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 id="2147483686" r:id="rId2"/>
    <p:sldMasterId id="2147483698" r:id="rId3"/>
  </p:sldMasterIdLst>
  <p:notesMasterIdLst>
    <p:notesMasterId r:id="rId58"/>
  </p:notesMasterIdLst>
  <p:sldIdLst>
    <p:sldId id="256" r:id="rId4"/>
    <p:sldId id="266" r:id="rId5"/>
    <p:sldId id="267" r:id="rId6"/>
    <p:sldId id="268" r:id="rId7"/>
    <p:sldId id="269" r:id="rId8"/>
    <p:sldId id="318" r:id="rId9"/>
    <p:sldId id="270" r:id="rId10"/>
    <p:sldId id="272" r:id="rId11"/>
    <p:sldId id="271"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8" r:id="rId37"/>
    <p:sldId id="299" r:id="rId38"/>
    <p:sldId id="300" r:id="rId39"/>
    <p:sldId id="301" r:id="rId40"/>
    <p:sldId id="319" r:id="rId41"/>
    <p:sldId id="320" r:id="rId42"/>
    <p:sldId id="321" r:id="rId43"/>
    <p:sldId id="322"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Lst>
  <p:sldSz cx="12192000" cy="6858000"/>
  <p:notesSz cx="6858000" cy="9144000"/>
  <p:embeddedFontLst>
    <p:embeddedFont>
      <p:font typeface="Arial Black" panose="020B0604020202020204" pitchFamily="34" charset="0"/>
      <p:regular r:id="rId59"/>
      <p:bold r:id="rId60"/>
    </p:embeddedFont>
    <p:embeddedFont>
      <p:font typeface="Arimo" panose="020B0604020202020204" pitchFamily="3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
      <p:font typeface="Tahoma" panose="020B0604030504040204" pitchFamily="3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0" roundtripDataSignature="AMtx7mg9ItrwPAT8BQYN1Wy76wzZByfmA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0900"/>
    <a:srgbClr val="20B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B38BF1-0237-47E3-9A57-6CC25DA43243}">
  <a:tblStyle styleId="{5BB38BF1-0237-47E3-9A57-6CC25DA43243}"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F0F0F0"/>
          </a:solidFill>
        </a:fill>
      </a:tcStyle>
    </a:band1H>
    <a:band2H>
      <a:tcTxStyle/>
      <a:tcStyle>
        <a:tcBdr/>
      </a:tcStyle>
    </a:band2H>
    <a:band1V>
      <a:tcTxStyle/>
      <a:tcStyle>
        <a:tcBdr/>
        <a:fill>
          <a:solidFill>
            <a:srgbClr val="F0F0F0"/>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3"/>
          </a:solidFill>
        </a:fill>
      </a:tcStyle>
    </a:firstRow>
    <a:neCell>
      <a:tcTxStyle/>
      <a:tcStyle>
        <a:tcBdr/>
      </a:tcStyle>
    </a:neCell>
    <a:nwCell>
      <a:tcTxStyle/>
      <a:tcStyle>
        <a:tcBdr/>
      </a:tcStyle>
    </a:nwCell>
  </a:tblStyle>
  <a:tblStyle styleId="{D6E407CA-E152-43ED-A7C8-DDDB43648EC0}"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4"/>
  </p:normalViewPr>
  <p:slideViewPr>
    <p:cSldViewPr snapToGrid="0">
      <p:cViewPr varScale="1">
        <p:scale>
          <a:sx n="103" d="100"/>
          <a:sy n="103" d="100"/>
        </p:scale>
        <p:origin x="8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2.xml"/><Relationship Id="rId61" Type="http://schemas.openxmlformats.org/officeDocument/2006/relationships/font" Target="fonts/font3.fntdata"/><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5.xml"/><Relationship Id="rId51" Type="http://schemas.openxmlformats.org/officeDocument/2006/relationships/slide" Target="slides/slide48.xml"/><Relationship Id="rId80"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4.fntdata"/><Relationship Id="rId70" Type="http://schemas.openxmlformats.org/officeDocument/2006/relationships/font" Target="fonts/font12.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2.fntdata"/><Relationship Id="rId65" Type="http://schemas.openxmlformats.org/officeDocument/2006/relationships/font" Target="fonts/font7.fntdata"/><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296" name="Google Shape;29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0</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8" name="Google Shape;67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679" name="Google Shape;67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Arial"/>
              <a:buNone/>
            </a:pPr>
            <a:endParaRPr/>
          </a:p>
        </p:txBody>
      </p:sp>
      <p:sp>
        <p:nvSpPr>
          <p:cNvPr id="747" name="Google Shape;747;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1" name="Google Shape;77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772" name="Google Shape;772;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Arial"/>
              <a:buNone/>
            </a:pPr>
            <a:endParaRPr/>
          </a:p>
        </p:txBody>
      </p:sp>
      <p:sp>
        <p:nvSpPr>
          <p:cNvPr id="778" name="Google Shape;77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Arial"/>
              <a:buNone/>
            </a:pPr>
            <a:endParaRPr/>
          </a:p>
        </p:txBody>
      </p:sp>
      <p:sp>
        <p:nvSpPr>
          <p:cNvPr id="830" name="Google Shape;830;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4" name="Google Shape;95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Arial"/>
              <a:buNone/>
            </a:pPr>
            <a:endParaRPr/>
          </a:p>
        </p:txBody>
      </p:sp>
      <p:sp>
        <p:nvSpPr>
          <p:cNvPr id="955" name="Google Shape;95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463" name="Google Shape;46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1" name="Google Shape;108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082" name="Google Shape;108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21</a:t>
            </a:fld>
            <a:endParaRPr>
              <a:solidFill>
                <a:srgbClr val="000000"/>
              </a:solidFill>
            </a:endParaRPr>
          </a:p>
        </p:txBody>
      </p:sp>
      <p:sp>
        <p:nvSpPr>
          <p:cNvPr id="1094" name="Google Shape;109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5" name="Google Shape;1095;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22</a:t>
            </a:fld>
            <a:endParaRPr>
              <a:solidFill>
                <a:srgbClr val="000000"/>
              </a:solidFill>
            </a:endParaRPr>
          </a:p>
        </p:txBody>
      </p:sp>
      <p:sp>
        <p:nvSpPr>
          <p:cNvPr id="1107" name="Google Shape;110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8" name="Google Shape;1108;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8" name="Google Shape;111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9" name="Google Shape;114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7" name="Google Shape;115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158" name="Google Shape;115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3" name="Google Shape;116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164" name="Google Shape;116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2" name="Google Shape;1172;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173" name="Google Shape;1173;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1" name="Google Shape;118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Arial"/>
              <a:buNone/>
            </a:pPr>
            <a:endParaRPr/>
          </a:p>
        </p:txBody>
      </p:sp>
      <p:sp>
        <p:nvSpPr>
          <p:cNvPr id="470" name="Google Shape;47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198" name="Google Shape;119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5" name="Google Shape;120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6" name="Google Shape;120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0" name="Google Shape;125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251" name="Google Shape;125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0" name="Google Shape;131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311" name="Google Shape;131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6" name="Google Shape;131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7" name="Google Shape;1317;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5" name="Google Shape;1325;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326" name="Google Shape;1326;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4" name="Google Shape;1334;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6727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6" name="Google Shape;142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427" name="Google Shape;1427;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2" name="Google Shape;1432;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3" name="Google Shape;1433;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479" name="Google Shape;47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4" name="Google Shape;1444;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5" name="Google Shape;1445;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95250" algn="l" rtl="0">
              <a:lnSpc>
                <a:spcPct val="100000"/>
              </a:lnSpc>
              <a:spcBef>
                <a:spcPts val="0"/>
              </a:spcBef>
              <a:spcAft>
                <a:spcPts val="0"/>
              </a:spcAft>
              <a:buClr>
                <a:schemeClr val="dk1"/>
              </a:buClr>
              <a:buSzPts val="1200"/>
              <a:buFont typeface="Arial"/>
              <a:buNone/>
            </a:pPr>
            <a:endParaRPr/>
          </a:p>
        </p:txBody>
      </p:sp>
      <p:sp>
        <p:nvSpPr>
          <p:cNvPr id="1461" name="Google Shape;1461;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9" name="Google Shape;1469;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470" name="Google Shape;1470;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8" name="Google Shape;147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9" name="Google Shape;1479;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2" name="Google Shape;149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1493" name="Google Shape;149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7" name="Google Shape;1507;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8" name="Google Shape;1508;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2" name="Google Shape;1522;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3" name="Google Shape;1523;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9" name="Google Shape;1539;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0" name="Google Shape;1540;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1" name="Google Shape;1551;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2" name="Google Shape;1552;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0" name="Google Shape;1560;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1" name="Google Shape;1561;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7" name="Google Shape;1567;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8" name="Google Shape;1568;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513" name="Google Shape;51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6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Tahom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6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 name="Google Shape;20;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Line Title + Picture with Caption">
  <p:cSld name="1-Line Title + Picture with Caption">
    <p:spTree>
      <p:nvGrpSpPr>
        <p:cNvPr id="1" name="Shape 249"/>
        <p:cNvGrpSpPr/>
        <p:nvPr/>
      </p:nvGrpSpPr>
      <p:grpSpPr>
        <a:xfrm>
          <a:off x="0" y="0"/>
          <a:ext cx="0" cy="0"/>
          <a:chOff x="0" y="0"/>
          <a:chExt cx="0" cy="0"/>
        </a:xfrm>
      </p:grpSpPr>
      <p:sp>
        <p:nvSpPr>
          <p:cNvPr id="250" name="Google Shape;250;p105"/>
          <p:cNvSpPr txBox="1">
            <a:spLocks noGrp="1"/>
          </p:cNvSpPr>
          <p:nvPr>
            <p:ph type="title"/>
          </p:nvPr>
        </p:nvSpPr>
        <p:spPr>
          <a:xfrm>
            <a:off x="609600" y="356615"/>
            <a:ext cx="88392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3200"/>
              <a:buFont typeface="Arial"/>
              <a:buNone/>
              <a:defRPr>
                <a:solidFill>
                  <a:srgbClr val="D575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10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2" name="Google Shape;252;p10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3" name="Google Shape;253;p10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54" name="Google Shape;254;p105"/>
          <p:cNvSpPr>
            <a:spLocks noGrp="1"/>
          </p:cNvSpPr>
          <p:nvPr>
            <p:ph type="pic" idx="2"/>
          </p:nvPr>
        </p:nvSpPr>
        <p:spPr>
          <a:xfrm>
            <a:off x="609600" y="3176200"/>
            <a:ext cx="10972800" cy="276999"/>
          </a:xfrm>
          <a:prstGeom prst="rect">
            <a:avLst/>
          </a:prstGeom>
          <a:noFill/>
          <a:ln>
            <a:noFill/>
          </a:ln>
        </p:spPr>
        <p:txBody>
          <a:bodyPr spcFirstLastPara="1" wrap="square" lIns="0" tIns="0" rIns="0" bIns="0" anchor="ctr" anchorCtr="0">
            <a:spAutoFit/>
          </a:bodyPr>
          <a:lstStyle>
            <a:lvl1pPr marR="0" lvl="0" algn="ctr" rtl="0">
              <a:spcBef>
                <a:spcPts val="360"/>
              </a:spcBef>
              <a:spcAft>
                <a:spcPts val="0"/>
              </a:spcAft>
              <a:buClr>
                <a:schemeClr val="dk1"/>
              </a:buClr>
              <a:buSzPts val="1800"/>
              <a:buFont typeface="Arial"/>
              <a:buNone/>
              <a:defRPr sz="1800" b="0" i="1"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55" name="Google Shape;255;p105"/>
          <p:cNvSpPr txBox="1">
            <a:spLocks noGrp="1"/>
          </p:cNvSpPr>
          <p:nvPr>
            <p:ph type="body" idx="1"/>
          </p:nvPr>
        </p:nvSpPr>
        <p:spPr>
          <a:xfrm>
            <a:off x="609600" y="5486400"/>
            <a:ext cx="10972800" cy="215444"/>
          </a:xfrm>
          <a:prstGeom prst="rect">
            <a:avLst/>
          </a:prstGeom>
          <a:noFill/>
          <a:ln>
            <a:noFill/>
          </a:ln>
        </p:spPr>
        <p:txBody>
          <a:bodyPr spcFirstLastPara="1" wrap="square" lIns="0" tIns="0" rIns="0" bIns="0" anchor="t" anchorCtr="0">
            <a:spAutoFit/>
          </a:bodyPr>
          <a:lstStyle>
            <a:lvl1pPr marL="457200" lvl="0" indent="-228600" algn="l">
              <a:spcBef>
                <a:spcPts val="280"/>
              </a:spcBef>
              <a:spcAft>
                <a:spcPts val="0"/>
              </a:spcAft>
              <a:buClr>
                <a:schemeClr val="dk1"/>
              </a:buClr>
              <a:buSzPts val="1400"/>
              <a:buFont typeface="Arial"/>
              <a:buNone/>
              <a:defRPr sz="1400">
                <a:latin typeface="Arial"/>
                <a:ea typeface="Arial"/>
                <a:cs typeface="Arial"/>
                <a:sym typeface="Arial"/>
              </a:defRPr>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Line Title Only">
  <p:cSld name="1-Line Title Only">
    <p:spTree>
      <p:nvGrpSpPr>
        <p:cNvPr id="1" name="Shape 256"/>
        <p:cNvGrpSpPr/>
        <p:nvPr/>
      </p:nvGrpSpPr>
      <p:grpSpPr>
        <a:xfrm>
          <a:off x="0" y="0"/>
          <a:ext cx="0" cy="0"/>
          <a:chOff x="0" y="0"/>
          <a:chExt cx="0" cy="0"/>
        </a:xfrm>
      </p:grpSpPr>
      <p:sp>
        <p:nvSpPr>
          <p:cNvPr id="257" name="Google Shape;257;p106"/>
          <p:cNvSpPr txBox="1">
            <a:spLocks noGrp="1"/>
          </p:cNvSpPr>
          <p:nvPr>
            <p:ph type="title"/>
          </p:nvPr>
        </p:nvSpPr>
        <p:spPr>
          <a:xfrm>
            <a:off x="609600" y="292452"/>
            <a:ext cx="8839200" cy="384721"/>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1-Line Title Only">
  <p:cSld name="1_1-Line Title Only">
    <p:spTree>
      <p:nvGrpSpPr>
        <p:cNvPr id="1" name="Shape 25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Line Title + Content">
  <p:cSld name="2-Line Title + Content">
    <p:spTree>
      <p:nvGrpSpPr>
        <p:cNvPr id="1" name="Shape 259"/>
        <p:cNvGrpSpPr/>
        <p:nvPr/>
      </p:nvGrpSpPr>
      <p:grpSpPr>
        <a:xfrm>
          <a:off x="0" y="0"/>
          <a:ext cx="0" cy="0"/>
          <a:chOff x="0" y="0"/>
          <a:chExt cx="0" cy="0"/>
        </a:xfrm>
      </p:grpSpPr>
      <p:sp>
        <p:nvSpPr>
          <p:cNvPr id="260" name="Google Shape;260;p108"/>
          <p:cNvSpPr txBox="1">
            <a:spLocks noGrp="1"/>
          </p:cNvSpPr>
          <p:nvPr>
            <p:ph type="title"/>
          </p:nvPr>
        </p:nvSpPr>
        <p:spPr>
          <a:xfrm>
            <a:off x="609600" y="356613"/>
            <a:ext cx="8839200" cy="384721"/>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108"/>
          <p:cNvSpPr txBox="1">
            <a:spLocks noGrp="1"/>
          </p:cNvSpPr>
          <p:nvPr>
            <p:ph type="body" idx="1"/>
          </p:nvPr>
        </p:nvSpPr>
        <p:spPr>
          <a:xfrm>
            <a:off x="609600" y="1828799"/>
            <a:ext cx="10972800" cy="1452705"/>
          </a:xfrm>
          <a:prstGeom prst="rect">
            <a:avLst/>
          </a:prstGeom>
          <a:noFill/>
          <a:ln>
            <a:noFill/>
          </a:ln>
        </p:spPr>
        <p:txBody>
          <a:bodyPr spcFirstLastPara="1" wrap="square" lIns="0" tIns="0" rIns="0" bIns="0" anchor="t" anchorCtr="0">
            <a:spAutoFit/>
          </a:bodyPr>
          <a:lstStyle>
            <a:lvl1pPr marL="457200" lvl="0" indent="-355600" algn="l">
              <a:spcBef>
                <a:spcPts val="400"/>
              </a:spcBef>
              <a:spcAft>
                <a:spcPts val="0"/>
              </a:spcAft>
              <a:buClr>
                <a:schemeClr val="dk1"/>
              </a:buClr>
              <a:buSzPts val="2000"/>
              <a:buFont typeface="Arial"/>
              <a:buChar char="•"/>
              <a:defRPr sz="2000">
                <a:latin typeface="Arial"/>
                <a:ea typeface="Arial"/>
                <a:cs typeface="Arial"/>
                <a:sym typeface="Arial"/>
              </a:defRPr>
            </a:lvl1pPr>
            <a:lvl2pPr marL="914400" lvl="1" indent="-342900" algn="l">
              <a:spcBef>
                <a:spcPts val="360"/>
              </a:spcBef>
              <a:spcAft>
                <a:spcPts val="0"/>
              </a:spcAft>
              <a:buClr>
                <a:schemeClr val="dk1"/>
              </a:buClr>
              <a:buSzPts val="1800"/>
              <a:buFont typeface="Arial"/>
              <a:buChar char="•"/>
              <a:defRPr sz="1800">
                <a:latin typeface="Arial"/>
                <a:ea typeface="Arial"/>
                <a:cs typeface="Arial"/>
                <a:sym typeface="Arial"/>
              </a:defRPr>
            </a:lvl2pPr>
            <a:lvl3pPr marL="1371600" lvl="2" indent="-330200" algn="l">
              <a:spcBef>
                <a:spcPts val="320"/>
              </a:spcBef>
              <a:spcAft>
                <a:spcPts val="0"/>
              </a:spcAft>
              <a:buClr>
                <a:schemeClr val="dk1"/>
              </a:buClr>
              <a:buSzPts val="1600"/>
              <a:buFont typeface="Arial"/>
              <a:buChar char="•"/>
              <a:defRPr sz="1600">
                <a:latin typeface="Arial"/>
                <a:ea typeface="Arial"/>
                <a:cs typeface="Arial"/>
                <a:sym typeface="Arial"/>
              </a:defRPr>
            </a:lvl3pPr>
            <a:lvl4pPr marL="1828800" lvl="3" indent="-317500" algn="l">
              <a:spcBef>
                <a:spcPts val="280"/>
              </a:spcBef>
              <a:spcAft>
                <a:spcPts val="0"/>
              </a:spcAft>
              <a:buClr>
                <a:schemeClr val="dk1"/>
              </a:buClr>
              <a:buSzPts val="1400"/>
              <a:buFont typeface="Arial"/>
              <a:buChar char="•"/>
              <a:defRPr sz="1400">
                <a:latin typeface="Arial"/>
                <a:ea typeface="Arial"/>
                <a:cs typeface="Arial"/>
                <a:sym typeface="Arial"/>
              </a:defRPr>
            </a:lvl4pPr>
            <a:lvl5pPr marL="2286000" lvl="4" indent="-317500" algn="l">
              <a:spcBef>
                <a:spcPts val="280"/>
              </a:spcBef>
              <a:spcAft>
                <a:spcPts val="0"/>
              </a:spcAft>
              <a:buClr>
                <a:schemeClr val="dk1"/>
              </a:buClr>
              <a:buSzPts val="1400"/>
              <a:buFont typeface="Arial"/>
              <a:buChar char="•"/>
              <a:defRPr sz="140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2" name="Google Shape;262;p10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3" name="Google Shape;263;p10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4" name="Google Shape;264;p10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265"/>
        <p:cNvGrpSpPr/>
        <p:nvPr/>
      </p:nvGrpSpPr>
      <p:grpSpPr>
        <a:xfrm>
          <a:off x="0" y="0"/>
          <a:ext cx="0" cy="0"/>
          <a:chOff x="0" y="0"/>
          <a:chExt cx="0" cy="0"/>
        </a:xfrm>
      </p:grpSpPr>
      <p:sp>
        <p:nvSpPr>
          <p:cNvPr id="266" name="Google Shape;266;p109"/>
          <p:cNvSpPr txBox="1">
            <a:spLocks noGrp="1"/>
          </p:cNvSpPr>
          <p:nvPr>
            <p:ph type="ctrTitle"/>
          </p:nvPr>
        </p:nvSpPr>
        <p:spPr>
          <a:xfrm>
            <a:off x="914400" y="2619217"/>
            <a:ext cx="10363200" cy="492443"/>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rgbClr val="D57500"/>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10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1-Line Title + Content">
  <p:cSld name="1_1-Line Title + Content">
    <p:spTree>
      <p:nvGrpSpPr>
        <p:cNvPr id="1" name="Shape 268"/>
        <p:cNvGrpSpPr/>
        <p:nvPr/>
      </p:nvGrpSpPr>
      <p:grpSpPr>
        <a:xfrm>
          <a:off x="0" y="0"/>
          <a:ext cx="0" cy="0"/>
          <a:chOff x="0" y="0"/>
          <a:chExt cx="0" cy="0"/>
        </a:xfrm>
      </p:grpSpPr>
      <p:sp>
        <p:nvSpPr>
          <p:cNvPr id="269" name="Google Shape;269;p110"/>
          <p:cNvSpPr/>
          <p:nvPr/>
        </p:nvSpPr>
        <p:spPr>
          <a:xfrm>
            <a:off x="0" y="987552"/>
            <a:ext cx="12192000" cy="58704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10"/>
          <p:cNvSpPr txBox="1">
            <a:spLocks noGrp="1"/>
          </p:cNvSpPr>
          <p:nvPr>
            <p:ph type="title"/>
          </p:nvPr>
        </p:nvSpPr>
        <p:spPr>
          <a:xfrm>
            <a:off x="609600" y="292452"/>
            <a:ext cx="8839200" cy="384721"/>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1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2" name="Google Shape;272;p1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3" name="Google Shape;273;p1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707276"/>
                </a:solidFill>
                <a:latin typeface="Calibri"/>
                <a:ea typeface="Calibri"/>
                <a:cs typeface="Calibri"/>
                <a:sym typeface="Calibri"/>
              </a:defRPr>
            </a:lvl1pPr>
            <a:lvl2pPr marL="0" marR="0" lvl="1" indent="0" algn="l" rtl="0">
              <a:spcBef>
                <a:spcPts val="0"/>
              </a:spcBef>
              <a:buNone/>
              <a:defRPr sz="1800">
                <a:solidFill>
                  <a:srgbClr val="707276"/>
                </a:solidFill>
                <a:latin typeface="Calibri"/>
                <a:ea typeface="Calibri"/>
                <a:cs typeface="Calibri"/>
                <a:sym typeface="Calibri"/>
              </a:defRPr>
            </a:lvl2pPr>
            <a:lvl3pPr marL="0" marR="0" lvl="2" indent="0" algn="l" rtl="0">
              <a:spcBef>
                <a:spcPts val="0"/>
              </a:spcBef>
              <a:buNone/>
              <a:defRPr sz="1800">
                <a:solidFill>
                  <a:srgbClr val="707276"/>
                </a:solidFill>
                <a:latin typeface="Calibri"/>
                <a:ea typeface="Calibri"/>
                <a:cs typeface="Calibri"/>
                <a:sym typeface="Calibri"/>
              </a:defRPr>
            </a:lvl3pPr>
            <a:lvl4pPr marL="0" marR="0" lvl="3" indent="0" algn="l" rtl="0">
              <a:spcBef>
                <a:spcPts val="0"/>
              </a:spcBef>
              <a:buNone/>
              <a:defRPr sz="1800">
                <a:solidFill>
                  <a:srgbClr val="707276"/>
                </a:solidFill>
                <a:latin typeface="Calibri"/>
                <a:ea typeface="Calibri"/>
                <a:cs typeface="Calibri"/>
                <a:sym typeface="Calibri"/>
              </a:defRPr>
            </a:lvl4pPr>
            <a:lvl5pPr marL="0" marR="0" lvl="4" indent="0" algn="l" rtl="0">
              <a:spcBef>
                <a:spcPts val="0"/>
              </a:spcBef>
              <a:buNone/>
              <a:defRPr sz="1800">
                <a:solidFill>
                  <a:srgbClr val="707276"/>
                </a:solidFill>
                <a:latin typeface="Calibri"/>
                <a:ea typeface="Calibri"/>
                <a:cs typeface="Calibri"/>
                <a:sym typeface="Calibri"/>
              </a:defRPr>
            </a:lvl5pPr>
            <a:lvl6pPr marL="0" marR="0" lvl="5" indent="0" algn="l" rtl="0">
              <a:spcBef>
                <a:spcPts val="0"/>
              </a:spcBef>
              <a:buNone/>
              <a:defRPr sz="1800">
                <a:solidFill>
                  <a:srgbClr val="707276"/>
                </a:solidFill>
                <a:latin typeface="Calibri"/>
                <a:ea typeface="Calibri"/>
                <a:cs typeface="Calibri"/>
                <a:sym typeface="Calibri"/>
              </a:defRPr>
            </a:lvl6pPr>
            <a:lvl7pPr marL="0" marR="0" lvl="6" indent="0" algn="l" rtl="0">
              <a:spcBef>
                <a:spcPts val="0"/>
              </a:spcBef>
              <a:buNone/>
              <a:defRPr sz="1800">
                <a:solidFill>
                  <a:srgbClr val="707276"/>
                </a:solidFill>
                <a:latin typeface="Calibri"/>
                <a:ea typeface="Calibri"/>
                <a:cs typeface="Calibri"/>
                <a:sym typeface="Calibri"/>
              </a:defRPr>
            </a:lvl7pPr>
            <a:lvl8pPr marL="0" marR="0" lvl="7" indent="0" algn="l" rtl="0">
              <a:spcBef>
                <a:spcPts val="0"/>
              </a:spcBef>
              <a:buNone/>
              <a:defRPr sz="1800">
                <a:solidFill>
                  <a:srgbClr val="707276"/>
                </a:solidFill>
                <a:latin typeface="Calibri"/>
                <a:ea typeface="Calibri"/>
                <a:cs typeface="Calibri"/>
                <a:sym typeface="Calibri"/>
              </a:defRPr>
            </a:lvl8pPr>
            <a:lvl9pPr marL="0" marR="0" lvl="8" indent="0" algn="l" rtl="0">
              <a:spcBef>
                <a:spcPts val="0"/>
              </a:spcBef>
              <a:buNone/>
              <a:defRPr sz="1800">
                <a:solidFill>
                  <a:srgbClr val="707276"/>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4"/>
        <p:cNvGrpSpPr/>
        <p:nvPr/>
      </p:nvGrpSpPr>
      <p:grpSpPr>
        <a:xfrm>
          <a:off x="0" y="0"/>
          <a:ext cx="0" cy="0"/>
          <a:chOff x="0" y="0"/>
          <a:chExt cx="0" cy="0"/>
        </a:xfrm>
      </p:grpSpPr>
      <p:sp>
        <p:nvSpPr>
          <p:cNvPr id="275" name="Google Shape;275;p111"/>
          <p:cNvSpPr txBox="1">
            <a:spLocks noGrp="1"/>
          </p:cNvSpPr>
          <p:nvPr>
            <p:ph type="title"/>
          </p:nvPr>
        </p:nvSpPr>
        <p:spPr>
          <a:xfrm>
            <a:off x="609600" y="356613"/>
            <a:ext cx="88392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111"/>
          <p:cNvSpPr txBox="1">
            <a:spLocks noGrp="1"/>
          </p:cNvSpPr>
          <p:nvPr>
            <p:ph type="body" idx="1"/>
          </p:nvPr>
        </p:nvSpPr>
        <p:spPr>
          <a:xfrm>
            <a:off x="609600" y="1828800"/>
            <a:ext cx="10972800" cy="4343400"/>
          </a:xfrm>
          <a:prstGeom prst="rect">
            <a:avLst/>
          </a:prstGeom>
          <a:noFill/>
          <a:ln>
            <a:noFill/>
          </a:ln>
        </p:spPr>
        <p:txBody>
          <a:bodyPr spcFirstLastPara="1" wrap="square" lIns="0" tIns="0" rIns="0" bIns="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7" name="Google Shape;277;p111"/>
          <p:cNvSpPr txBox="1">
            <a:spLocks noGrp="1"/>
          </p:cNvSpPr>
          <p:nvPr>
            <p:ph type="ftr" idx="11"/>
          </p:nvPr>
        </p:nvSpPr>
        <p:spPr>
          <a:xfrm>
            <a:off x="241300" y="6424613"/>
            <a:ext cx="8128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8"/>
        <p:cNvGrpSpPr/>
        <p:nvPr/>
      </p:nvGrpSpPr>
      <p:grpSpPr>
        <a:xfrm>
          <a:off x="0" y="0"/>
          <a:ext cx="0" cy="0"/>
          <a:chOff x="0" y="0"/>
          <a:chExt cx="0" cy="0"/>
        </a:xfrm>
      </p:grpSpPr>
      <p:sp>
        <p:nvSpPr>
          <p:cNvPr id="279" name="Google Shape;279;p112"/>
          <p:cNvSpPr txBox="1">
            <a:spLocks noGrp="1"/>
          </p:cNvSpPr>
          <p:nvPr>
            <p:ph type="title"/>
          </p:nvPr>
        </p:nvSpPr>
        <p:spPr>
          <a:xfrm>
            <a:off x="963084" y="4406901"/>
            <a:ext cx="10363200" cy="61555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4000"/>
              <a:buFont typeface="Arial"/>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0" name="Google Shape;280;p112"/>
          <p:cNvSpPr txBox="1">
            <a:spLocks noGrp="1"/>
          </p:cNvSpPr>
          <p:nvPr>
            <p:ph type="body" idx="1"/>
          </p:nvPr>
        </p:nvSpPr>
        <p:spPr>
          <a:xfrm>
            <a:off x="963084" y="2906713"/>
            <a:ext cx="10363200" cy="1500187"/>
          </a:xfrm>
          <a:prstGeom prst="rect">
            <a:avLst/>
          </a:prstGeom>
          <a:noFill/>
          <a:ln>
            <a:noFill/>
          </a:ln>
        </p:spPr>
        <p:txBody>
          <a:bodyPr spcFirstLastPara="1" wrap="square" lIns="0" tIns="0" rIns="0" bIns="0" anchor="b" anchorCtr="0">
            <a:normAutofit/>
          </a:bodyPr>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None/>
              <a:defRPr sz="1400"/>
            </a:lvl6pPr>
            <a:lvl7pPr marL="3200400" lvl="6" indent="-228600" algn="l">
              <a:spcBef>
                <a:spcPts val="280"/>
              </a:spcBef>
              <a:spcAft>
                <a:spcPts val="0"/>
              </a:spcAft>
              <a:buClr>
                <a:schemeClr val="dk1"/>
              </a:buClr>
              <a:buSzPts val="1400"/>
              <a:buNone/>
              <a:defRPr sz="1400"/>
            </a:lvl7pPr>
            <a:lvl8pPr marL="3657600" lvl="7" indent="-228600" algn="l">
              <a:spcBef>
                <a:spcPts val="280"/>
              </a:spcBef>
              <a:spcAft>
                <a:spcPts val="0"/>
              </a:spcAft>
              <a:buClr>
                <a:schemeClr val="dk1"/>
              </a:buClr>
              <a:buSzPts val="1400"/>
              <a:buNone/>
              <a:defRPr sz="1400"/>
            </a:lvl8pPr>
            <a:lvl9pPr marL="4114800" lvl="8" indent="-228600" algn="l">
              <a:spcBef>
                <a:spcPts val="280"/>
              </a:spcBef>
              <a:spcAft>
                <a:spcPts val="0"/>
              </a:spcAft>
              <a:buClr>
                <a:schemeClr val="dk1"/>
              </a:buClr>
              <a:buSzPts val="1400"/>
              <a:buNone/>
              <a:defRPr sz="1400"/>
            </a:lvl9pPr>
          </a:lstStyle>
          <a:p>
            <a:endParaRPr/>
          </a:p>
        </p:txBody>
      </p:sp>
      <p:sp>
        <p:nvSpPr>
          <p:cNvPr id="281" name="Google Shape;281;p112"/>
          <p:cNvSpPr txBox="1">
            <a:spLocks noGrp="1"/>
          </p:cNvSpPr>
          <p:nvPr>
            <p:ph type="ftr" idx="11"/>
          </p:nvPr>
        </p:nvSpPr>
        <p:spPr>
          <a:xfrm>
            <a:off x="241300" y="6424613"/>
            <a:ext cx="8128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2"/>
        <p:cNvGrpSpPr/>
        <p:nvPr/>
      </p:nvGrpSpPr>
      <p:grpSpPr>
        <a:xfrm>
          <a:off x="0" y="0"/>
          <a:ext cx="0" cy="0"/>
          <a:chOff x="0" y="0"/>
          <a:chExt cx="0" cy="0"/>
        </a:xfrm>
      </p:grpSpPr>
      <p:sp>
        <p:nvSpPr>
          <p:cNvPr id="283" name="Google Shape;283;p113"/>
          <p:cNvSpPr txBox="1">
            <a:spLocks noGrp="1"/>
          </p:cNvSpPr>
          <p:nvPr>
            <p:ph type="title"/>
          </p:nvPr>
        </p:nvSpPr>
        <p:spPr>
          <a:xfrm>
            <a:off x="609600" y="356613"/>
            <a:ext cx="88392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4" name="Google Shape;284;p113"/>
          <p:cNvSpPr txBox="1">
            <a:spLocks noGrp="1"/>
          </p:cNvSpPr>
          <p:nvPr>
            <p:ph type="body" idx="1"/>
          </p:nvPr>
        </p:nvSpPr>
        <p:spPr>
          <a:xfrm>
            <a:off x="838200" y="1825625"/>
            <a:ext cx="5181600" cy="4351338"/>
          </a:xfrm>
          <a:prstGeom prst="rect">
            <a:avLst/>
          </a:prstGeom>
          <a:noFill/>
          <a:ln>
            <a:noFill/>
          </a:ln>
        </p:spPr>
        <p:txBody>
          <a:bodyPr spcFirstLastPara="1" wrap="square" lIns="0" tIns="0" rIns="0" bIns="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5" name="Google Shape;285;p113"/>
          <p:cNvSpPr txBox="1">
            <a:spLocks noGrp="1"/>
          </p:cNvSpPr>
          <p:nvPr>
            <p:ph type="body" idx="2"/>
          </p:nvPr>
        </p:nvSpPr>
        <p:spPr>
          <a:xfrm>
            <a:off x="6172200" y="1825625"/>
            <a:ext cx="5181600" cy="4351338"/>
          </a:xfrm>
          <a:prstGeom prst="rect">
            <a:avLst/>
          </a:prstGeom>
          <a:noFill/>
          <a:ln>
            <a:noFill/>
          </a:ln>
        </p:spPr>
        <p:txBody>
          <a:bodyPr spcFirstLastPara="1" wrap="square" lIns="0" tIns="0" rIns="0" bIns="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6" name="Google Shape;286;p11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7" name="Google Shape;287;p11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8" name="Google Shape;288;p11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9"/>
        <p:cNvGrpSpPr/>
        <p:nvPr/>
      </p:nvGrpSpPr>
      <p:grpSpPr>
        <a:xfrm>
          <a:off x="0" y="0"/>
          <a:ext cx="0" cy="0"/>
          <a:chOff x="0" y="0"/>
          <a:chExt cx="0" cy="0"/>
        </a:xfrm>
      </p:grpSpPr>
      <p:sp>
        <p:nvSpPr>
          <p:cNvPr id="290" name="Google Shape;290;p11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1" name="Google Shape;291;p11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2" name="Google Shape;292;p11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67"/>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7"/>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chemeClr val="dk1"/>
              </a:buClr>
              <a:buSzPts val="2800"/>
              <a:buChar char="•"/>
              <a:defRPr/>
            </a:lvl1pPr>
            <a:lvl2pPr marL="914400" lvl="1" indent="-381000" algn="l">
              <a:lnSpc>
                <a:spcPct val="100000"/>
              </a:lnSpc>
              <a:spcBef>
                <a:spcPts val="500"/>
              </a:spcBef>
              <a:spcAft>
                <a:spcPts val="0"/>
              </a:spcAft>
              <a:buClr>
                <a:schemeClr val="dk1"/>
              </a:buClr>
              <a:buSzPts val="2400"/>
              <a:buChar char="•"/>
              <a:defRPr/>
            </a:lvl2pPr>
            <a:lvl3pPr marL="1371600" lvl="2" indent="-355600" algn="l">
              <a:lnSpc>
                <a:spcPct val="100000"/>
              </a:lnSpc>
              <a:spcBef>
                <a:spcPts val="500"/>
              </a:spcBef>
              <a:spcAft>
                <a:spcPts val="0"/>
              </a:spcAft>
              <a:buClr>
                <a:schemeClr val="dk1"/>
              </a:buClr>
              <a:buSzPts val="20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_Plain_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2514864" y="6271559"/>
            <a:ext cx="3048000" cy="190500"/>
          </a:xfrm>
          <a:prstGeom prst="rect">
            <a:avLst/>
          </a:prstGeom>
          <a:noFill/>
        </p:spPr>
        <p:txBody>
          <a:bodyPr wrap="square" lIns="0" tIns="0" rIns="0" bIns="0" rtlCol="0" anchor="t" anchorCtr="0">
            <a:noAutofit/>
          </a:bodyPr>
          <a:lstStyle/>
          <a:p>
            <a:pPr>
              <a:spcAft>
                <a:spcPts val="500"/>
              </a:spcAft>
            </a:pPr>
            <a:r>
              <a:rPr lang="en-US" sz="667"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143000" y="2286000"/>
            <a:ext cx="3810000" cy="1524000"/>
          </a:xfrm>
          <a:prstGeom prst="rect">
            <a:avLst/>
          </a:prstGeom>
        </p:spPr>
        <p:txBody>
          <a:bodyPr lIns="0" tIns="0" rIns="0" bIns="0" anchor="b">
            <a:noAutofit/>
          </a:bodyPr>
          <a:lstStyle>
            <a:lvl1pPr algn="r">
              <a:defRPr sz="4000" b="1">
                <a:solidFill>
                  <a:srgbClr val="31B8CA"/>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142108" y="4724400"/>
            <a:ext cx="3810000" cy="228600"/>
          </a:xfrm>
          <a:prstGeom prst="rect">
            <a:avLst/>
          </a:prstGeom>
        </p:spPr>
        <p:txBody>
          <a:bodyPr wrap="none" lIns="0" tIns="0" rIns="0" bIns="0">
            <a:noAutofit/>
          </a:bodyPr>
          <a:lstStyle>
            <a:lvl1pPr marL="0" indent="0" algn="r">
              <a:buNone/>
              <a:defRPr sz="1500" b="1">
                <a:solidFill>
                  <a:srgbClr val="000000"/>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143000" y="4986130"/>
            <a:ext cx="3810000" cy="228600"/>
          </a:xfrm>
          <a:prstGeom prst="rect">
            <a:avLst/>
          </a:prstGeom>
        </p:spPr>
        <p:txBody>
          <a:bodyPr wrap="none" lIns="0" tIns="0" rIns="0" bIns="0">
            <a:noAutofit/>
          </a:bodyPr>
          <a:lstStyle>
            <a:lvl1pPr marL="0" indent="0" algn="r">
              <a:buNone/>
              <a:defRPr sz="1333">
                <a:solidFill>
                  <a:srgbClr val="616265"/>
                </a:solidFill>
                <a:latin typeface="Arial" panose="020B0604020202020204" pitchFamily="34" charset="0"/>
                <a:cs typeface="Arial" panose="020B0604020202020204" pitchFamily="34" charset="0"/>
              </a:defRPr>
            </a:lvl1pPr>
            <a:lvl2pPr marL="457182" indent="0">
              <a:buNone/>
              <a:defRPr/>
            </a:lvl2pPr>
            <a:lvl3pPr marL="914363" indent="0">
              <a:buNone/>
              <a:defRPr/>
            </a:lvl3pPr>
            <a:lvl4pPr marL="1371545" indent="0">
              <a:buNone/>
              <a:defRPr/>
            </a:lvl4pPr>
            <a:lvl5pPr marL="1828727"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092174" y="-1038087"/>
            <a:ext cx="184731" cy="271934"/>
          </a:xfrm>
          <a:prstGeom prst="rect">
            <a:avLst/>
          </a:prstGeom>
          <a:noFill/>
        </p:spPr>
        <p:txBody>
          <a:bodyPr wrap="none" rtlCol="0">
            <a:spAutoFit/>
          </a:bodyPr>
          <a:lstStyle/>
          <a:p>
            <a:endParaRPr lang="en-US" sz="1167"/>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3"/>
          <a:stretch>
            <a:fillRect/>
          </a:stretch>
        </p:blipFill>
        <p:spPr>
          <a:xfrm>
            <a:off x="1170155" y="5435825"/>
            <a:ext cx="951489" cy="928496"/>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4"/>
          <a:stretch>
            <a:fillRect/>
          </a:stretch>
        </p:blipFill>
        <p:spPr>
          <a:xfrm>
            <a:off x="2514864" y="5981700"/>
            <a:ext cx="687070" cy="1905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5"/>
          <a:stretch>
            <a:fillRect/>
          </a:stretch>
        </p:blipFill>
        <p:spPr>
          <a:xfrm>
            <a:off x="3352370" y="6041364"/>
            <a:ext cx="774841" cy="129540"/>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209701" y="4096371"/>
            <a:ext cx="2742407" cy="365125"/>
          </a:xfrm>
          <a:prstGeom prst="rect">
            <a:avLst/>
          </a:prstGeom>
        </p:spPr>
        <p:txBody>
          <a:bodyPr vert="horz" lIns="91440" tIns="45720" rIns="91440" bIns="45720" rtlCol="0" anchor="ctr"/>
          <a:lstStyle>
            <a:lvl1pPr algn="r">
              <a:defRPr sz="1500">
                <a:solidFill>
                  <a:schemeClr val="tx1">
                    <a:tint val="75000"/>
                  </a:schemeClr>
                </a:solidFill>
              </a:defRPr>
            </a:lvl1pPr>
          </a:lstStyle>
          <a:p>
            <a:fld id="{ABD4F8E3-4ED9-44B4-99E6-8A3D2CF8D415}" type="datetime4">
              <a:rPr lang="en-US" smtClean="0"/>
              <a:t>February 21,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990865" y="644176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pic>
        <p:nvPicPr>
          <p:cNvPr id="17" name="Picture 16">
            <a:extLst>
              <a:ext uri="{FF2B5EF4-FFF2-40B4-BE49-F238E27FC236}">
                <a16:creationId xmlns:a16="http://schemas.microsoft.com/office/drawing/2014/main" id="{CA7DF7AD-6B72-0344-B9C6-9D90ACBD28AE}"/>
              </a:ext>
            </a:extLst>
          </p:cNvPr>
          <p:cNvPicPr>
            <a:picLocks noChangeAspect="1"/>
          </p:cNvPicPr>
          <p:nvPr userDrawn="1"/>
        </p:nvPicPr>
        <p:blipFill>
          <a:blip r:embed="rId6"/>
          <a:stretch>
            <a:fillRect/>
          </a:stretch>
        </p:blipFill>
        <p:spPr>
          <a:xfrm>
            <a:off x="1142108" y="825142"/>
            <a:ext cx="2921935" cy="952274"/>
          </a:xfrm>
          <a:prstGeom prst="rect">
            <a:avLst/>
          </a:prstGeom>
        </p:spPr>
      </p:pic>
    </p:spTree>
    <p:extLst>
      <p:ext uri="{BB962C8B-B14F-4D97-AF65-F5344CB8AC3E}">
        <p14:creationId xmlns:p14="http://schemas.microsoft.com/office/powerpoint/2010/main" val="186489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5334000" y="381000"/>
            <a:ext cx="6477000" cy="60960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5334000" y="5715000"/>
            <a:ext cx="6477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2/21/23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pic>
        <p:nvPicPr>
          <p:cNvPr id="17" name="Picture 16">
            <a:extLst>
              <a:ext uri="{FF2B5EF4-FFF2-40B4-BE49-F238E27FC236}">
                <a16:creationId xmlns:a16="http://schemas.microsoft.com/office/drawing/2014/main" id="{25E061FB-32B5-D147-964E-40A4D82EA5C0}"/>
              </a:ext>
            </a:extLst>
          </p:cNvPr>
          <p:cNvPicPr>
            <a:picLocks noChangeAspect="1"/>
          </p:cNvPicPr>
          <p:nvPr userDrawn="1"/>
        </p:nvPicPr>
        <p:blipFill>
          <a:blip r:embed="rId2"/>
          <a:stretch>
            <a:fillRect/>
          </a:stretch>
        </p:blipFill>
        <p:spPr>
          <a:xfrm>
            <a:off x="1142108" y="356306"/>
            <a:ext cx="2068098" cy="674004"/>
          </a:xfrm>
          <a:prstGeom prst="rect">
            <a:avLst/>
          </a:prstGeom>
        </p:spPr>
      </p:pic>
    </p:spTree>
    <p:extLst>
      <p:ext uri="{BB962C8B-B14F-4D97-AF65-F5344CB8AC3E}">
        <p14:creationId xmlns:p14="http://schemas.microsoft.com/office/powerpoint/2010/main" val="378577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5358868" y="380999"/>
            <a:ext cx="6477000" cy="6096000"/>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2/21/23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pic>
        <p:nvPicPr>
          <p:cNvPr id="15" name="Picture 14">
            <a:extLst>
              <a:ext uri="{FF2B5EF4-FFF2-40B4-BE49-F238E27FC236}">
                <a16:creationId xmlns:a16="http://schemas.microsoft.com/office/drawing/2014/main" id="{82639714-1D0B-F44A-A06E-048C4CB9DC75}"/>
              </a:ext>
            </a:extLst>
          </p:cNvPr>
          <p:cNvPicPr>
            <a:picLocks noChangeAspect="1"/>
          </p:cNvPicPr>
          <p:nvPr userDrawn="1"/>
        </p:nvPicPr>
        <p:blipFill>
          <a:blip r:embed="rId2"/>
          <a:stretch>
            <a:fillRect/>
          </a:stretch>
        </p:blipFill>
        <p:spPr>
          <a:xfrm>
            <a:off x="1142108" y="356306"/>
            <a:ext cx="2068098" cy="674004"/>
          </a:xfrm>
          <a:prstGeom prst="rect">
            <a:avLst/>
          </a:prstGeom>
        </p:spPr>
      </p:pic>
    </p:spTree>
    <p:extLst>
      <p:ext uri="{BB962C8B-B14F-4D97-AF65-F5344CB8AC3E}">
        <p14:creationId xmlns:p14="http://schemas.microsoft.com/office/powerpoint/2010/main" val="340684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421529" y="121192"/>
            <a:ext cx="8389471" cy="917222"/>
          </a:xfrm>
          <a:prstGeom prst="rect">
            <a:avLst/>
          </a:prstGeom>
        </p:spPr>
        <p:txBody>
          <a:bodyPr lIns="0" anchor="b"/>
          <a:lstStyle>
            <a:lvl1pPr>
              <a:defRPr lang="en-US" sz="30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143000" y="1714500"/>
            <a:ext cx="10668000" cy="4572001"/>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2/21/23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pic>
        <p:nvPicPr>
          <p:cNvPr id="11" name="Picture 10">
            <a:extLst>
              <a:ext uri="{FF2B5EF4-FFF2-40B4-BE49-F238E27FC236}">
                <a16:creationId xmlns:a16="http://schemas.microsoft.com/office/drawing/2014/main" id="{619D6474-85AC-4542-BDA5-213FBC636E6F}"/>
              </a:ext>
            </a:extLst>
          </p:cNvPr>
          <p:cNvPicPr>
            <a:picLocks noChangeAspect="1"/>
          </p:cNvPicPr>
          <p:nvPr userDrawn="1"/>
        </p:nvPicPr>
        <p:blipFill>
          <a:blip r:embed="rId2"/>
          <a:stretch>
            <a:fillRect/>
          </a:stretch>
        </p:blipFill>
        <p:spPr>
          <a:xfrm>
            <a:off x="1142108" y="356306"/>
            <a:ext cx="2068098" cy="674004"/>
          </a:xfrm>
          <a:prstGeom prst="rect">
            <a:avLst/>
          </a:prstGeom>
        </p:spPr>
      </p:pic>
    </p:spTree>
    <p:extLst>
      <p:ext uri="{BB962C8B-B14F-4D97-AF65-F5344CB8AC3E}">
        <p14:creationId xmlns:p14="http://schemas.microsoft.com/office/powerpoint/2010/main" val="410684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5334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8763000" y="3810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5334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8763000" y="3619500"/>
            <a:ext cx="3048000" cy="28575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5334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5334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8763000" y="24765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8763000" y="5715000"/>
            <a:ext cx="3048000" cy="7620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143000" y="1912938"/>
            <a:ext cx="3810001" cy="1325563"/>
          </a:xfrm>
          <a:prstGeom prst="rect">
            <a:avLst/>
          </a:prstGeom>
        </p:spPr>
        <p:txBody>
          <a:bodyPr lIns="0" anchor="b"/>
          <a:lstStyle>
            <a:lvl1pPr>
              <a:defRPr lang="en-US" sz="30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162049" y="3644194"/>
            <a:ext cx="3810000" cy="2857500"/>
          </a:xfrm>
          <a:prstGeom prst="rect">
            <a:avLst/>
          </a:prstGeom>
        </p:spPr>
        <p:txBody>
          <a:bodyPr/>
          <a:lstStyle>
            <a:lvl1pPr>
              <a:defRPr sz="2333"/>
            </a:lvl1pPr>
            <a:lvl2pPr marL="685773" indent="-228591">
              <a:buFont typeface="Wingdings" panose="05000000000000000000" pitchFamily="2" charset="2"/>
              <a:buChar char="§"/>
              <a:defRPr sz="2000"/>
            </a:lvl2pPr>
            <a:lvl3pPr marL="1142954" indent="-228591">
              <a:buFont typeface="Wingdings" panose="05000000000000000000" pitchFamily="2" charset="2"/>
              <a:buChar char="ü"/>
              <a:defRPr sz="1667"/>
            </a:lvl3pPr>
            <a:lvl4pPr>
              <a:defRPr sz="1500"/>
            </a:lvl4pPr>
            <a:lvl5pPr marL="2057318" indent="-228591">
              <a:buFont typeface="Wingdings" panose="05000000000000000000" pitchFamily="2" charset="2"/>
              <a:buChar cha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2/21/23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pic>
        <p:nvPicPr>
          <p:cNvPr id="20" name="Picture 19">
            <a:extLst>
              <a:ext uri="{FF2B5EF4-FFF2-40B4-BE49-F238E27FC236}">
                <a16:creationId xmlns:a16="http://schemas.microsoft.com/office/drawing/2014/main" id="{328A99AA-808D-2449-A850-8875AE933122}"/>
              </a:ext>
            </a:extLst>
          </p:cNvPr>
          <p:cNvPicPr>
            <a:picLocks noChangeAspect="1"/>
          </p:cNvPicPr>
          <p:nvPr userDrawn="1"/>
        </p:nvPicPr>
        <p:blipFill>
          <a:blip r:embed="rId2"/>
          <a:stretch>
            <a:fillRect/>
          </a:stretch>
        </p:blipFill>
        <p:spPr>
          <a:xfrm>
            <a:off x="1142108" y="356306"/>
            <a:ext cx="2068098" cy="674004"/>
          </a:xfrm>
          <a:prstGeom prst="rect">
            <a:avLst/>
          </a:prstGeom>
        </p:spPr>
      </p:pic>
    </p:spTree>
    <p:extLst>
      <p:ext uri="{BB962C8B-B14F-4D97-AF65-F5344CB8AC3E}">
        <p14:creationId xmlns:p14="http://schemas.microsoft.com/office/powerpoint/2010/main" val="1540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4958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2286000"/>
            <a:ext cx="3390900" cy="198120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5814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2/21/23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143000" y="1828800"/>
            <a:ext cx="10668000" cy="438238"/>
          </a:xfrm>
          <a:prstGeom prst="rect">
            <a:avLst/>
          </a:prstGeom>
        </p:spPr>
        <p:txBody>
          <a:bodyPr/>
          <a:lstStyle>
            <a:lvl1pPr>
              <a:defRPr sz="2333">
                <a:latin typeface="Arial" panose="020B0604020202020204" pitchFamily="34" charset="0"/>
                <a:cs typeface="Arial" panose="020B0604020202020204" pitchFamily="34" charset="0"/>
              </a:defRPr>
            </a:lvl1pPr>
            <a:lvl2pPr marL="685773" indent="-228591">
              <a:buFont typeface="Wingdings" panose="05000000000000000000" pitchFamily="2" charset="2"/>
              <a:buChar char="§"/>
              <a:defRPr sz="2000">
                <a:latin typeface="Arial" panose="020B0604020202020204" pitchFamily="34" charset="0"/>
                <a:cs typeface="Arial" panose="020B0604020202020204" pitchFamily="34" charset="0"/>
              </a:defRPr>
            </a:lvl2pPr>
            <a:lvl3pPr marL="1142954" indent="-228591">
              <a:buFont typeface="Wingdings" panose="05000000000000000000" pitchFamily="2" charset="2"/>
              <a:buChar char="ü"/>
              <a:defRPr sz="1667">
                <a:latin typeface="Arial" panose="020B0604020202020204" pitchFamily="34" charset="0"/>
                <a:cs typeface="Arial" panose="020B0604020202020204" pitchFamily="34" charset="0"/>
              </a:defRPr>
            </a:lvl3pPr>
            <a:lvl4pPr>
              <a:defRPr sz="1500">
                <a:latin typeface="Arial" panose="020B0604020202020204" pitchFamily="34" charset="0"/>
                <a:cs typeface="Arial" panose="020B0604020202020204" pitchFamily="34" charset="0"/>
              </a:defRPr>
            </a:lvl4pPr>
            <a:lvl5pPr marL="2057318" indent="-228591">
              <a:buFont typeface="Wingdings" panose="05000000000000000000" pitchFamily="2" charset="2"/>
              <a:buChar char="§"/>
              <a:defRPr sz="1333">
                <a:latin typeface="Arial" panose="020B0604020202020204" pitchFamily="34" charset="0"/>
                <a:cs typeface="Arial" panose="020B0604020202020204" pitchFamily="34" charset="0"/>
              </a:defRPr>
            </a:lvl5pPr>
          </a:lstStyle>
          <a:p>
            <a:pPr lvl="0"/>
            <a:r>
              <a:rPr lang="en-US"/>
              <a:t>Click to edit Master text styles</a:t>
            </a:r>
          </a:p>
        </p:txBody>
      </p:sp>
      <p:sp>
        <p:nvSpPr>
          <p:cNvPr id="27" name="Title 1">
            <a:extLst>
              <a:ext uri="{FF2B5EF4-FFF2-40B4-BE49-F238E27FC236}">
                <a16:creationId xmlns:a16="http://schemas.microsoft.com/office/drawing/2014/main" id="{F8520C0B-63E4-8146-B06F-2D4679E9C0FB}"/>
              </a:ext>
            </a:extLst>
          </p:cNvPr>
          <p:cNvSpPr>
            <a:spLocks noGrp="1"/>
          </p:cNvSpPr>
          <p:nvPr>
            <p:ph type="title" hasCustomPrompt="1"/>
          </p:nvPr>
        </p:nvSpPr>
        <p:spPr>
          <a:xfrm>
            <a:off x="3421529" y="121192"/>
            <a:ext cx="8389471" cy="917222"/>
          </a:xfrm>
          <a:prstGeom prst="rect">
            <a:avLst/>
          </a:prstGeom>
        </p:spPr>
        <p:txBody>
          <a:bodyPr lIns="0" anchor="b"/>
          <a:lstStyle>
            <a:lvl1pPr>
              <a:defRPr lang="en-US" sz="30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pic>
        <p:nvPicPr>
          <p:cNvPr id="26" name="Picture 25">
            <a:extLst>
              <a:ext uri="{FF2B5EF4-FFF2-40B4-BE49-F238E27FC236}">
                <a16:creationId xmlns:a16="http://schemas.microsoft.com/office/drawing/2014/main" id="{516DE590-41A2-5E4C-85EC-EA49DBE15DCF}"/>
              </a:ext>
            </a:extLst>
          </p:cNvPr>
          <p:cNvPicPr>
            <a:picLocks noChangeAspect="1"/>
          </p:cNvPicPr>
          <p:nvPr userDrawn="1"/>
        </p:nvPicPr>
        <p:blipFill>
          <a:blip r:embed="rId2"/>
          <a:stretch>
            <a:fillRect/>
          </a:stretch>
        </p:blipFill>
        <p:spPr>
          <a:xfrm>
            <a:off x="1142108" y="356306"/>
            <a:ext cx="2068098" cy="674004"/>
          </a:xfrm>
          <a:prstGeom prst="rect">
            <a:avLst/>
          </a:prstGeom>
        </p:spPr>
      </p:pic>
    </p:spTree>
    <p:extLst>
      <p:ext uri="{BB962C8B-B14F-4D97-AF65-F5344CB8AC3E}">
        <p14:creationId xmlns:p14="http://schemas.microsoft.com/office/powerpoint/2010/main" val="352735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1430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1430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478155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478155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8420100" y="4217096"/>
            <a:ext cx="3390900" cy="2259904"/>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8420100" y="1722120"/>
            <a:ext cx="3390900" cy="2263140"/>
          </a:xfrm>
          <a:prstGeom prst="rect">
            <a:avLst/>
          </a:prstGeom>
          <a:solidFill>
            <a:srgbClr val="B3B3B3"/>
          </a:solidFill>
        </p:spPr>
        <p:txBody>
          <a:bodyPr lIns="0" tIns="0" rIns="0" bIns="0" anchor="ctr" anchorCtr="0"/>
          <a:lstStyle>
            <a:lvl1pPr marL="0" indent="0" algn="ctr">
              <a:buNone/>
              <a:defRPr sz="15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1430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1430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478155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478155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8420100" y="329946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8420100" y="5791200"/>
            <a:ext cx="3390900" cy="6858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250" b="1">
                <a:solidFill>
                  <a:schemeClr val="bg1"/>
                </a:solidFill>
                <a:latin typeface="Arial" panose="020B0604020202020204" pitchFamily="34" charset="0"/>
                <a:cs typeface="Arial" panose="020B0604020202020204" pitchFamily="34" charset="0"/>
              </a:defRPr>
            </a:lvl1pPr>
            <a:lvl2pPr marL="457182" indent="0">
              <a:buNone/>
              <a:defRPr sz="1167">
                <a:latin typeface="Arial" panose="020B0604020202020204" pitchFamily="34" charset="0"/>
                <a:cs typeface="Arial" panose="020B0604020202020204" pitchFamily="34" charset="0"/>
              </a:defRPr>
            </a:lvl2pPr>
            <a:lvl3pPr marL="914363" indent="0">
              <a:buNone/>
              <a:defRPr sz="1167">
                <a:latin typeface="Arial" panose="020B0604020202020204" pitchFamily="34" charset="0"/>
                <a:cs typeface="Arial" panose="020B0604020202020204" pitchFamily="34" charset="0"/>
              </a:defRPr>
            </a:lvl3pPr>
            <a:lvl4pPr marL="1371545" indent="0">
              <a:buNone/>
              <a:defRPr sz="1167">
                <a:latin typeface="Arial" panose="020B0604020202020204" pitchFamily="34" charset="0"/>
                <a:cs typeface="Arial" panose="020B0604020202020204" pitchFamily="34" charset="0"/>
              </a:defRPr>
            </a:lvl4pPr>
            <a:lvl5pPr marL="1828727" indent="0">
              <a:buNone/>
              <a:defRPr sz="1167">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2/21/23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25" name="Title 1">
            <a:extLst>
              <a:ext uri="{FF2B5EF4-FFF2-40B4-BE49-F238E27FC236}">
                <a16:creationId xmlns:a16="http://schemas.microsoft.com/office/drawing/2014/main" id="{9F80F1A3-CAFA-0B44-BCCA-72F4C1583D77}"/>
              </a:ext>
            </a:extLst>
          </p:cNvPr>
          <p:cNvSpPr>
            <a:spLocks noGrp="1"/>
          </p:cNvSpPr>
          <p:nvPr>
            <p:ph type="title" hasCustomPrompt="1"/>
          </p:nvPr>
        </p:nvSpPr>
        <p:spPr>
          <a:xfrm>
            <a:off x="3421529" y="121192"/>
            <a:ext cx="8389471" cy="917222"/>
          </a:xfrm>
          <a:prstGeom prst="rect">
            <a:avLst/>
          </a:prstGeom>
        </p:spPr>
        <p:txBody>
          <a:bodyPr lIns="0" anchor="b"/>
          <a:lstStyle>
            <a:lvl1pPr>
              <a:defRPr lang="en-US" sz="3000" b="1" kern="1200" dirty="0">
                <a:solidFill>
                  <a:srgbClr val="31B8CA"/>
                </a:solidFill>
                <a:latin typeface="Arial" panose="020B0604020202020204" pitchFamily="34" charset="0"/>
                <a:ea typeface="+mn-ea"/>
                <a:cs typeface="Arial" panose="020B0604020202020204" pitchFamily="34" charset="0"/>
              </a:defRPr>
            </a:lvl1pPr>
          </a:lstStyle>
          <a:p>
            <a:r>
              <a:rPr lang="en-US" dirty="0"/>
              <a:t>Click to edit slide title</a:t>
            </a:r>
          </a:p>
        </p:txBody>
      </p:sp>
      <p:pic>
        <p:nvPicPr>
          <p:cNvPr id="27" name="Picture 26">
            <a:extLst>
              <a:ext uri="{FF2B5EF4-FFF2-40B4-BE49-F238E27FC236}">
                <a16:creationId xmlns:a16="http://schemas.microsoft.com/office/drawing/2014/main" id="{01600ADF-E9E7-A24B-8F96-CF45C7F5C3BF}"/>
              </a:ext>
            </a:extLst>
          </p:cNvPr>
          <p:cNvPicPr>
            <a:picLocks noChangeAspect="1"/>
          </p:cNvPicPr>
          <p:nvPr userDrawn="1"/>
        </p:nvPicPr>
        <p:blipFill>
          <a:blip r:embed="rId2"/>
          <a:stretch>
            <a:fillRect/>
          </a:stretch>
        </p:blipFill>
        <p:spPr>
          <a:xfrm>
            <a:off x="1142108" y="356306"/>
            <a:ext cx="2068098" cy="674004"/>
          </a:xfrm>
          <a:prstGeom prst="rect">
            <a:avLst/>
          </a:prstGeom>
        </p:spPr>
      </p:pic>
    </p:spTree>
    <p:extLst>
      <p:ext uri="{BB962C8B-B14F-4D97-AF65-F5344CB8AC3E}">
        <p14:creationId xmlns:p14="http://schemas.microsoft.com/office/powerpoint/2010/main" val="307650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4191000" y="0"/>
            <a:ext cx="8001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8919507" y="6495963"/>
            <a:ext cx="2590006" cy="362038"/>
          </a:xfrm>
          <a:prstGeom prst="rect">
            <a:avLst/>
          </a:prstGeom>
        </p:spPr>
        <p:txBody>
          <a:bodyPr vert="horz" lIns="91440" tIns="45720" rIns="91440" bIns="45720" rtlCol="0" anchor="ctr"/>
          <a:lstStyle>
            <a:lvl1pPr algn="r">
              <a:defRPr sz="1000">
                <a:solidFill>
                  <a:schemeClr val="tx1">
                    <a:tint val="75000"/>
                  </a:schemeClr>
                </a:solidFill>
              </a:defRPr>
            </a:lvl1pPr>
          </a:lstStyle>
          <a:p>
            <a:fld id="{9B7EE7B1-A6C1-4E39-8665-A73ED03F32E1}" type="datetimeFigureOut">
              <a:rPr lang="en-US" smtClean="0"/>
              <a:pPr/>
              <a:t>2/21/23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774372" y="6477000"/>
            <a:ext cx="1000651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pic>
        <p:nvPicPr>
          <p:cNvPr id="9" name="Picture 8">
            <a:extLst>
              <a:ext uri="{FF2B5EF4-FFF2-40B4-BE49-F238E27FC236}">
                <a16:creationId xmlns:a16="http://schemas.microsoft.com/office/drawing/2014/main" id="{6CC6B034-EB59-DD49-AAC0-5C3E3660C9BA}"/>
              </a:ext>
            </a:extLst>
          </p:cNvPr>
          <p:cNvPicPr>
            <a:picLocks noChangeAspect="1"/>
          </p:cNvPicPr>
          <p:nvPr userDrawn="1"/>
        </p:nvPicPr>
        <p:blipFill>
          <a:blip r:embed="rId2"/>
          <a:stretch>
            <a:fillRect/>
          </a:stretch>
        </p:blipFill>
        <p:spPr>
          <a:xfrm>
            <a:off x="1142108" y="356306"/>
            <a:ext cx="2068098" cy="674004"/>
          </a:xfrm>
          <a:prstGeom prst="rect">
            <a:avLst/>
          </a:prstGeom>
        </p:spPr>
      </p:pic>
    </p:spTree>
    <p:extLst>
      <p:ext uri="{BB962C8B-B14F-4D97-AF65-F5344CB8AC3E}">
        <p14:creationId xmlns:p14="http://schemas.microsoft.com/office/powerpoint/2010/main" val="265805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661914" y="6477000"/>
            <a:ext cx="377686" cy="381000"/>
          </a:xfrm>
          <a:prstGeom prst="rect">
            <a:avLst/>
          </a:prstGeom>
        </p:spPr>
        <p:txBody>
          <a:bodyPr lIns="0" tIns="0" rIns="0" bIns="0" anchor="ctr" anchorCtr="0"/>
          <a:lstStyle>
            <a:lvl1pPr algn="r">
              <a:defRPr sz="10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143000" y="1714500"/>
            <a:ext cx="3810000" cy="3721325"/>
          </a:xfrm>
          <a:prstGeom prst="rect">
            <a:avLst/>
          </a:prstGeom>
          <a:noFill/>
        </p:spPr>
        <p:txBody>
          <a:bodyPr wrap="square" lIns="0" tIns="0" rIns="0" bIns="0" rtlCol="0" anchor="ctr" anchorCtr="0">
            <a:noAutofit/>
          </a:bodyPr>
          <a:lstStyle/>
          <a:p>
            <a:pPr>
              <a:lnSpc>
                <a:spcPct val="90000"/>
              </a:lnSpc>
            </a:pPr>
            <a:r>
              <a:rPr lang="en-US" sz="4000" b="1" dirty="0">
                <a:solidFill>
                  <a:srgbClr val="31B8CA"/>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774373" y="6477000"/>
            <a:ext cx="455962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pic>
        <p:nvPicPr>
          <p:cNvPr id="7" name="Picture 6">
            <a:extLst>
              <a:ext uri="{FF2B5EF4-FFF2-40B4-BE49-F238E27FC236}">
                <a16:creationId xmlns:a16="http://schemas.microsoft.com/office/drawing/2014/main" id="{154BE25C-8093-7D44-A61B-32DE6D2D274A}"/>
              </a:ext>
            </a:extLst>
          </p:cNvPr>
          <p:cNvPicPr>
            <a:picLocks noChangeAspect="1"/>
          </p:cNvPicPr>
          <p:nvPr userDrawn="1"/>
        </p:nvPicPr>
        <p:blipFill>
          <a:blip r:embed="rId2"/>
          <a:stretch>
            <a:fillRect/>
          </a:stretch>
        </p:blipFill>
        <p:spPr>
          <a:xfrm>
            <a:off x="1170155" y="5435825"/>
            <a:ext cx="951489" cy="928496"/>
          </a:xfrm>
          <a:prstGeom prst="rect">
            <a:avLst/>
          </a:prstGeom>
        </p:spPr>
      </p:pic>
      <p:pic>
        <p:nvPicPr>
          <p:cNvPr id="8" name="Picture 7">
            <a:extLst>
              <a:ext uri="{FF2B5EF4-FFF2-40B4-BE49-F238E27FC236}">
                <a16:creationId xmlns:a16="http://schemas.microsoft.com/office/drawing/2014/main" id="{E2D47646-348A-4D46-BC8A-FB9C1A865BB7}"/>
              </a:ext>
            </a:extLst>
          </p:cNvPr>
          <p:cNvPicPr>
            <a:picLocks noChangeAspect="1"/>
          </p:cNvPicPr>
          <p:nvPr userDrawn="1"/>
        </p:nvPicPr>
        <p:blipFill>
          <a:blip r:embed="rId3"/>
          <a:stretch>
            <a:fillRect/>
          </a:stretch>
        </p:blipFill>
        <p:spPr>
          <a:xfrm>
            <a:off x="1142108" y="356306"/>
            <a:ext cx="2068098" cy="674004"/>
          </a:xfrm>
          <a:prstGeom prst="rect">
            <a:avLst/>
          </a:prstGeom>
        </p:spPr>
      </p:pic>
    </p:spTree>
    <p:extLst>
      <p:ext uri="{BB962C8B-B14F-4D97-AF65-F5344CB8AC3E}">
        <p14:creationId xmlns:p14="http://schemas.microsoft.com/office/powerpoint/2010/main" val="406259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97E0-EC30-9345-BEC0-32D320E669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1CED78-9C7F-2A4C-8BA4-64EA5351EE16}"/>
              </a:ext>
            </a:extLst>
          </p:cNvPr>
          <p:cNvSpPr>
            <a:spLocks noGrp="1"/>
          </p:cNvSpPr>
          <p:nvPr>
            <p:ph type="dt" sz="half" idx="10"/>
          </p:nvPr>
        </p:nvSpPr>
        <p:spPr/>
        <p:txBody>
          <a:bodyPr/>
          <a:lstStyle/>
          <a:p>
            <a:fld id="{B779CFAA-1E9F-3C41-A5D2-C718A023BD1A}" type="datetimeFigureOut">
              <a:rPr lang="en-US" smtClean="0"/>
              <a:t>2/21/23</a:t>
            </a:fld>
            <a:endParaRPr lang="en-US"/>
          </a:p>
        </p:txBody>
      </p:sp>
      <p:sp>
        <p:nvSpPr>
          <p:cNvPr id="4" name="Footer Placeholder 3">
            <a:extLst>
              <a:ext uri="{FF2B5EF4-FFF2-40B4-BE49-F238E27FC236}">
                <a16:creationId xmlns:a16="http://schemas.microsoft.com/office/drawing/2014/main" id="{87C068C0-F1D8-CD4D-BD4F-D562A57E09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1FB0DE-A02C-0041-9424-7434985AA99D}"/>
              </a:ext>
            </a:extLst>
          </p:cNvPr>
          <p:cNvSpPr>
            <a:spLocks noGrp="1"/>
          </p:cNvSpPr>
          <p:nvPr>
            <p:ph type="sldNum" sz="quarter" idx="12"/>
          </p:nvPr>
        </p:nvSpPr>
        <p:spPr/>
        <p:txBody>
          <a:bodyPr/>
          <a:lstStyle/>
          <a:p>
            <a:fld id="{715C0298-97F3-2947-9BCB-20FFFA63CB59}" type="slidenum">
              <a:rPr lang="en-US" smtClean="0"/>
              <a:t>‹#›</a:t>
            </a:fld>
            <a:endParaRPr lang="en-US"/>
          </a:p>
        </p:txBody>
      </p:sp>
    </p:spTree>
    <p:extLst>
      <p:ext uri="{BB962C8B-B14F-4D97-AF65-F5344CB8AC3E}">
        <p14:creationId xmlns:p14="http://schemas.microsoft.com/office/powerpoint/2010/main" val="293927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 Content">
  <p:cSld name="1_Title + Content">
    <p:spTree>
      <p:nvGrpSpPr>
        <p:cNvPr id="1" name="Shape 25"/>
        <p:cNvGrpSpPr/>
        <p:nvPr/>
      </p:nvGrpSpPr>
      <p:grpSpPr>
        <a:xfrm>
          <a:off x="0" y="0"/>
          <a:ext cx="0" cy="0"/>
          <a:chOff x="0" y="0"/>
          <a:chExt cx="0" cy="0"/>
        </a:xfrm>
      </p:grpSpPr>
      <p:sp>
        <p:nvSpPr>
          <p:cNvPr id="26" name="Google Shape;26;p68"/>
          <p:cNvSpPr/>
          <p:nvPr/>
        </p:nvSpPr>
        <p:spPr>
          <a:xfrm>
            <a:off x="4191000" y="0"/>
            <a:ext cx="8001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lt1"/>
              </a:solidFill>
              <a:latin typeface="Arial"/>
              <a:ea typeface="Arial"/>
              <a:cs typeface="Arial"/>
              <a:sym typeface="Arial"/>
            </a:endParaRPr>
          </a:p>
        </p:txBody>
      </p:sp>
      <p:sp>
        <p:nvSpPr>
          <p:cNvPr id="27" name="Google Shape;27;p68"/>
          <p:cNvSpPr txBox="1">
            <a:spLocks noGrp="1"/>
          </p:cNvSpPr>
          <p:nvPr>
            <p:ph type="sldNum" idx="12"/>
          </p:nvPr>
        </p:nvSpPr>
        <p:spPr>
          <a:xfrm>
            <a:off x="11661914" y="6477000"/>
            <a:ext cx="377686" cy="3810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00" b="0" i="0" u="none" strike="noStrike" cap="none">
                <a:solidFill>
                  <a:srgbClr val="B3B3B3"/>
                </a:solidFill>
                <a:latin typeface="Arial"/>
                <a:ea typeface="Arial"/>
                <a:cs typeface="Arial"/>
                <a:sym typeface="Arial"/>
              </a:defRPr>
            </a:lvl1pPr>
            <a:lvl2pPr marL="0" marR="0" lvl="1" indent="0" algn="r" rtl="0">
              <a:spcBef>
                <a:spcPts val="0"/>
              </a:spcBef>
              <a:buNone/>
              <a:defRPr sz="1000" b="0" i="0" u="none" strike="noStrike" cap="none">
                <a:solidFill>
                  <a:srgbClr val="B3B3B3"/>
                </a:solidFill>
                <a:latin typeface="Arial"/>
                <a:ea typeface="Arial"/>
                <a:cs typeface="Arial"/>
                <a:sym typeface="Arial"/>
              </a:defRPr>
            </a:lvl2pPr>
            <a:lvl3pPr marL="0" marR="0" lvl="2" indent="0" algn="r" rtl="0">
              <a:spcBef>
                <a:spcPts val="0"/>
              </a:spcBef>
              <a:buNone/>
              <a:defRPr sz="1000" b="0" i="0" u="none" strike="noStrike" cap="none">
                <a:solidFill>
                  <a:srgbClr val="B3B3B3"/>
                </a:solidFill>
                <a:latin typeface="Arial"/>
                <a:ea typeface="Arial"/>
                <a:cs typeface="Arial"/>
                <a:sym typeface="Arial"/>
              </a:defRPr>
            </a:lvl3pPr>
            <a:lvl4pPr marL="0" marR="0" lvl="3" indent="0" algn="r" rtl="0">
              <a:spcBef>
                <a:spcPts val="0"/>
              </a:spcBef>
              <a:buNone/>
              <a:defRPr sz="1000" b="0" i="0" u="none" strike="noStrike" cap="none">
                <a:solidFill>
                  <a:srgbClr val="B3B3B3"/>
                </a:solidFill>
                <a:latin typeface="Arial"/>
                <a:ea typeface="Arial"/>
                <a:cs typeface="Arial"/>
                <a:sym typeface="Arial"/>
              </a:defRPr>
            </a:lvl4pPr>
            <a:lvl5pPr marL="0" marR="0" lvl="4" indent="0" algn="r" rtl="0">
              <a:spcBef>
                <a:spcPts val="0"/>
              </a:spcBef>
              <a:buNone/>
              <a:defRPr sz="1000" b="0" i="0" u="none" strike="noStrike" cap="none">
                <a:solidFill>
                  <a:srgbClr val="B3B3B3"/>
                </a:solidFill>
                <a:latin typeface="Arial"/>
                <a:ea typeface="Arial"/>
                <a:cs typeface="Arial"/>
                <a:sym typeface="Arial"/>
              </a:defRPr>
            </a:lvl5pPr>
            <a:lvl6pPr marL="0" marR="0" lvl="5" indent="0" algn="r" rtl="0">
              <a:spcBef>
                <a:spcPts val="0"/>
              </a:spcBef>
              <a:buNone/>
              <a:defRPr sz="1000" b="0" i="0" u="none" strike="noStrike" cap="none">
                <a:solidFill>
                  <a:srgbClr val="B3B3B3"/>
                </a:solidFill>
                <a:latin typeface="Arial"/>
                <a:ea typeface="Arial"/>
                <a:cs typeface="Arial"/>
                <a:sym typeface="Arial"/>
              </a:defRPr>
            </a:lvl6pPr>
            <a:lvl7pPr marL="0" marR="0" lvl="6" indent="0" algn="r" rtl="0">
              <a:spcBef>
                <a:spcPts val="0"/>
              </a:spcBef>
              <a:buNone/>
              <a:defRPr sz="1000" b="0" i="0" u="none" strike="noStrike" cap="none">
                <a:solidFill>
                  <a:srgbClr val="B3B3B3"/>
                </a:solidFill>
                <a:latin typeface="Arial"/>
                <a:ea typeface="Arial"/>
                <a:cs typeface="Arial"/>
                <a:sym typeface="Arial"/>
              </a:defRPr>
            </a:lvl7pPr>
            <a:lvl8pPr marL="0" marR="0" lvl="7" indent="0" algn="r" rtl="0">
              <a:spcBef>
                <a:spcPts val="0"/>
              </a:spcBef>
              <a:buNone/>
              <a:defRPr sz="1000" b="0" i="0" u="none" strike="noStrike" cap="none">
                <a:solidFill>
                  <a:srgbClr val="B3B3B3"/>
                </a:solidFill>
                <a:latin typeface="Arial"/>
                <a:ea typeface="Arial"/>
                <a:cs typeface="Arial"/>
                <a:sym typeface="Arial"/>
              </a:defRPr>
            </a:lvl8pPr>
            <a:lvl9pPr marL="0" marR="0" lvl="8" indent="0" algn="r" rtl="0">
              <a:spcBef>
                <a:spcPts val="0"/>
              </a:spcBef>
              <a:buNone/>
              <a:defRPr sz="1000" b="0" i="0" u="none" strike="noStrike" cap="none">
                <a:solidFill>
                  <a:srgbClr val="B3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68"/>
          <p:cNvSpPr txBox="1">
            <a:spLocks noGrp="1"/>
          </p:cNvSpPr>
          <p:nvPr>
            <p:ph type="title"/>
          </p:nvPr>
        </p:nvSpPr>
        <p:spPr>
          <a:xfrm>
            <a:off x="2667000" y="225778"/>
            <a:ext cx="9144000" cy="1092483"/>
          </a:xfrm>
          <a:prstGeom prst="rect">
            <a:avLst/>
          </a:prstGeom>
          <a:noFill/>
          <a:ln>
            <a:noFill/>
          </a:ln>
        </p:spPr>
        <p:txBody>
          <a:bodyPr spcFirstLastPara="1" wrap="square" lIns="0" tIns="45700" rIns="91425" bIns="45700" anchor="b" anchorCtr="0">
            <a:normAutofit/>
          </a:bodyPr>
          <a:lstStyle>
            <a:lvl1pPr lvl="0" algn="l">
              <a:lnSpc>
                <a:spcPct val="100000"/>
              </a:lnSpc>
              <a:spcBef>
                <a:spcPts val="0"/>
              </a:spcBef>
              <a:spcAft>
                <a:spcPts val="0"/>
              </a:spcAft>
              <a:buClr>
                <a:schemeClr val="dk2"/>
              </a:buClr>
              <a:buSzPts val="3000"/>
              <a:buFont typeface="Arial"/>
              <a:buNone/>
              <a:defRPr sz="3000" b="1">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8"/>
          <p:cNvSpPr txBox="1">
            <a:spLocks noGrp="1"/>
          </p:cNvSpPr>
          <p:nvPr>
            <p:ph type="body" idx="1"/>
          </p:nvPr>
        </p:nvSpPr>
        <p:spPr>
          <a:xfrm>
            <a:off x="1143000" y="1714500"/>
            <a:ext cx="10668000" cy="4572001"/>
          </a:xfrm>
          <a:prstGeom prst="rect">
            <a:avLst/>
          </a:prstGeom>
          <a:noFill/>
          <a:ln>
            <a:noFill/>
          </a:ln>
        </p:spPr>
        <p:txBody>
          <a:bodyPr spcFirstLastPara="1" wrap="square" lIns="91425" tIns="45700" rIns="91425" bIns="45700" anchor="t" anchorCtr="0">
            <a:normAutofit/>
          </a:bodyPr>
          <a:lstStyle>
            <a:lvl1pPr marL="457200" lvl="0" indent="-376745" algn="l">
              <a:lnSpc>
                <a:spcPct val="90000"/>
              </a:lnSpc>
              <a:spcBef>
                <a:spcPts val="1000"/>
              </a:spcBef>
              <a:spcAft>
                <a:spcPts val="0"/>
              </a:spcAft>
              <a:buClr>
                <a:schemeClr val="dk1"/>
              </a:buClr>
              <a:buSzPts val="2333"/>
              <a:buChar char="•"/>
              <a:defRPr sz="2333">
                <a:latin typeface="Arial"/>
                <a:ea typeface="Arial"/>
                <a:cs typeface="Arial"/>
                <a:sym typeface="Arial"/>
              </a:defRPr>
            </a:lvl1pPr>
            <a:lvl2pPr marL="914400" lvl="1" indent="-355600" algn="l">
              <a:lnSpc>
                <a:spcPct val="90000"/>
              </a:lnSpc>
              <a:spcBef>
                <a:spcPts val="500"/>
              </a:spcBef>
              <a:spcAft>
                <a:spcPts val="0"/>
              </a:spcAft>
              <a:buClr>
                <a:schemeClr val="dk1"/>
              </a:buClr>
              <a:buSzPts val="2000"/>
              <a:buFont typeface="Noto Sans Symbols"/>
              <a:buChar char="▪"/>
              <a:defRPr sz="2000">
                <a:latin typeface="Arial"/>
                <a:ea typeface="Arial"/>
                <a:cs typeface="Arial"/>
                <a:sym typeface="Arial"/>
              </a:defRPr>
            </a:lvl2pPr>
            <a:lvl3pPr marL="1371600" lvl="2" indent="-334454" algn="l">
              <a:lnSpc>
                <a:spcPct val="90000"/>
              </a:lnSpc>
              <a:spcBef>
                <a:spcPts val="500"/>
              </a:spcBef>
              <a:spcAft>
                <a:spcPts val="0"/>
              </a:spcAft>
              <a:buClr>
                <a:schemeClr val="dk1"/>
              </a:buClr>
              <a:buSzPts val="1667"/>
              <a:buFont typeface="Noto Sans Symbols"/>
              <a:buChar char="✔"/>
              <a:defRPr sz="1667">
                <a:latin typeface="Arial"/>
                <a:ea typeface="Arial"/>
                <a:cs typeface="Arial"/>
                <a:sym typeface="Arial"/>
              </a:defRPr>
            </a:lvl3pPr>
            <a:lvl4pPr marL="1828800" lvl="3" indent="-323850" algn="l">
              <a:lnSpc>
                <a:spcPct val="90000"/>
              </a:lnSpc>
              <a:spcBef>
                <a:spcPts val="500"/>
              </a:spcBef>
              <a:spcAft>
                <a:spcPts val="0"/>
              </a:spcAft>
              <a:buClr>
                <a:schemeClr val="dk1"/>
              </a:buClr>
              <a:buSzPts val="1500"/>
              <a:buChar char="•"/>
              <a:defRPr sz="1500">
                <a:latin typeface="Arial"/>
                <a:ea typeface="Arial"/>
                <a:cs typeface="Arial"/>
                <a:sym typeface="Arial"/>
              </a:defRPr>
            </a:lvl4pPr>
            <a:lvl5pPr marL="2286000" lvl="4" indent="-313245" algn="l">
              <a:lnSpc>
                <a:spcPct val="90000"/>
              </a:lnSpc>
              <a:spcBef>
                <a:spcPts val="500"/>
              </a:spcBef>
              <a:spcAft>
                <a:spcPts val="0"/>
              </a:spcAft>
              <a:buClr>
                <a:schemeClr val="dk1"/>
              </a:buClr>
              <a:buSzPts val="1333"/>
              <a:buFont typeface="Noto Sans Symbols"/>
              <a:buChar char="▪"/>
              <a:defRPr sz="1333">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68"/>
          <p:cNvSpPr txBox="1">
            <a:spLocks noGrp="1"/>
          </p:cNvSpPr>
          <p:nvPr>
            <p:ph type="dt" idx="10"/>
          </p:nvPr>
        </p:nvSpPr>
        <p:spPr>
          <a:xfrm>
            <a:off x="8919507" y="6495963"/>
            <a:ext cx="2590006" cy="36203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1" name="Google Shape;31;p68"/>
          <p:cNvSpPr txBox="1">
            <a:spLocks noGrp="1"/>
          </p:cNvSpPr>
          <p:nvPr>
            <p:ph type="ftr" idx="11"/>
          </p:nvPr>
        </p:nvSpPr>
        <p:spPr>
          <a:xfrm>
            <a:off x="774372" y="6477000"/>
            <a:ext cx="1000651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000">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73"/>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74"/>
          <p:cNvSpPr txBox="1">
            <a:spLocks noGrp="1"/>
          </p:cNvSpPr>
          <p:nvPr>
            <p:ph type="ctrTitle"/>
          </p:nvPr>
        </p:nvSpPr>
        <p:spPr>
          <a:xfrm>
            <a:off x="1495425" y="1712913"/>
            <a:ext cx="91440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4400"/>
              <a:buFont typeface="Tahoma"/>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4"/>
          <p:cNvSpPr txBox="1">
            <a:spLocks noGrp="1"/>
          </p:cNvSpPr>
          <p:nvPr>
            <p:ph type="subTitle" idx="1"/>
          </p:nvPr>
        </p:nvSpPr>
        <p:spPr>
          <a:xfrm>
            <a:off x="1495425" y="419258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ahoma"/>
                <a:ea typeface="Tahoma"/>
                <a:cs typeface="Tahoma"/>
                <a:sym typeface="Tahoma"/>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74"/>
          <p:cNvSpPr txBox="1"/>
          <p:nvPr/>
        </p:nvSpPr>
        <p:spPr>
          <a:xfrm>
            <a:off x="6454323" y="533470"/>
            <a:ext cx="5491028"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rgbClr val="3F3F3F"/>
                </a:solidFill>
                <a:latin typeface="Tahoma"/>
                <a:ea typeface="Tahoma"/>
                <a:cs typeface="Tahoma"/>
                <a:sym typeface="Tahoma"/>
              </a:rPr>
              <a:t>Center for Global Sustainability</a:t>
            </a:r>
            <a:endParaRPr/>
          </a:p>
          <a:p>
            <a:pPr marL="0" marR="0" lvl="0" indent="0" algn="r" rtl="0">
              <a:spcBef>
                <a:spcPts val="0"/>
              </a:spcBef>
              <a:spcAft>
                <a:spcPts val="0"/>
              </a:spcAft>
              <a:buNone/>
            </a:pPr>
            <a:r>
              <a:rPr lang="en-US" sz="1600" b="1">
                <a:solidFill>
                  <a:srgbClr val="C00000"/>
                </a:solidFill>
                <a:latin typeface="Tahoma"/>
                <a:ea typeface="Tahoma"/>
                <a:cs typeface="Tahoma"/>
                <a:sym typeface="Tahoma"/>
              </a:rPr>
              <a:t>Analytics for Ambition | Collective Action</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9"/>
        <p:cNvGrpSpPr/>
        <p:nvPr/>
      </p:nvGrpSpPr>
      <p:grpSpPr>
        <a:xfrm>
          <a:off x="0" y="0"/>
          <a:ext cx="0" cy="0"/>
          <a:chOff x="0" y="0"/>
          <a:chExt cx="0" cy="0"/>
        </a:xfrm>
      </p:grpSpPr>
      <p:sp>
        <p:nvSpPr>
          <p:cNvPr id="40" name="Google Shape;40;p7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707276"/>
                </a:solidFill>
                <a:latin typeface="Arial"/>
                <a:ea typeface="Arial"/>
                <a:cs typeface="Arial"/>
                <a:sym typeface="Arial"/>
              </a:defRPr>
            </a:lvl1pPr>
            <a:lvl2pPr marL="0" marR="0" lvl="1" indent="0" algn="l" rtl="0">
              <a:spcBef>
                <a:spcPts val="0"/>
              </a:spcBef>
              <a:buNone/>
              <a:defRPr sz="1800">
                <a:solidFill>
                  <a:srgbClr val="707276"/>
                </a:solidFill>
                <a:latin typeface="Arial"/>
                <a:ea typeface="Arial"/>
                <a:cs typeface="Arial"/>
                <a:sym typeface="Arial"/>
              </a:defRPr>
            </a:lvl2pPr>
            <a:lvl3pPr marL="0" marR="0" lvl="2" indent="0" algn="l" rtl="0">
              <a:spcBef>
                <a:spcPts val="0"/>
              </a:spcBef>
              <a:buNone/>
              <a:defRPr sz="1800">
                <a:solidFill>
                  <a:srgbClr val="707276"/>
                </a:solidFill>
                <a:latin typeface="Arial"/>
                <a:ea typeface="Arial"/>
                <a:cs typeface="Arial"/>
                <a:sym typeface="Arial"/>
              </a:defRPr>
            </a:lvl3pPr>
            <a:lvl4pPr marL="0" marR="0" lvl="3" indent="0" algn="l" rtl="0">
              <a:spcBef>
                <a:spcPts val="0"/>
              </a:spcBef>
              <a:buNone/>
              <a:defRPr sz="1800">
                <a:solidFill>
                  <a:srgbClr val="707276"/>
                </a:solidFill>
                <a:latin typeface="Arial"/>
                <a:ea typeface="Arial"/>
                <a:cs typeface="Arial"/>
                <a:sym typeface="Arial"/>
              </a:defRPr>
            </a:lvl4pPr>
            <a:lvl5pPr marL="0" marR="0" lvl="4" indent="0" algn="l" rtl="0">
              <a:spcBef>
                <a:spcPts val="0"/>
              </a:spcBef>
              <a:buNone/>
              <a:defRPr sz="1800">
                <a:solidFill>
                  <a:srgbClr val="707276"/>
                </a:solidFill>
                <a:latin typeface="Arial"/>
                <a:ea typeface="Arial"/>
                <a:cs typeface="Arial"/>
                <a:sym typeface="Arial"/>
              </a:defRPr>
            </a:lvl5pPr>
            <a:lvl6pPr marL="0" marR="0" lvl="5" indent="0" algn="l" rtl="0">
              <a:spcBef>
                <a:spcPts val="0"/>
              </a:spcBef>
              <a:buNone/>
              <a:defRPr sz="1800">
                <a:solidFill>
                  <a:srgbClr val="707276"/>
                </a:solidFill>
                <a:latin typeface="Arial"/>
                <a:ea typeface="Arial"/>
                <a:cs typeface="Arial"/>
                <a:sym typeface="Arial"/>
              </a:defRPr>
            </a:lvl6pPr>
            <a:lvl7pPr marL="0" marR="0" lvl="6" indent="0" algn="l" rtl="0">
              <a:spcBef>
                <a:spcPts val="0"/>
              </a:spcBef>
              <a:buNone/>
              <a:defRPr sz="1800">
                <a:solidFill>
                  <a:srgbClr val="707276"/>
                </a:solidFill>
                <a:latin typeface="Arial"/>
                <a:ea typeface="Arial"/>
                <a:cs typeface="Arial"/>
                <a:sym typeface="Arial"/>
              </a:defRPr>
            </a:lvl7pPr>
            <a:lvl8pPr marL="0" marR="0" lvl="7" indent="0" algn="l" rtl="0">
              <a:spcBef>
                <a:spcPts val="0"/>
              </a:spcBef>
              <a:buNone/>
              <a:defRPr sz="1800">
                <a:solidFill>
                  <a:srgbClr val="707276"/>
                </a:solidFill>
                <a:latin typeface="Arial"/>
                <a:ea typeface="Arial"/>
                <a:cs typeface="Arial"/>
                <a:sym typeface="Arial"/>
              </a:defRPr>
            </a:lvl8pPr>
            <a:lvl9pPr marL="0" marR="0" lvl="8" indent="0" algn="l" rtl="0">
              <a:spcBef>
                <a:spcPts val="0"/>
              </a:spcBef>
              <a:buNone/>
              <a:defRPr sz="1800">
                <a:solidFill>
                  <a:srgbClr val="707276"/>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1" name="Google Shape;41;p75"/>
          <p:cNvSpPr txBox="1">
            <a:spLocks noGrp="1"/>
          </p:cNvSpPr>
          <p:nvPr>
            <p:ph type="ctrTitle"/>
          </p:nvPr>
        </p:nvSpPr>
        <p:spPr>
          <a:xfrm>
            <a:off x="0" y="2628782"/>
            <a:ext cx="12192000" cy="1600438"/>
          </a:xfrm>
          <a:prstGeom prst="rect">
            <a:avLst/>
          </a:prstGeom>
          <a:noFill/>
          <a:ln>
            <a:noFill/>
          </a:ln>
        </p:spPr>
        <p:txBody>
          <a:bodyPr spcFirstLastPara="1" wrap="square" lIns="457200" tIns="457200" rIns="457200" bIns="457200" anchor="ctr" anchorCtr="0">
            <a:spAutoFit/>
          </a:bodyPr>
          <a:lstStyle>
            <a:lvl1pPr lvl="0" algn="l">
              <a:lnSpc>
                <a:spcPct val="100000"/>
              </a:lnSpc>
              <a:spcBef>
                <a:spcPts val="0"/>
              </a:spcBef>
              <a:spcAft>
                <a:spcPts val="0"/>
              </a:spcAft>
              <a:buClr>
                <a:srgbClr val="D57500"/>
              </a:buClr>
              <a:buSzPts val="4400"/>
              <a:buFont typeface="Tahoma"/>
              <a:buNone/>
              <a:defRPr sz="4400" b="1">
                <a:solidFill>
                  <a:srgbClr val="D575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5"/>
          <p:cNvSpPr txBox="1">
            <a:spLocks noGrp="1"/>
          </p:cNvSpPr>
          <p:nvPr>
            <p:ph type="subTitle" idx="1"/>
          </p:nvPr>
        </p:nvSpPr>
        <p:spPr>
          <a:xfrm>
            <a:off x="609600" y="4800600"/>
            <a:ext cx="10972800" cy="4572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707276"/>
              </a:buClr>
              <a:buSzPts val="2800"/>
              <a:buNone/>
              <a:defRPr cap="none">
                <a:solidFill>
                  <a:srgbClr val="707276"/>
                </a:solidFill>
              </a:defRPr>
            </a:lvl1pPr>
            <a:lvl2pPr lvl="1" algn="ctr">
              <a:lnSpc>
                <a:spcPct val="90000"/>
              </a:lnSpc>
              <a:spcBef>
                <a:spcPts val="500"/>
              </a:spcBef>
              <a:spcAft>
                <a:spcPts val="0"/>
              </a:spcAft>
              <a:buClr>
                <a:srgbClr val="888888"/>
              </a:buClr>
              <a:buSzPts val="2400"/>
              <a:buNone/>
              <a:defRPr>
                <a:solidFill>
                  <a:srgbClr val="888888"/>
                </a:solidFill>
              </a:defRPr>
            </a:lvl2pPr>
            <a:lvl3pPr lvl="2" algn="ctr">
              <a:lnSpc>
                <a:spcPct val="90000"/>
              </a:lnSpc>
              <a:spcBef>
                <a:spcPts val="500"/>
              </a:spcBef>
              <a:spcAft>
                <a:spcPts val="0"/>
              </a:spcAft>
              <a:buClr>
                <a:srgbClr val="888888"/>
              </a:buClr>
              <a:buSzPts val="2000"/>
              <a:buNone/>
              <a:defRPr>
                <a:solidFill>
                  <a:srgbClr val="888888"/>
                </a:solidFill>
              </a:defRPr>
            </a:lvl3pPr>
            <a:lvl4pPr lvl="3" algn="ctr">
              <a:lnSpc>
                <a:spcPct val="90000"/>
              </a:lnSpc>
              <a:spcBef>
                <a:spcPts val="500"/>
              </a:spcBef>
              <a:spcAft>
                <a:spcPts val="0"/>
              </a:spcAft>
              <a:buClr>
                <a:srgbClr val="888888"/>
              </a:buClr>
              <a:buSzPts val="1800"/>
              <a:buNone/>
              <a:defRPr>
                <a:solidFill>
                  <a:srgbClr val="888888"/>
                </a:solidFill>
              </a:defRPr>
            </a:lvl4pPr>
            <a:lvl5pPr lvl="4" algn="ctr">
              <a:lnSpc>
                <a:spcPct val="90000"/>
              </a:lnSpc>
              <a:spcBef>
                <a:spcPts val="50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43" name="Google Shape;43;p75"/>
          <p:cNvSpPr txBox="1">
            <a:spLocks noGrp="1"/>
          </p:cNvSpPr>
          <p:nvPr>
            <p:ph type="body" idx="2"/>
          </p:nvPr>
        </p:nvSpPr>
        <p:spPr>
          <a:xfrm>
            <a:off x="607484" y="5257800"/>
            <a:ext cx="10972800" cy="228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rgbClr val="000000"/>
              </a:buClr>
              <a:buSzPts val="1400"/>
              <a:buNone/>
              <a:defRPr sz="1400">
                <a:solidFill>
                  <a:srgbClr val="00000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5"/>
          <p:cNvSpPr txBox="1">
            <a:spLocks noGrp="1"/>
          </p:cNvSpPr>
          <p:nvPr>
            <p:ph type="body" idx="3"/>
          </p:nvPr>
        </p:nvSpPr>
        <p:spPr>
          <a:xfrm>
            <a:off x="609600" y="5540477"/>
            <a:ext cx="10972800" cy="228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0"/>
              </a:spcBef>
              <a:spcAft>
                <a:spcPts val="0"/>
              </a:spcAft>
              <a:buClr>
                <a:srgbClr val="000000"/>
              </a:buClr>
              <a:buSzPts val="1400"/>
              <a:buNone/>
              <a:defRPr sz="1400">
                <a:solidFill>
                  <a:srgbClr val="000000"/>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Line Title + Content">
  <p:cSld name="1-Line Title + Content">
    <p:spTree>
      <p:nvGrpSpPr>
        <p:cNvPr id="1" name="Shape 45"/>
        <p:cNvGrpSpPr/>
        <p:nvPr/>
      </p:nvGrpSpPr>
      <p:grpSpPr>
        <a:xfrm>
          <a:off x="0" y="0"/>
          <a:ext cx="0" cy="0"/>
          <a:chOff x="0" y="0"/>
          <a:chExt cx="0" cy="0"/>
        </a:xfrm>
      </p:grpSpPr>
      <p:sp>
        <p:nvSpPr>
          <p:cNvPr id="46" name="Google Shape;46;p76"/>
          <p:cNvSpPr/>
          <p:nvPr/>
        </p:nvSpPr>
        <p:spPr>
          <a:xfrm>
            <a:off x="0" y="987552"/>
            <a:ext cx="12192000" cy="587044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 name="Google Shape;47;p76"/>
          <p:cNvSpPr txBox="1">
            <a:spLocks noGrp="1"/>
          </p:cNvSpPr>
          <p:nvPr>
            <p:ph type="title"/>
          </p:nvPr>
        </p:nvSpPr>
        <p:spPr>
          <a:xfrm>
            <a:off x="609600" y="356614"/>
            <a:ext cx="8839200" cy="384721"/>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6"/>
          <p:cNvSpPr txBox="1">
            <a:spLocks noGrp="1"/>
          </p:cNvSpPr>
          <p:nvPr>
            <p:ph type="body" idx="1"/>
          </p:nvPr>
        </p:nvSpPr>
        <p:spPr>
          <a:xfrm>
            <a:off x="609600" y="1371598"/>
            <a:ext cx="10972800" cy="1392176"/>
          </a:xfrm>
          <a:prstGeom prst="rect">
            <a:avLst/>
          </a:prstGeom>
          <a:noFill/>
          <a:ln>
            <a:noFill/>
          </a:ln>
        </p:spPr>
        <p:txBody>
          <a:bodyPr spcFirstLastPara="1" wrap="square" lIns="0" tIns="0" rIns="0" bIns="0" anchor="t" anchorCtr="0">
            <a:spAutoFit/>
          </a:bodyPr>
          <a:lstStyle>
            <a:lvl1pPr marL="457200" lvl="0" indent="-355600" algn="l">
              <a:lnSpc>
                <a:spcPct val="90000"/>
              </a:lnSpc>
              <a:spcBef>
                <a:spcPts val="1000"/>
              </a:spcBef>
              <a:spcAft>
                <a:spcPts val="0"/>
              </a:spcAft>
              <a:buClr>
                <a:schemeClr val="dk1"/>
              </a:buClr>
              <a:buSzPts val="2000"/>
              <a:buChar char="•"/>
              <a:defRPr sz="20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sz="1800">
                <a:latin typeface="Arial"/>
                <a:ea typeface="Arial"/>
                <a:cs typeface="Arial"/>
                <a:sym typeface="Arial"/>
              </a:defRPr>
            </a:lvl2pPr>
            <a:lvl3pPr marL="1371600" lvl="2" indent="-330200" algn="l">
              <a:lnSpc>
                <a:spcPct val="90000"/>
              </a:lnSpc>
              <a:spcBef>
                <a:spcPts val="500"/>
              </a:spcBef>
              <a:spcAft>
                <a:spcPts val="0"/>
              </a:spcAft>
              <a:buClr>
                <a:schemeClr val="dk1"/>
              </a:buClr>
              <a:buSzPts val="1600"/>
              <a:buChar char="•"/>
              <a:defRPr sz="1600">
                <a:latin typeface="Arial"/>
                <a:ea typeface="Arial"/>
                <a:cs typeface="Arial"/>
                <a:sym typeface="Arial"/>
              </a:defRPr>
            </a:lvl3pPr>
            <a:lvl4pPr marL="1828800" lvl="3" indent="-317500" algn="l">
              <a:lnSpc>
                <a:spcPct val="90000"/>
              </a:lnSpc>
              <a:spcBef>
                <a:spcPts val="500"/>
              </a:spcBef>
              <a:spcAft>
                <a:spcPts val="0"/>
              </a:spcAft>
              <a:buClr>
                <a:schemeClr val="dk1"/>
              </a:buClr>
              <a:buSzPts val="1400"/>
              <a:buChar char="•"/>
              <a:defRPr sz="1400">
                <a:latin typeface="Arial"/>
                <a:ea typeface="Arial"/>
                <a:cs typeface="Arial"/>
                <a:sym typeface="Arial"/>
              </a:defRPr>
            </a:lvl4pPr>
            <a:lvl5pPr marL="2286000" lvl="4" indent="-317500" algn="l">
              <a:lnSpc>
                <a:spcPct val="90000"/>
              </a:lnSpc>
              <a:spcBef>
                <a:spcPts val="500"/>
              </a:spcBef>
              <a:spcAft>
                <a:spcPts val="0"/>
              </a:spcAft>
              <a:buClr>
                <a:schemeClr val="dk1"/>
              </a:buClr>
              <a:buSzPts val="1400"/>
              <a:buChar char="•"/>
              <a:defRPr sz="14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707276"/>
                </a:solidFill>
                <a:latin typeface="Arial"/>
                <a:ea typeface="Arial"/>
                <a:cs typeface="Arial"/>
                <a:sym typeface="Arial"/>
              </a:defRPr>
            </a:lvl1pPr>
            <a:lvl2pPr marL="0" marR="0" lvl="1" indent="0" algn="l" rtl="0">
              <a:spcBef>
                <a:spcPts val="0"/>
              </a:spcBef>
              <a:buNone/>
              <a:defRPr sz="1800">
                <a:solidFill>
                  <a:srgbClr val="707276"/>
                </a:solidFill>
                <a:latin typeface="Arial"/>
                <a:ea typeface="Arial"/>
                <a:cs typeface="Arial"/>
                <a:sym typeface="Arial"/>
              </a:defRPr>
            </a:lvl2pPr>
            <a:lvl3pPr marL="0" marR="0" lvl="2" indent="0" algn="l" rtl="0">
              <a:spcBef>
                <a:spcPts val="0"/>
              </a:spcBef>
              <a:buNone/>
              <a:defRPr sz="1800">
                <a:solidFill>
                  <a:srgbClr val="707276"/>
                </a:solidFill>
                <a:latin typeface="Arial"/>
                <a:ea typeface="Arial"/>
                <a:cs typeface="Arial"/>
                <a:sym typeface="Arial"/>
              </a:defRPr>
            </a:lvl3pPr>
            <a:lvl4pPr marL="0" marR="0" lvl="3" indent="0" algn="l" rtl="0">
              <a:spcBef>
                <a:spcPts val="0"/>
              </a:spcBef>
              <a:buNone/>
              <a:defRPr sz="1800">
                <a:solidFill>
                  <a:srgbClr val="707276"/>
                </a:solidFill>
                <a:latin typeface="Arial"/>
                <a:ea typeface="Arial"/>
                <a:cs typeface="Arial"/>
                <a:sym typeface="Arial"/>
              </a:defRPr>
            </a:lvl4pPr>
            <a:lvl5pPr marL="0" marR="0" lvl="4" indent="0" algn="l" rtl="0">
              <a:spcBef>
                <a:spcPts val="0"/>
              </a:spcBef>
              <a:buNone/>
              <a:defRPr sz="1800">
                <a:solidFill>
                  <a:srgbClr val="707276"/>
                </a:solidFill>
                <a:latin typeface="Arial"/>
                <a:ea typeface="Arial"/>
                <a:cs typeface="Arial"/>
                <a:sym typeface="Arial"/>
              </a:defRPr>
            </a:lvl5pPr>
            <a:lvl6pPr marL="0" marR="0" lvl="5" indent="0" algn="l" rtl="0">
              <a:spcBef>
                <a:spcPts val="0"/>
              </a:spcBef>
              <a:buNone/>
              <a:defRPr sz="1800">
                <a:solidFill>
                  <a:srgbClr val="707276"/>
                </a:solidFill>
                <a:latin typeface="Arial"/>
                <a:ea typeface="Arial"/>
                <a:cs typeface="Arial"/>
                <a:sym typeface="Arial"/>
              </a:defRPr>
            </a:lvl6pPr>
            <a:lvl7pPr marL="0" marR="0" lvl="6" indent="0" algn="l" rtl="0">
              <a:spcBef>
                <a:spcPts val="0"/>
              </a:spcBef>
              <a:buNone/>
              <a:defRPr sz="1800">
                <a:solidFill>
                  <a:srgbClr val="707276"/>
                </a:solidFill>
                <a:latin typeface="Arial"/>
                <a:ea typeface="Arial"/>
                <a:cs typeface="Arial"/>
                <a:sym typeface="Arial"/>
              </a:defRPr>
            </a:lvl7pPr>
            <a:lvl8pPr marL="0" marR="0" lvl="7" indent="0" algn="l" rtl="0">
              <a:spcBef>
                <a:spcPts val="0"/>
              </a:spcBef>
              <a:buNone/>
              <a:defRPr sz="1800">
                <a:solidFill>
                  <a:srgbClr val="707276"/>
                </a:solidFill>
                <a:latin typeface="Arial"/>
                <a:ea typeface="Arial"/>
                <a:cs typeface="Arial"/>
                <a:sym typeface="Arial"/>
              </a:defRPr>
            </a:lvl8pPr>
            <a:lvl9pPr marL="0" marR="0" lvl="8" indent="0" algn="l" rtl="0">
              <a:spcBef>
                <a:spcPts val="0"/>
              </a:spcBef>
              <a:buNone/>
              <a:defRPr sz="1800">
                <a:solidFill>
                  <a:srgbClr val="707276"/>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Line Title + Content">
  <p:cSld name="1-Line Title + Content">
    <p:spTree>
      <p:nvGrpSpPr>
        <p:cNvPr id="1" name="Shape 243"/>
        <p:cNvGrpSpPr/>
        <p:nvPr/>
      </p:nvGrpSpPr>
      <p:grpSpPr>
        <a:xfrm>
          <a:off x="0" y="0"/>
          <a:ext cx="0" cy="0"/>
          <a:chOff x="0" y="0"/>
          <a:chExt cx="0" cy="0"/>
        </a:xfrm>
      </p:grpSpPr>
      <p:sp>
        <p:nvSpPr>
          <p:cNvPr id="244" name="Google Shape;244;p104"/>
          <p:cNvSpPr txBox="1">
            <a:spLocks noGrp="1"/>
          </p:cNvSpPr>
          <p:nvPr>
            <p:ph type="title"/>
          </p:nvPr>
        </p:nvSpPr>
        <p:spPr>
          <a:xfrm>
            <a:off x="609600" y="356613"/>
            <a:ext cx="8839200" cy="384721"/>
          </a:xfrm>
          <a:prstGeom prst="rect">
            <a:avLst/>
          </a:prstGeom>
          <a:noFill/>
          <a:ln>
            <a:noFill/>
          </a:ln>
        </p:spPr>
        <p:txBody>
          <a:bodyPr spcFirstLastPara="1" wrap="square" lIns="0" tIns="0" rIns="0" bIns="0" anchor="t" anchorCtr="0">
            <a:spAutoFit/>
          </a:bodyPr>
          <a:lstStyle>
            <a:lvl1pPr lvl="0" algn="l">
              <a:spcBef>
                <a:spcPts val="0"/>
              </a:spcBef>
              <a:spcAft>
                <a:spcPts val="0"/>
              </a:spcAft>
              <a:buClr>
                <a:srgbClr val="D57500"/>
              </a:buClr>
              <a:buSzPts val="2500"/>
              <a:buFont typeface="Arial"/>
              <a:buNone/>
              <a:defRPr sz="2500" b="1">
                <a:solidFill>
                  <a:srgbClr val="D575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104"/>
          <p:cNvSpPr txBox="1">
            <a:spLocks noGrp="1"/>
          </p:cNvSpPr>
          <p:nvPr>
            <p:ph type="body" idx="1"/>
          </p:nvPr>
        </p:nvSpPr>
        <p:spPr>
          <a:xfrm>
            <a:off x="609600" y="1371598"/>
            <a:ext cx="10972800" cy="1452705"/>
          </a:xfrm>
          <a:prstGeom prst="rect">
            <a:avLst/>
          </a:prstGeom>
          <a:noFill/>
          <a:ln>
            <a:noFill/>
          </a:ln>
        </p:spPr>
        <p:txBody>
          <a:bodyPr spcFirstLastPara="1" wrap="square" lIns="0" tIns="0" rIns="0" bIns="0" anchor="t" anchorCtr="0">
            <a:spAutoFit/>
          </a:bodyPr>
          <a:lstStyle>
            <a:lvl1pPr marL="457200" lvl="0" indent="-355600" algn="l">
              <a:spcBef>
                <a:spcPts val="400"/>
              </a:spcBef>
              <a:spcAft>
                <a:spcPts val="0"/>
              </a:spcAft>
              <a:buClr>
                <a:schemeClr val="dk1"/>
              </a:buClr>
              <a:buSzPts val="2000"/>
              <a:buFont typeface="Arial"/>
              <a:buChar char="•"/>
              <a:defRPr sz="2000">
                <a:latin typeface="Arial"/>
                <a:ea typeface="Arial"/>
                <a:cs typeface="Arial"/>
                <a:sym typeface="Arial"/>
              </a:defRPr>
            </a:lvl1pPr>
            <a:lvl2pPr marL="914400" lvl="1" indent="-342900" algn="l">
              <a:spcBef>
                <a:spcPts val="360"/>
              </a:spcBef>
              <a:spcAft>
                <a:spcPts val="0"/>
              </a:spcAft>
              <a:buClr>
                <a:schemeClr val="dk1"/>
              </a:buClr>
              <a:buSzPts val="1800"/>
              <a:buFont typeface="Arial"/>
              <a:buChar char="•"/>
              <a:defRPr sz="1800">
                <a:latin typeface="Arial"/>
                <a:ea typeface="Arial"/>
                <a:cs typeface="Arial"/>
                <a:sym typeface="Arial"/>
              </a:defRPr>
            </a:lvl2pPr>
            <a:lvl3pPr marL="1371600" lvl="2" indent="-330200" algn="l">
              <a:spcBef>
                <a:spcPts val="320"/>
              </a:spcBef>
              <a:spcAft>
                <a:spcPts val="0"/>
              </a:spcAft>
              <a:buClr>
                <a:schemeClr val="dk1"/>
              </a:buClr>
              <a:buSzPts val="1600"/>
              <a:buFont typeface="Arial"/>
              <a:buChar char="•"/>
              <a:defRPr sz="1600">
                <a:latin typeface="Arial"/>
                <a:ea typeface="Arial"/>
                <a:cs typeface="Arial"/>
                <a:sym typeface="Arial"/>
              </a:defRPr>
            </a:lvl3pPr>
            <a:lvl4pPr marL="1828800" lvl="3" indent="-317500" algn="l">
              <a:spcBef>
                <a:spcPts val="280"/>
              </a:spcBef>
              <a:spcAft>
                <a:spcPts val="0"/>
              </a:spcAft>
              <a:buClr>
                <a:schemeClr val="dk1"/>
              </a:buClr>
              <a:buSzPts val="1400"/>
              <a:buFont typeface="Arial"/>
              <a:buChar char="•"/>
              <a:defRPr sz="1400">
                <a:latin typeface="Arial"/>
                <a:ea typeface="Arial"/>
                <a:cs typeface="Arial"/>
                <a:sym typeface="Arial"/>
              </a:defRPr>
            </a:lvl4pPr>
            <a:lvl5pPr marL="2286000" lvl="4" indent="-317500" algn="l">
              <a:spcBef>
                <a:spcPts val="280"/>
              </a:spcBef>
              <a:spcAft>
                <a:spcPts val="0"/>
              </a:spcAft>
              <a:buClr>
                <a:schemeClr val="dk1"/>
              </a:buClr>
              <a:buSzPts val="1400"/>
              <a:buFont typeface="Arial"/>
              <a:buChar char="•"/>
              <a:defRPr sz="1400">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6" name="Google Shape;246;p10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7" name="Google Shape;247;p10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0727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8" name="Google Shape;248;p10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707276"/>
                </a:solidFill>
                <a:latin typeface="Calibri"/>
                <a:ea typeface="Calibri"/>
                <a:cs typeface="Calibri"/>
                <a:sym typeface="Calibri"/>
              </a:defRPr>
            </a:lvl1pPr>
            <a:lvl2pPr marL="0" marR="0" lvl="1" indent="0" algn="l" rtl="0">
              <a:spcBef>
                <a:spcPts val="0"/>
              </a:spcBef>
              <a:buNone/>
              <a:defRPr sz="1800">
                <a:solidFill>
                  <a:srgbClr val="707276"/>
                </a:solidFill>
                <a:latin typeface="Calibri"/>
                <a:ea typeface="Calibri"/>
                <a:cs typeface="Calibri"/>
                <a:sym typeface="Calibri"/>
              </a:defRPr>
            </a:lvl2pPr>
            <a:lvl3pPr marL="0" marR="0" lvl="2" indent="0" algn="l" rtl="0">
              <a:spcBef>
                <a:spcPts val="0"/>
              </a:spcBef>
              <a:buNone/>
              <a:defRPr sz="1800">
                <a:solidFill>
                  <a:srgbClr val="707276"/>
                </a:solidFill>
                <a:latin typeface="Calibri"/>
                <a:ea typeface="Calibri"/>
                <a:cs typeface="Calibri"/>
                <a:sym typeface="Calibri"/>
              </a:defRPr>
            </a:lvl3pPr>
            <a:lvl4pPr marL="0" marR="0" lvl="3" indent="0" algn="l" rtl="0">
              <a:spcBef>
                <a:spcPts val="0"/>
              </a:spcBef>
              <a:buNone/>
              <a:defRPr sz="1800">
                <a:solidFill>
                  <a:srgbClr val="707276"/>
                </a:solidFill>
                <a:latin typeface="Calibri"/>
                <a:ea typeface="Calibri"/>
                <a:cs typeface="Calibri"/>
                <a:sym typeface="Calibri"/>
              </a:defRPr>
            </a:lvl4pPr>
            <a:lvl5pPr marL="0" marR="0" lvl="4" indent="0" algn="l" rtl="0">
              <a:spcBef>
                <a:spcPts val="0"/>
              </a:spcBef>
              <a:buNone/>
              <a:defRPr sz="1800">
                <a:solidFill>
                  <a:srgbClr val="707276"/>
                </a:solidFill>
                <a:latin typeface="Calibri"/>
                <a:ea typeface="Calibri"/>
                <a:cs typeface="Calibri"/>
                <a:sym typeface="Calibri"/>
              </a:defRPr>
            </a:lvl5pPr>
            <a:lvl6pPr marL="0" marR="0" lvl="5" indent="0" algn="l" rtl="0">
              <a:spcBef>
                <a:spcPts val="0"/>
              </a:spcBef>
              <a:buNone/>
              <a:defRPr sz="1800">
                <a:solidFill>
                  <a:srgbClr val="707276"/>
                </a:solidFill>
                <a:latin typeface="Calibri"/>
                <a:ea typeface="Calibri"/>
                <a:cs typeface="Calibri"/>
                <a:sym typeface="Calibri"/>
              </a:defRPr>
            </a:lvl6pPr>
            <a:lvl7pPr marL="0" marR="0" lvl="6" indent="0" algn="l" rtl="0">
              <a:spcBef>
                <a:spcPts val="0"/>
              </a:spcBef>
              <a:buNone/>
              <a:defRPr sz="1800">
                <a:solidFill>
                  <a:srgbClr val="707276"/>
                </a:solidFill>
                <a:latin typeface="Calibri"/>
                <a:ea typeface="Calibri"/>
                <a:cs typeface="Calibri"/>
                <a:sym typeface="Calibri"/>
              </a:defRPr>
            </a:lvl7pPr>
            <a:lvl8pPr marL="0" marR="0" lvl="7" indent="0" algn="l" rtl="0">
              <a:spcBef>
                <a:spcPts val="0"/>
              </a:spcBef>
              <a:buNone/>
              <a:defRPr sz="1800">
                <a:solidFill>
                  <a:srgbClr val="707276"/>
                </a:solidFill>
                <a:latin typeface="Calibri"/>
                <a:ea typeface="Calibri"/>
                <a:cs typeface="Calibri"/>
                <a:sym typeface="Calibri"/>
              </a:defRPr>
            </a:lvl8pPr>
            <a:lvl9pPr marL="0" marR="0" lvl="8" indent="0" algn="l" rtl="0">
              <a:spcBef>
                <a:spcPts val="0"/>
              </a:spcBef>
              <a:buNone/>
              <a:defRPr sz="1800">
                <a:solidFill>
                  <a:srgbClr val="707276"/>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2.jp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body" idx="1"/>
          </p:nvPr>
        </p:nvSpPr>
        <p:spPr>
          <a:xfrm>
            <a:off x="838200" y="1467650"/>
            <a:ext cx="10896600" cy="49984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Google Shape;11;p65"/>
          <p:cNvSpPr/>
          <p:nvPr/>
        </p:nvSpPr>
        <p:spPr>
          <a:xfrm>
            <a:off x="-2313" y="2507"/>
            <a:ext cx="274216" cy="6858000"/>
          </a:xfrm>
          <a:prstGeom prst="rect">
            <a:avLst/>
          </a:prstGeom>
          <a:solidFill>
            <a:srgbClr val="B30D1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 name="Google Shape;12;p65" descr="Flag of Maryland.svg"/>
          <p:cNvPicPr preferRelativeResize="0"/>
          <p:nvPr/>
        </p:nvPicPr>
        <p:blipFill rotWithShape="1">
          <a:blip r:embed="rId10">
            <a:alphaModFix/>
          </a:blip>
          <a:srcRect/>
          <a:stretch/>
        </p:blipFill>
        <p:spPr>
          <a:xfrm rot="5400000">
            <a:off x="-277843" y="6308142"/>
            <a:ext cx="825500" cy="274215"/>
          </a:xfrm>
          <a:prstGeom prst="rect">
            <a:avLst/>
          </a:prstGeom>
          <a:noFill/>
          <a:ln>
            <a:noFill/>
          </a:ln>
        </p:spPr>
      </p:pic>
      <p:pic>
        <p:nvPicPr>
          <p:cNvPr id="13" name="Google Shape;13;p65" descr="Flag of Maryland.svg"/>
          <p:cNvPicPr preferRelativeResize="0"/>
          <p:nvPr/>
        </p:nvPicPr>
        <p:blipFill rotWithShape="1">
          <a:blip r:embed="rId10">
            <a:alphaModFix/>
          </a:blip>
          <a:srcRect/>
          <a:stretch/>
        </p:blipFill>
        <p:spPr>
          <a:xfrm rot="-5400000">
            <a:off x="-277844" y="279509"/>
            <a:ext cx="825501" cy="274215"/>
          </a:xfrm>
          <a:prstGeom prst="rect">
            <a:avLst/>
          </a:prstGeom>
          <a:noFill/>
          <a:ln>
            <a:noFill/>
          </a:ln>
        </p:spPr>
      </p:pic>
      <p:sp>
        <p:nvSpPr>
          <p:cNvPr id="14" name="Google Shape;14;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3200"/>
              <a:buFont typeface="Tahoma"/>
              <a:buNone/>
              <a:defRPr sz="3200" b="1" i="0" u="none" strike="noStrike" cap="none">
                <a:solidFill>
                  <a:schemeClr val="dk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65"/>
          <p:cNvSpPr txBox="1"/>
          <p:nvPr/>
        </p:nvSpPr>
        <p:spPr>
          <a:xfrm>
            <a:off x="9410700" y="640043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1" name="Google Shape;241;p103"/>
          <p:cNvSpPr txBox="1">
            <a:spLocks noGrp="1"/>
          </p:cNvSpPr>
          <p:nvPr>
            <p:ph type="title"/>
          </p:nvPr>
        </p:nvSpPr>
        <p:spPr>
          <a:xfrm>
            <a:off x="609600" y="356613"/>
            <a:ext cx="8839200" cy="492443"/>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Clr>
                <a:srgbClr val="D57500"/>
              </a:buClr>
              <a:buSzPts val="3200"/>
              <a:buFont typeface="Arial"/>
              <a:buNone/>
              <a:defRPr sz="3200" b="1" i="0" u="none" strike="noStrike" cap="none">
                <a:solidFill>
                  <a:srgbClr val="D575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2" name="Google Shape;242;p103"/>
          <p:cNvSpPr txBox="1">
            <a:spLocks noGrp="1"/>
          </p:cNvSpPr>
          <p:nvPr>
            <p:ph type="body" idx="1"/>
          </p:nvPr>
        </p:nvSpPr>
        <p:spPr>
          <a:xfrm>
            <a:off x="609600" y="1828800"/>
            <a:ext cx="10972800" cy="4343400"/>
          </a:xfrm>
          <a:prstGeom prst="rect">
            <a:avLst/>
          </a:prstGeom>
          <a:noFill/>
          <a:ln>
            <a:noFill/>
          </a:ln>
        </p:spPr>
        <p:txBody>
          <a:bodyPr spcFirstLastPara="1" wrap="square" lIns="0" tIns="0" rIns="0" bIns="0" anchor="t" anchorCtr="0">
            <a:normAutofit/>
          </a:bodyPr>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762000" y="0"/>
            <a:ext cx="457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dirty="0"/>
          </a:p>
        </p:txBody>
      </p:sp>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990865" y="6356615"/>
            <a:ext cx="4114271"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Tree>
    <p:extLst>
      <p:ext uri="{BB962C8B-B14F-4D97-AF65-F5344CB8AC3E}">
        <p14:creationId xmlns:p14="http://schemas.microsoft.com/office/powerpoint/2010/main" val="4362102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 Id="rId9"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jpg"/><Relationship Id="rId5" Type="http://schemas.openxmlformats.org/officeDocument/2006/relationships/image" Target="../media/image50.jpg"/><Relationship Id="rId10" Type="http://schemas.openxmlformats.org/officeDocument/2006/relationships/image" Target="../media/image55.png"/><Relationship Id="rId4" Type="http://schemas.openxmlformats.org/officeDocument/2006/relationships/image" Target="../media/image49.jpg"/><Relationship Id="rId9" Type="http://schemas.openxmlformats.org/officeDocument/2006/relationships/image" Target="../media/image54.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g"/></Relationships>
</file>

<file path=ppt/slides/_rels/slide3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 Type="http://schemas.openxmlformats.org/officeDocument/2006/relationships/image" Target="../media/image88.jp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2" Type="http://schemas.openxmlformats.org/officeDocument/2006/relationships/notesSlide" Target="../notesSlides/notesSlide50.xml"/><Relationship Id="rId16" Type="http://schemas.openxmlformats.org/officeDocument/2006/relationships/image" Target="../media/image101.png"/><Relationship Id="rId20" Type="http://schemas.openxmlformats.org/officeDocument/2006/relationships/image" Target="../media/image105.png"/><Relationship Id="rId29"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j7SUrOq0c9Y?feature=oembed"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 Id="rId9"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Tahoma"/>
              <a:buNone/>
            </a:pPr>
            <a:r>
              <a:rPr lang="en-US" sz="4400" dirty="0"/>
              <a:t>Water Systems in Integrated Human-Earth System Models</a:t>
            </a:r>
            <a:br>
              <a:rPr lang="en-US" sz="4400" dirty="0"/>
            </a:br>
            <a:br>
              <a:rPr lang="en-US" sz="4400" dirty="0"/>
            </a:br>
            <a:r>
              <a:rPr lang="en-US" sz="2400" dirty="0"/>
              <a:t>Neal Graham, </a:t>
            </a:r>
            <a:r>
              <a:rPr lang="en-US" sz="2400" dirty="0" err="1"/>
              <a:t>Ph.D</a:t>
            </a:r>
            <a:br>
              <a:rPr lang="en-US" sz="2400" dirty="0"/>
            </a:br>
            <a:r>
              <a:rPr lang="en-US" sz="2400" dirty="0"/>
              <a:t>Joint Global Change Research Institute</a:t>
            </a:r>
            <a:endParaRPr sz="3600" dirty="0"/>
          </a:p>
        </p:txBody>
      </p:sp>
      <p:sp>
        <p:nvSpPr>
          <p:cNvPr id="299" name="Google Shape;299;p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888888"/>
              </a:buClr>
              <a:buSzPts val="2400"/>
              <a:buNone/>
            </a:pPr>
            <a:r>
              <a:rPr lang="en-US" dirty="0"/>
              <a:t>PLCY-798K</a:t>
            </a:r>
            <a:endParaRPr dirty="0"/>
          </a:p>
          <a:p>
            <a:pPr marL="0" lvl="0" indent="0" algn="ctr" rtl="0">
              <a:lnSpc>
                <a:spcPct val="90000"/>
              </a:lnSpc>
              <a:spcBef>
                <a:spcPts val="1000"/>
              </a:spcBef>
              <a:spcAft>
                <a:spcPts val="0"/>
              </a:spcAft>
              <a:buClr>
                <a:srgbClr val="888888"/>
              </a:buClr>
              <a:buSzPts val="2400"/>
              <a:buNone/>
            </a:pPr>
            <a:r>
              <a:rPr lang="en-US" dirty="0"/>
              <a:t>Integrated Human-Earth System Modeling and Policy Assessment</a:t>
            </a:r>
            <a:endParaRPr dirty="0"/>
          </a:p>
          <a:p>
            <a:pPr marL="0" lvl="0" indent="0" algn="ctr" rtl="0">
              <a:lnSpc>
                <a:spcPct val="90000"/>
              </a:lnSpc>
              <a:spcBef>
                <a:spcPts val="1000"/>
              </a:spcBef>
              <a:spcAft>
                <a:spcPts val="0"/>
              </a:spcAft>
              <a:buClr>
                <a:srgbClr val="888888"/>
              </a:buClr>
              <a:buSzPts val="2400"/>
              <a:buNone/>
            </a:pPr>
            <a:r>
              <a:rPr lang="en-US" dirty="0"/>
              <a:t>February 22, 2023</a:t>
            </a:r>
            <a:endParaRPr dirty="0"/>
          </a:p>
          <a:p>
            <a:pPr marL="0" lvl="0" indent="0" algn="ctr" rtl="0">
              <a:lnSpc>
                <a:spcPct val="90000"/>
              </a:lnSpc>
              <a:spcBef>
                <a:spcPts val="1000"/>
              </a:spcBef>
              <a:spcAft>
                <a:spcPts val="0"/>
              </a:spcAft>
              <a:buClr>
                <a:srgbClr val="888888"/>
              </a:buClr>
              <a:buSzPts val="2400"/>
              <a:buNone/>
            </a:pPr>
            <a:endParaRPr dirty="0"/>
          </a:p>
        </p:txBody>
      </p:sp>
      <p:pic>
        <p:nvPicPr>
          <p:cNvPr id="300" name="Google Shape;300;p1" descr="Screen Shot 2015-08-31 at 1.17.32 PM.png"/>
          <p:cNvPicPr preferRelativeResize="0"/>
          <p:nvPr/>
        </p:nvPicPr>
        <p:blipFill rotWithShape="1">
          <a:blip r:embed="rId3">
            <a:alphaModFix/>
          </a:blip>
          <a:srcRect/>
          <a:stretch/>
        </p:blipFill>
        <p:spPr>
          <a:xfrm>
            <a:off x="7869382" y="469179"/>
            <a:ext cx="4322618" cy="1240559"/>
          </a:xfrm>
          <a:prstGeom prst="rect">
            <a:avLst/>
          </a:prstGeom>
          <a:noFill/>
          <a:ln>
            <a:noFill/>
          </a:ln>
        </p:spPr>
      </p:pic>
      <p:sp>
        <p:nvSpPr>
          <p:cNvPr id="2" name="TextBox 1">
            <a:extLst>
              <a:ext uri="{FF2B5EF4-FFF2-40B4-BE49-F238E27FC236}">
                <a16:creationId xmlns:a16="http://schemas.microsoft.com/office/drawing/2014/main" id="{2067C1C0-6D3D-2DB9-D866-55ABBF97627C}"/>
              </a:ext>
            </a:extLst>
          </p:cNvPr>
          <p:cNvSpPr txBox="1"/>
          <p:nvPr/>
        </p:nvSpPr>
        <p:spPr>
          <a:xfrm>
            <a:off x="9056318" y="6550223"/>
            <a:ext cx="2630466" cy="307777"/>
          </a:xfrm>
          <a:prstGeom prst="rect">
            <a:avLst/>
          </a:prstGeom>
          <a:noFill/>
        </p:spPr>
        <p:txBody>
          <a:bodyPr wrap="square" rtlCol="0">
            <a:spAutoFit/>
          </a:bodyPr>
          <a:lstStyle/>
          <a:p>
            <a:r>
              <a:rPr lang="en-US" dirty="0"/>
              <a:t>Credit to Tom Wild for slides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18"/>
          <p:cNvSpPr txBox="1">
            <a:spLocks noGrp="1"/>
          </p:cNvSpPr>
          <p:nvPr>
            <p:ph type="title"/>
          </p:nvPr>
        </p:nvSpPr>
        <p:spPr>
          <a:xfrm>
            <a:off x="838200" y="260349"/>
            <a:ext cx="11226799"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Water is a Critical Input to the Agriculture, Domestic, and Industrial Sectors</a:t>
            </a:r>
            <a:endParaRPr/>
          </a:p>
        </p:txBody>
      </p:sp>
      <p:pic>
        <p:nvPicPr>
          <p:cNvPr id="542" name="Google Shape;542;p18" descr="A group of cows in a field&#10;&#10;Description automatically generated with medium confidence"/>
          <p:cNvPicPr preferRelativeResize="0">
            <a:picLocks noGrp="1"/>
          </p:cNvPicPr>
          <p:nvPr>
            <p:ph type="body" idx="1"/>
          </p:nvPr>
        </p:nvPicPr>
        <p:blipFill rotWithShape="1">
          <a:blip r:embed="rId3">
            <a:alphaModFix/>
          </a:blip>
          <a:srcRect/>
          <a:stretch/>
        </p:blipFill>
        <p:spPr>
          <a:xfrm>
            <a:off x="9826953" y="4188355"/>
            <a:ext cx="1187980" cy="712788"/>
          </a:xfrm>
          <a:prstGeom prst="rect">
            <a:avLst/>
          </a:prstGeom>
          <a:noFill/>
          <a:ln>
            <a:noFill/>
          </a:ln>
        </p:spPr>
      </p:pic>
      <p:pic>
        <p:nvPicPr>
          <p:cNvPr id="543" name="Google Shape;543;p18"/>
          <p:cNvPicPr preferRelativeResize="0"/>
          <p:nvPr/>
        </p:nvPicPr>
        <p:blipFill rotWithShape="1">
          <a:blip r:embed="rId4">
            <a:alphaModFix/>
          </a:blip>
          <a:srcRect/>
          <a:stretch/>
        </p:blipFill>
        <p:spPr>
          <a:xfrm>
            <a:off x="2094440" y="1361963"/>
            <a:ext cx="9409630" cy="2546643"/>
          </a:xfrm>
          <a:prstGeom prst="rect">
            <a:avLst/>
          </a:prstGeom>
          <a:noFill/>
          <a:ln>
            <a:noFill/>
          </a:ln>
        </p:spPr>
      </p:pic>
      <p:pic>
        <p:nvPicPr>
          <p:cNvPr id="544" name="Google Shape;544;p18" descr="Close - up of a plant&#10;&#10;Description automatically generated with low confidence"/>
          <p:cNvPicPr preferRelativeResize="0"/>
          <p:nvPr/>
        </p:nvPicPr>
        <p:blipFill rotWithShape="1">
          <a:blip r:embed="rId5">
            <a:alphaModFix/>
          </a:blip>
          <a:srcRect/>
          <a:stretch/>
        </p:blipFill>
        <p:spPr>
          <a:xfrm>
            <a:off x="8012507" y="5316008"/>
            <a:ext cx="1714500" cy="1216742"/>
          </a:xfrm>
          <a:prstGeom prst="rect">
            <a:avLst/>
          </a:prstGeom>
          <a:noFill/>
          <a:ln>
            <a:noFill/>
          </a:ln>
        </p:spPr>
      </p:pic>
      <p:pic>
        <p:nvPicPr>
          <p:cNvPr id="545" name="Google Shape;545;p18" descr="A picture containing smoke, outdoor, steam, nature&#10;&#10;Description automatically generated"/>
          <p:cNvPicPr preferRelativeResize="0"/>
          <p:nvPr/>
        </p:nvPicPr>
        <p:blipFill rotWithShape="1">
          <a:blip r:embed="rId6">
            <a:alphaModFix/>
          </a:blip>
          <a:srcRect/>
          <a:stretch/>
        </p:blipFill>
        <p:spPr>
          <a:xfrm>
            <a:off x="3515091" y="5474527"/>
            <a:ext cx="1714500" cy="1234440"/>
          </a:xfrm>
          <a:prstGeom prst="rect">
            <a:avLst/>
          </a:prstGeom>
          <a:noFill/>
          <a:ln>
            <a:noFill/>
          </a:ln>
        </p:spPr>
      </p:pic>
      <p:pic>
        <p:nvPicPr>
          <p:cNvPr id="546" name="Google Shape;546;p18" descr="A picture containing sprinkler system&#10;&#10;Description automatically generated"/>
          <p:cNvPicPr preferRelativeResize="0"/>
          <p:nvPr/>
        </p:nvPicPr>
        <p:blipFill rotWithShape="1">
          <a:blip r:embed="rId7">
            <a:alphaModFix/>
          </a:blip>
          <a:srcRect/>
          <a:stretch/>
        </p:blipFill>
        <p:spPr>
          <a:xfrm>
            <a:off x="1130667" y="4075288"/>
            <a:ext cx="2384424" cy="1192212"/>
          </a:xfrm>
          <a:prstGeom prst="rect">
            <a:avLst/>
          </a:prstGeom>
          <a:noFill/>
          <a:ln>
            <a:noFill/>
          </a:ln>
        </p:spPr>
      </p:pic>
      <p:pic>
        <p:nvPicPr>
          <p:cNvPr id="547" name="Google Shape;547;p18" descr="A picture containing outdoor, nature, mountain&#10;&#10;Description automatically generated"/>
          <p:cNvPicPr preferRelativeResize="0"/>
          <p:nvPr/>
        </p:nvPicPr>
        <p:blipFill rotWithShape="1">
          <a:blip r:embed="rId8">
            <a:alphaModFix/>
          </a:blip>
          <a:srcRect r="45698"/>
          <a:stretch/>
        </p:blipFill>
        <p:spPr>
          <a:xfrm>
            <a:off x="4549548" y="4253256"/>
            <a:ext cx="1360086" cy="793152"/>
          </a:xfrm>
          <a:prstGeom prst="rect">
            <a:avLst/>
          </a:prstGeom>
          <a:noFill/>
          <a:ln>
            <a:noFill/>
          </a:ln>
        </p:spPr>
      </p:pic>
      <p:pic>
        <p:nvPicPr>
          <p:cNvPr id="548" name="Google Shape;548;p18" descr="A picture containing grass, sky, outdoor, water&#10;&#10;Description automatically generated"/>
          <p:cNvPicPr preferRelativeResize="0"/>
          <p:nvPr/>
        </p:nvPicPr>
        <p:blipFill rotWithShape="1">
          <a:blip r:embed="rId9">
            <a:alphaModFix/>
          </a:blip>
          <a:srcRect/>
          <a:stretch/>
        </p:blipFill>
        <p:spPr>
          <a:xfrm>
            <a:off x="6799255" y="4207104"/>
            <a:ext cx="1187981" cy="793152"/>
          </a:xfrm>
          <a:prstGeom prst="rect">
            <a:avLst/>
          </a:prstGeom>
          <a:noFill/>
          <a:ln>
            <a:noFill/>
          </a:ln>
        </p:spPr>
      </p:pic>
      <p:cxnSp>
        <p:nvCxnSpPr>
          <p:cNvPr id="549" name="Google Shape;549;p18"/>
          <p:cNvCxnSpPr/>
          <p:nvPr/>
        </p:nvCxnSpPr>
        <p:spPr>
          <a:xfrm>
            <a:off x="9884103" y="3813356"/>
            <a:ext cx="0" cy="374999"/>
          </a:xfrm>
          <a:prstGeom prst="straightConnector1">
            <a:avLst/>
          </a:prstGeom>
          <a:noFill/>
          <a:ln w="38100" cap="flat" cmpd="sng">
            <a:solidFill>
              <a:schemeClr val="dk1"/>
            </a:solidFill>
            <a:prstDash val="solid"/>
            <a:miter lim="800000"/>
            <a:headEnd type="none" w="sm" len="sm"/>
            <a:tailEnd type="none" w="sm" len="sm"/>
          </a:ln>
        </p:spPr>
      </p:cxnSp>
      <p:cxnSp>
        <p:nvCxnSpPr>
          <p:cNvPr id="550" name="Google Shape;550;p18"/>
          <p:cNvCxnSpPr/>
          <p:nvPr/>
        </p:nvCxnSpPr>
        <p:spPr>
          <a:xfrm flipH="1">
            <a:off x="8869757" y="3889556"/>
            <a:ext cx="9526" cy="1439163"/>
          </a:xfrm>
          <a:prstGeom prst="straightConnector1">
            <a:avLst/>
          </a:prstGeom>
          <a:noFill/>
          <a:ln w="38100" cap="flat" cmpd="sng">
            <a:solidFill>
              <a:schemeClr val="dk1"/>
            </a:solidFill>
            <a:prstDash val="solid"/>
            <a:miter lim="800000"/>
            <a:headEnd type="none" w="sm" len="sm"/>
            <a:tailEnd type="none" w="sm" len="sm"/>
          </a:ln>
        </p:spPr>
      </p:cxnSp>
      <p:cxnSp>
        <p:nvCxnSpPr>
          <p:cNvPr id="551" name="Google Shape;551;p18"/>
          <p:cNvCxnSpPr>
            <a:endCxn id="548" idx="0"/>
          </p:cNvCxnSpPr>
          <p:nvPr/>
        </p:nvCxnSpPr>
        <p:spPr>
          <a:xfrm>
            <a:off x="7373745" y="3801804"/>
            <a:ext cx="19500" cy="405300"/>
          </a:xfrm>
          <a:prstGeom prst="straightConnector1">
            <a:avLst/>
          </a:prstGeom>
          <a:noFill/>
          <a:ln w="38100" cap="flat" cmpd="sng">
            <a:solidFill>
              <a:schemeClr val="dk1"/>
            </a:solidFill>
            <a:prstDash val="solid"/>
            <a:miter lim="800000"/>
            <a:headEnd type="none" w="sm" len="sm"/>
            <a:tailEnd type="none" w="sm" len="sm"/>
          </a:ln>
        </p:spPr>
      </p:cxnSp>
      <p:cxnSp>
        <p:nvCxnSpPr>
          <p:cNvPr id="552" name="Google Shape;552;p18"/>
          <p:cNvCxnSpPr/>
          <p:nvPr/>
        </p:nvCxnSpPr>
        <p:spPr>
          <a:xfrm>
            <a:off x="5332270" y="3813356"/>
            <a:ext cx="0" cy="439900"/>
          </a:xfrm>
          <a:prstGeom prst="straightConnector1">
            <a:avLst/>
          </a:prstGeom>
          <a:noFill/>
          <a:ln w="38100" cap="flat" cmpd="sng">
            <a:solidFill>
              <a:schemeClr val="dk1"/>
            </a:solidFill>
            <a:prstDash val="solid"/>
            <a:miter lim="800000"/>
            <a:headEnd type="none" w="sm" len="sm"/>
            <a:tailEnd type="none" w="sm" len="sm"/>
          </a:ln>
        </p:spPr>
      </p:cxnSp>
      <p:cxnSp>
        <p:nvCxnSpPr>
          <p:cNvPr id="553" name="Google Shape;553;p18"/>
          <p:cNvCxnSpPr>
            <a:endCxn id="545" idx="0"/>
          </p:cNvCxnSpPr>
          <p:nvPr/>
        </p:nvCxnSpPr>
        <p:spPr>
          <a:xfrm>
            <a:off x="4336941" y="3876727"/>
            <a:ext cx="35400" cy="1597800"/>
          </a:xfrm>
          <a:prstGeom prst="straightConnector1">
            <a:avLst/>
          </a:prstGeom>
          <a:noFill/>
          <a:ln w="38100" cap="flat" cmpd="sng">
            <a:solidFill>
              <a:schemeClr val="dk1"/>
            </a:solidFill>
            <a:prstDash val="solid"/>
            <a:miter lim="800000"/>
            <a:headEnd type="none" w="sm" len="sm"/>
            <a:tailEnd type="none" w="sm" len="sm"/>
          </a:ln>
        </p:spPr>
      </p:cxnSp>
      <p:cxnSp>
        <p:nvCxnSpPr>
          <p:cNvPr id="554" name="Google Shape;554;p18"/>
          <p:cNvCxnSpPr/>
          <p:nvPr/>
        </p:nvCxnSpPr>
        <p:spPr>
          <a:xfrm flipH="1">
            <a:off x="2841413" y="3791713"/>
            <a:ext cx="19052" cy="283575"/>
          </a:xfrm>
          <a:prstGeom prst="straightConnector1">
            <a:avLst/>
          </a:prstGeom>
          <a:noFill/>
          <a:ln w="38100" cap="flat" cmpd="sng">
            <a:solidFill>
              <a:schemeClr val="dk1"/>
            </a:solidFill>
            <a:prstDash val="solid"/>
            <a:miter lim="800000"/>
            <a:headEnd type="none" w="sm" len="sm"/>
            <a:tailEnd type="none" w="sm" len="sm"/>
          </a:ln>
        </p:spPr>
      </p:cxnSp>
      <p:sp>
        <p:nvSpPr>
          <p:cNvPr id="555" name="Google Shape;555;p18"/>
          <p:cNvSpPr/>
          <p:nvPr/>
        </p:nvSpPr>
        <p:spPr>
          <a:xfrm>
            <a:off x="3425579" y="3022899"/>
            <a:ext cx="1971927" cy="3835101"/>
          </a:xfrm>
          <a:prstGeom prst="rect">
            <a:avLst/>
          </a:prstGeom>
          <a:noFill/>
          <a:ln w="508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9"/>
          <p:cNvSpPr txBox="1">
            <a:spLocks noGrp="1"/>
          </p:cNvSpPr>
          <p:nvPr>
            <p:ph type="title"/>
          </p:nvPr>
        </p:nvSpPr>
        <p:spPr>
          <a:xfrm>
            <a:off x="647700" y="128986"/>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Thermoelectric power plants require cooling</a:t>
            </a:r>
            <a:endParaRPr/>
          </a:p>
        </p:txBody>
      </p:sp>
      <p:sp>
        <p:nvSpPr>
          <p:cNvPr id="562" name="Google Shape;562;p19"/>
          <p:cNvSpPr/>
          <p:nvPr/>
        </p:nvSpPr>
        <p:spPr>
          <a:xfrm>
            <a:off x="2370581" y="2083263"/>
            <a:ext cx="536575" cy="1524000"/>
          </a:xfrm>
          <a:custGeom>
            <a:avLst/>
            <a:gdLst/>
            <a:ahLst/>
            <a:cxnLst/>
            <a:rect l="l" t="t" r="r" b="b"/>
            <a:pathLst>
              <a:path w="536575" h="1524000" extrusionOk="0">
                <a:moveTo>
                  <a:pt x="402336" y="0"/>
                </a:moveTo>
                <a:lnTo>
                  <a:pt x="134112" y="0"/>
                </a:lnTo>
                <a:lnTo>
                  <a:pt x="0" y="1524000"/>
                </a:lnTo>
                <a:lnTo>
                  <a:pt x="536448" y="1524000"/>
                </a:lnTo>
                <a:lnTo>
                  <a:pt x="4023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3" name="Google Shape;563;p19"/>
          <p:cNvSpPr/>
          <p:nvPr/>
        </p:nvSpPr>
        <p:spPr>
          <a:xfrm>
            <a:off x="3246881" y="2083263"/>
            <a:ext cx="536575" cy="1524000"/>
          </a:xfrm>
          <a:custGeom>
            <a:avLst/>
            <a:gdLst/>
            <a:ahLst/>
            <a:cxnLst/>
            <a:rect l="l" t="t" r="r" b="b"/>
            <a:pathLst>
              <a:path w="536575" h="1524000" extrusionOk="0">
                <a:moveTo>
                  <a:pt x="402336" y="0"/>
                </a:moveTo>
                <a:lnTo>
                  <a:pt x="134112" y="0"/>
                </a:lnTo>
                <a:lnTo>
                  <a:pt x="0" y="1524000"/>
                </a:lnTo>
                <a:lnTo>
                  <a:pt x="536448" y="1524000"/>
                </a:lnTo>
                <a:lnTo>
                  <a:pt x="4023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4" name="Google Shape;564;p19"/>
          <p:cNvSpPr/>
          <p:nvPr/>
        </p:nvSpPr>
        <p:spPr>
          <a:xfrm>
            <a:off x="4124706" y="2083263"/>
            <a:ext cx="536575" cy="1524000"/>
          </a:xfrm>
          <a:custGeom>
            <a:avLst/>
            <a:gdLst/>
            <a:ahLst/>
            <a:cxnLst/>
            <a:rect l="l" t="t" r="r" b="b"/>
            <a:pathLst>
              <a:path w="536575" h="1524000" extrusionOk="0">
                <a:moveTo>
                  <a:pt x="402336" y="0"/>
                </a:moveTo>
                <a:lnTo>
                  <a:pt x="134112" y="0"/>
                </a:lnTo>
                <a:lnTo>
                  <a:pt x="0" y="1524000"/>
                </a:lnTo>
                <a:lnTo>
                  <a:pt x="536448" y="1524000"/>
                </a:lnTo>
                <a:lnTo>
                  <a:pt x="4023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5" name="Google Shape;565;p19"/>
          <p:cNvSpPr txBox="1"/>
          <p:nvPr/>
        </p:nvSpPr>
        <p:spPr>
          <a:xfrm>
            <a:off x="7326502" y="2331295"/>
            <a:ext cx="4217798" cy="1577996"/>
          </a:xfrm>
          <a:prstGeom prst="rect">
            <a:avLst/>
          </a:prstGeom>
          <a:noFill/>
          <a:ln>
            <a:noFill/>
          </a:ln>
        </p:spPr>
        <p:txBody>
          <a:bodyPr spcFirstLastPara="1" wrap="square" lIns="0" tIns="13325" rIns="0" bIns="0" anchor="t" anchorCtr="0">
            <a:spAutoFit/>
          </a:bodyPr>
          <a:lstStyle/>
          <a:p>
            <a:pPr marL="355600" marR="508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“Thermonuclear” includes coal, gas, oil, nuclear, geothermal</a:t>
            </a:r>
            <a:endParaRPr/>
          </a:p>
          <a:p>
            <a:pPr marL="355600" marR="5080" lvl="0" indent="-215900" algn="l" rtl="0">
              <a:spcBef>
                <a:spcPts val="105"/>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355600" marR="5080" lvl="0" indent="-342900" algn="l" rtl="0">
              <a:spcBef>
                <a:spcPts val="105"/>
              </a:spcBef>
              <a:spcAft>
                <a:spcPts val="0"/>
              </a:spcAft>
              <a:buClr>
                <a:schemeClr val="dk1"/>
              </a:buClr>
              <a:buSzPts val="2000"/>
              <a:buFont typeface="Arial"/>
              <a:buChar char="•"/>
            </a:pPr>
            <a:r>
              <a:rPr lang="en-US" sz="2000">
                <a:solidFill>
                  <a:schemeClr val="dk1"/>
                </a:solidFill>
                <a:latin typeface="Arial"/>
                <a:ea typeface="Arial"/>
                <a:cs typeface="Arial"/>
                <a:sym typeface="Arial"/>
              </a:rPr>
              <a:t>Thermal discharge from power plants affects aquatic ecosystems</a:t>
            </a:r>
            <a:endParaRPr/>
          </a:p>
        </p:txBody>
      </p:sp>
      <p:sp>
        <p:nvSpPr>
          <p:cNvPr id="566" name="Google Shape;566;p19"/>
          <p:cNvSpPr/>
          <p:nvPr/>
        </p:nvSpPr>
        <p:spPr>
          <a:xfrm>
            <a:off x="2160270" y="3489914"/>
            <a:ext cx="2748280" cy="1656714"/>
          </a:xfrm>
          <a:custGeom>
            <a:avLst/>
            <a:gdLst/>
            <a:ahLst/>
            <a:cxnLst/>
            <a:rect l="l" t="t" r="r" b="b"/>
            <a:pathLst>
              <a:path w="2748279" h="1656714" extrusionOk="0">
                <a:moveTo>
                  <a:pt x="0" y="1656588"/>
                </a:moveTo>
                <a:lnTo>
                  <a:pt x="2747772" y="1656588"/>
                </a:lnTo>
                <a:lnTo>
                  <a:pt x="2747772" y="0"/>
                </a:lnTo>
                <a:lnTo>
                  <a:pt x="0" y="0"/>
                </a:lnTo>
                <a:lnTo>
                  <a:pt x="0" y="165658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7" name="Google Shape;567;p19"/>
          <p:cNvSpPr txBox="1"/>
          <p:nvPr/>
        </p:nvSpPr>
        <p:spPr>
          <a:xfrm>
            <a:off x="2596261" y="3628725"/>
            <a:ext cx="1871980" cy="69596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None/>
            </a:pPr>
            <a:r>
              <a:rPr lang="en-US" sz="2200">
                <a:solidFill>
                  <a:srgbClr val="FFFFFF"/>
                </a:solidFill>
                <a:latin typeface="Arial"/>
                <a:ea typeface="Arial"/>
                <a:cs typeface="Arial"/>
                <a:sym typeface="Arial"/>
              </a:rPr>
              <a:t>Thermoelectric</a:t>
            </a:r>
            <a:endParaRPr sz="2200">
              <a:solidFill>
                <a:schemeClr val="dk1"/>
              </a:solidFill>
              <a:latin typeface="Arial"/>
              <a:ea typeface="Arial"/>
              <a:cs typeface="Arial"/>
              <a:sym typeface="Arial"/>
            </a:endParaRPr>
          </a:p>
          <a:p>
            <a:pPr marL="3810" marR="0" lvl="0" indent="0" algn="ctr" rtl="0">
              <a:lnSpc>
                <a:spcPct val="100000"/>
              </a:lnSpc>
              <a:spcBef>
                <a:spcPts val="0"/>
              </a:spcBef>
              <a:spcAft>
                <a:spcPts val="0"/>
              </a:spcAft>
              <a:buNone/>
            </a:pPr>
            <a:r>
              <a:rPr lang="en-US" sz="2200">
                <a:solidFill>
                  <a:srgbClr val="FFFFFF"/>
                </a:solidFill>
                <a:latin typeface="Arial"/>
                <a:ea typeface="Arial"/>
                <a:cs typeface="Arial"/>
                <a:sym typeface="Arial"/>
              </a:rPr>
              <a:t>Power Plant</a:t>
            </a:r>
            <a:endParaRPr sz="2200">
              <a:solidFill>
                <a:schemeClr val="dk1"/>
              </a:solidFill>
              <a:latin typeface="Arial"/>
              <a:ea typeface="Arial"/>
              <a:cs typeface="Arial"/>
              <a:sym typeface="Arial"/>
            </a:endParaRPr>
          </a:p>
        </p:txBody>
      </p:sp>
      <p:sp>
        <p:nvSpPr>
          <p:cNvPr id="568" name="Google Shape;568;p19"/>
          <p:cNvSpPr/>
          <p:nvPr/>
        </p:nvSpPr>
        <p:spPr>
          <a:xfrm>
            <a:off x="1308354" y="4418030"/>
            <a:ext cx="1940560" cy="1551940"/>
          </a:xfrm>
          <a:custGeom>
            <a:avLst/>
            <a:gdLst/>
            <a:ahLst/>
            <a:cxnLst/>
            <a:rect l="l" t="t" r="r" b="b"/>
            <a:pathLst>
              <a:path w="1940560" h="1551939" extrusionOk="0">
                <a:moveTo>
                  <a:pt x="1552194" y="0"/>
                </a:moveTo>
                <a:lnTo>
                  <a:pt x="1552194" y="106044"/>
                </a:lnTo>
                <a:lnTo>
                  <a:pt x="678688" y="106044"/>
                </a:lnTo>
                <a:lnTo>
                  <a:pt x="630225" y="107749"/>
                </a:lnTo>
                <a:lnTo>
                  <a:pt x="582680" y="112785"/>
                </a:lnTo>
                <a:lnTo>
                  <a:pt x="536170" y="121039"/>
                </a:lnTo>
                <a:lnTo>
                  <a:pt x="490808" y="132395"/>
                </a:lnTo>
                <a:lnTo>
                  <a:pt x="446709" y="146738"/>
                </a:lnTo>
                <a:lnTo>
                  <a:pt x="403989" y="163953"/>
                </a:lnTo>
                <a:lnTo>
                  <a:pt x="362762" y="183926"/>
                </a:lnTo>
                <a:lnTo>
                  <a:pt x="323143" y="206542"/>
                </a:lnTo>
                <a:lnTo>
                  <a:pt x="285248" y="231685"/>
                </a:lnTo>
                <a:lnTo>
                  <a:pt x="249190" y="259241"/>
                </a:lnTo>
                <a:lnTo>
                  <a:pt x="215086" y="289095"/>
                </a:lnTo>
                <a:lnTo>
                  <a:pt x="183050" y="321131"/>
                </a:lnTo>
                <a:lnTo>
                  <a:pt x="153196" y="355235"/>
                </a:lnTo>
                <a:lnTo>
                  <a:pt x="125640" y="391293"/>
                </a:lnTo>
                <a:lnTo>
                  <a:pt x="100497" y="429188"/>
                </a:lnTo>
                <a:lnTo>
                  <a:pt x="77881" y="468807"/>
                </a:lnTo>
                <a:lnTo>
                  <a:pt x="57908" y="510034"/>
                </a:lnTo>
                <a:lnTo>
                  <a:pt x="40693" y="552754"/>
                </a:lnTo>
                <a:lnTo>
                  <a:pt x="26350" y="596853"/>
                </a:lnTo>
                <a:lnTo>
                  <a:pt x="14994" y="642215"/>
                </a:lnTo>
                <a:lnTo>
                  <a:pt x="6740" y="688725"/>
                </a:lnTo>
                <a:lnTo>
                  <a:pt x="1704" y="736270"/>
                </a:lnTo>
                <a:lnTo>
                  <a:pt x="0" y="784732"/>
                </a:lnTo>
                <a:lnTo>
                  <a:pt x="0" y="1551431"/>
                </a:lnTo>
                <a:lnTo>
                  <a:pt x="387858" y="1551431"/>
                </a:lnTo>
                <a:lnTo>
                  <a:pt x="387858" y="784732"/>
                </a:lnTo>
                <a:lnTo>
                  <a:pt x="391663" y="737550"/>
                </a:lnTo>
                <a:lnTo>
                  <a:pt x="402681" y="692795"/>
                </a:lnTo>
                <a:lnTo>
                  <a:pt x="420313" y="651064"/>
                </a:lnTo>
                <a:lnTo>
                  <a:pt x="443961" y="612957"/>
                </a:lnTo>
                <a:lnTo>
                  <a:pt x="473027" y="579072"/>
                </a:lnTo>
                <a:lnTo>
                  <a:pt x="506912" y="550006"/>
                </a:lnTo>
                <a:lnTo>
                  <a:pt x="545019" y="526358"/>
                </a:lnTo>
                <a:lnTo>
                  <a:pt x="586750" y="508726"/>
                </a:lnTo>
                <a:lnTo>
                  <a:pt x="631505" y="497708"/>
                </a:lnTo>
                <a:lnTo>
                  <a:pt x="678688" y="493902"/>
                </a:lnTo>
                <a:lnTo>
                  <a:pt x="1689307" y="493902"/>
                </a:lnTo>
                <a:lnTo>
                  <a:pt x="1940052" y="299973"/>
                </a:lnTo>
                <a:lnTo>
                  <a:pt x="1552194" y="0"/>
                </a:lnTo>
                <a:close/>
              </a:path>
              <a:path w="1940560" h="1551939" extrusionOk="0">
                <a:moveTo>
                  <a:pt x="1689307" y="493902"/>
                </a:moveTo>
                <a:lnTo>
                  <a:pt x="1552194" y="493902"/>
                </a:lnTo>
                <a:lnTo>
                  <a:pt x="1552194" y="599947"/>
                </a:lnTo>
                <a:lnTo>
                  <a:pt x="1689307" y="493902"/>
                </a:lnTo>
                <a:close/>
              </a:path>
            </a:pathLst>
          </a:custGeom>
          <a:solidFill>
            <a:srgbClr val="00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9" name="Google Shape;569;p19"/>
          <p:cNvSpPr/>
          <p:nvPr/>
        </p:nvSpPr>
        <p:spPr>
          <a:xfrm>
            <a:off x="1308354" y="4418030"/>
            <a:ext cx="1940560" cy="1551940"/>
          </a:xfrm>
          <a:custGeom>
            <a:avLst/>
            <a:gdLst/>
            <a:ahLst/>
            <a:cxnLst/>
            <a:rect l="l" t="t" r="r" b="b"/>
            <a:pathLst>
              <a:path w="1940560" h="1551939" extrusionOk="0">
                <a:moveTo>
                  <a:pt x="0" y="1551431"/>
                </a:moveTo>
                <a:lnTo>
                  <a:pt x="0" y="784732"/>
                </a:lnTo>
                <a:lnTo>
                  <a:pt x="1704" y="736270"/>
                </a:lnTo>
                <a:lnTo>
                  <a:pt x="6740" y="688725"/>
                </a:lnTo>
                <a:lnTo>
                  <a:pt x="14994" y="642215"/>
                </a:lnTo>
                <a:lnTo>
                  <a:pt x="26350" y="596853"/>
                </a:lnTo>
                <a:lnTo>
                  <a:pt x="40693" y="552754"/>
                </a:lnTo>
                <a:lnTo>
                  <a:pt x="57908" y="510034"/>
                </a:lnTo>
                <a:lnTo>
                  <a:pt x="77881" y="468807"/>
                </a:lnTo>
                <a:lnTo>
                  <a:pt x="100497" y="429188"/>
                </a:lnTo>
                <a:lnTo>
                  <a:pt x="125640" y="391293"/>
                </a:lnTo>
                <a:lnTo>
                  <a:pt x="153196" y="355235"/>
                </a:lnTo>
                <a:lnTo>
                  <a:pt x="183050" y="321131"/>
                </a:lnTo>
                <a:lnTo>
                  <a:pt x="215086" y="289095"/>
                </a:lnTo>
                <a:lnTo>
                  <a:pt x="249190" y="259241"/>
                </a:lnTo>
                <a:lnTo>
                  <a:pt x="285248" y="231685"/>
                </a:lnTo>
                <a:lnTo>
                  <a:pt x="323143" y="206542"/>
                </a:lnTo>
                <a:lnTo>
                  <a:pt x="362762" y="183926"/>
                </a:lnTo>
                <a:lnTo>
                  <a:pt x="403989" y="163953"/>
                </a:lnTo>
                <a:lnTo>
                  <a:pt x="446709" y="146738"/>
                </a:lnTo>
                <a:lnTo>
                  <a:pt x="490808" y="132395"/>
                </a:lnTo>
                <a:lnTo>
                  <a:pt x="536170" y="121039"/>
                </a:lnTo>
                <a:lnTo>
                  <a:pt x="582680" y="112785"/>
                </a:lnTo>
                <a:lnTo>
                  <a:pt x="630225" y="107749"/>
                </a:lnTo>
                <a:lnTo>
                  <a:pt x="678688" y="106044"/>
                </a:lnTo>
                <a:lnTo>
                  <a:pt x="1552194" y="106044"/>
                </a:lnTo>
                <a:lnTo>
                  <a:pt x="1552194" y="0"/>
                </a:lnTo>
                <a:lnTo>
                  <a:pt x="1940052" y="299973"/>
                </a:lnTo>
                <a:lnTo>
                  <a:pt x="1552194" y="599947"/>
                </a:lnTo>
                <a:lnTo>
                  <a:pt x="1552194" y="493902"/>
                </a:lnTo>
                <a:lnTo>
                  <a:pt x="678688" y="493902"/>
                </a:lnTo>
                <a:lnTo>
                  <a:pt x="631505" y="497708"/>
                </a:lnTo>
                <a:lnTo>
                  <a:pt x="586750" y="508726"/>
                </a:lnTo>
                <a:lnTo>
                  <a:pt x="545019" y="526358"/>
                </a:lnTo>
                <a:lnTo>
                  <a:pt x="506912" y="550006"/>
                </a:lnTo>
                <a:lnTo>
                  <a:pt x="473027" y="579072"/>
                </a:lnTo>
                <a:lnTo>
                  <a:pt x="443961" y="612957"/>
                </a:lnTo>
                <a:lnTo>
                  <a:pt x="420313" y="651064"/>
                </a:lnTo>
                <a:lnTo>
                  <a:pt x="402681" y="692795"/>
                </a:lnTo>
                <a:lnTo>
                  <a:pt x="391663" y="737550"/>
                </a:lnTo>
                <a:lnTo>
                  <a:pt x="387858" y="784732"/>
                </a:lnTo>
                <a:lnTo>
                  <a:pt x="387858" y="1551431"/>
                </a:lnTo>
                <a:lnTo>
                  <a:pt x="0" y="1551431"/>
                </a:lnTo>
                <a:close/>
              </a:path>
            </a:pathLst>
          </a:custGeom>
          <a:noFill/>
          <a:ln w="9525"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0" name="Google Shape;570;p19"/>
          <p:cNvSpPr/>
          <p:nvPr/>
        </p:nvSpPr>
        <p:spPr>
          <a:xfrm>
            <a:off x="547116" y="5670550"/>
            <a:ext cx="8229600" cy="1056640"/>
          </a:xfrm>
          <a:custGeom>
            <a:avLst/>
            <a:gdLst/>
            <a:ahLst/>
            <a:cxnLst/>
            <a:rect l="l" t="t" r="r" b="b"/>
            <a:pathLst>
              <a:path w="8229600" h="1056639" extrusionOk="0">
                <a:moveTo>
                  <a:pt x="8229600" y="800100"/>
                </a:moveTo>
                <a:lnTo>
                  <a:pt x="1784732" y="800100"/>
                </a:lnTo>
                <a:lnTo>
                  <a:pt x="1834308" y="801370"/>
                </a:lnTo>
                <a:lnTo>
                  <a:pt x="1933460" y="801370"/>
                </a:lnTo>
                <a:lnTo>
                  <a:pt x="2032612" y="803910"/>
                </a:lnTo>
                <a:lnTo>
                  <a:pt x="2082187" y="803910"/>
                </a:lnTo>
                <a:lnTo>
                  <a:pt x="2230915" y="807720"/>
                </a:lnTo>
                <a:lnTo>
                  <a:pt x="2280491" y="810260"/>
                </a:lnTo>
                <a:lnTo>
                  <a:pt x="2379643" y="812800"/>
                </a:lnTo>
                <a:lnTo>
                  <a:pt x="2478795" y="817880"/>
                </a:lnTo>
                <a:lnTo>
                  <a:pt x="2528371" y="819150"/>
                </a:lnTo>
                <a:lnTo>
                  <a:pt x="2825826" y="834390"/>
                </a:lnTo>
                <a:lnTo>
                  <a:pt x="2875402" y="838200"/>
                </a:lnTo>
                <a:lnTo>
                  <a:pt x="2974554" y="843280"/>
                </a:lnTo>
                <a:lnTo>
                  <a:pt x="3024130" y="847090"/>
                </a:lnTo>
                <a:lnTo>
                  <a:pt x="3073706" y="849630"/>
                </a:lnTo>
                <a:lnTo>
                  <a:pt x="3172857" y="857250"/>
                </a:lnTo>
                <a:lnTo>
                  <a:pt x="3222433" y="859790"/>
                </a:lnTo>
                <a:lnTo>
                  <a:pt x="3371161" y="871220"/>
                </a:lnTo>
                <a:lnTo>
                  <a:pt x="3420737" y="873760"/>
                </a:lnTo>
                <a:lnTo>
                  <a:pt x="3718192" y="896620"/>
                </a:lnTo>
                <a:lnTo>
                  <a:pt x="3817344" y="905510"/>
                </a:lnTo>
                <a:lnTo>
                  <a:pt x="4412255" y="952500"/>
                </a:lnTo>
                <a:lnTo>
                  <a:pt x="4511407" y="961390"/>
                </a:lnTo>
                <a:lnTo>
                  <a:pt x="4759286" y="980440"/>
                </a:lnTo>
                <a:lnTo>
                  <a:pt x="4808862" y="982980"/>
                </a:lnTo>
                <a:lnTo>
                  <a:pt x="5007166" y="998220"/>
                </a:lnTo>
                <a:lnTo>
                  <a:pt x="5056742" y="1000760"/>
                </a:lnTo>
                <a:lnTo>
                  <a:pt x="5155893" y="1008380"/>
                </a:lnTo>
                <a:lnTo>
                  <a:pt x="5205469" y="1010920"/>
                </a:lnTo>
                <a:lnTo>
                  <a:pt x="5255045" y="1014730"/>
                </a:lnTo>
                <a:lnTo>
                  <a:pt x="5354197" y="1019810"/>
                </a:lnTo>
                <a:lnTo>
                  <a:pt x="5403773" y="1023620"/>
                </a:lnTo>
                <a:lnTo>
                  <a:pt x="5701228" y="1038860"/>
                </a:lnTo>
                <a:lnTo>
                  <a:pt x="5750804" y="1040130"/>
                </a:lnTo>
                <a:lnTo>
                  <a:pt x="5800380" y="1042670"/>
                </a:lnTo>
                <a:lnTo>
                  <a:pt x="5849956" y="1043940"/>
                </a:lnTo>
                <a:lnTo>
                  <a:pt x="5899532" y="1046480"/>
                </a:lnTo>
                <a:lnTo>
                  <a:pt x="5998684" y="1049020"/>
                </a:lnTo>
                <a:lnTo>
                  <a:pt x="6048260" y="1051560"/>
                </a:lnTo>
                <a:lnTo>
                  <a:pt x="6097836" y="1052830"/>
                </a:lnTo>
                <a:lnTo>
                  <a:pt x="6147412" y="1052830"/>
                </a:lnTo>
                <a:lnTo>
                  <a:pt x="6296139" y="1056640"/>
                </a:lnTo>
                <a:lnTo>
                  <a:pt x="6643171" y="1056640"/>
                </a:lnTo>
                <a:lnTo>
                  <a:pt x="6692746" y="1055370"/>
                </a:lnTo>
                <a:lnTo>
                  <a:pt x="6742322" y="1055370"/>
                </a:lnTo>
                <a:lnTo>
                  <a:pt x="6940626" y="1050290"/>
                </a:lnTo>
                <a:lnTo>
                  <a:pt x="6990202" y="1047750"/>
                </a:lnTo>
                <a:lnTo>
                  <a:pt x="7039778" y="1046480"/>
                </a:lnTo>
                <a:lnTo>
                  <a:pt x="7287657" y="1033780"/>
                </a:lnTo>
                <a:lnTo>
                  <a:pt x="7535537" y="1014730"/>
                </a:lnTo>
                <a:lnTo>
                  <a:pt x="7585113" y="1009650"/>
                </a:lnTo>
                <a:lnTo>
                  <a:pt x="7634689" y="1005840"/>
                </a:lnTo>
                <a:lnTo>
                  <a:pt x="7733840" y="995680"/>
                </a:lnTo>
                <a:lnTo>
                  <a:pt x="7783416" y="989330"/>
                </a:lnTo>
                <a:lnTo>
                  <a:pt x="7832992" y="984250"/>
                </a:lnTo>
                <a:lnTo>
                  <a:pt x="8031296" y="958850"/>
                </a:lnTo>
                <a:lnTo>
                  <a:pt x="8080872" y="951230"/>
                </a:lnTo>
                <a:lnTo>
                  <a:pt x="8130448" y="944880"/>
                </a:lnTo>
                <a:lnTo>
                  <a:pt x="8180024" y="937260"/>
                </a:lnTo>
                <a:lnTo>
                  <a:pt x="8229600" y="928370"/>
                </a:lnTo>
                <a:lnTo>
                  <a:pt x="8229600" y="800100"/>
                </a:lnTo>
                <a:close/>
              </a:path>
              <a:path w="8229600" h="1056639" extrusionOk="0">
                <a:moveTo>
                  <a:pt x="1933460" y="1270"/>
                </a:moveTo>
                <a:lnTo>
                  <a:pt x="1586428" y="1270"/>
                </a:lnTo>
                <a:lnTo>
                  <a:pt x="1536853" y="2540"/>
                </a:lnTo>
                <a:lnTo>
                  <a:pt x="1487277" y="2540"/>
                </a:lnTo>
                <a:lnTo>
                  <a:pt x="1288973" y="7620"/>
                </a:lnTo>
                <a:lnTo>
                  <a:pt x="1239397" y="10160"/>
                </a:lnTo>
                <a:lnTo>
                  <a:pt x="1189821" y="11430"/>
                </a:lnTo>
                <a:lnTo>
                  <a:pt x="941942" y="24130"/>
                </a:lnTo>
                <a:lnTo>
                  <a:pt x="694062" y="43180"/>
                </a:lnTo>
                <a:lnTo>
                  <a:pt x="644486" y="48260"/>
                </a:lnTo>
                <a:lnTo>
                  <a:pt x="594910" y="52070"/>
                </a:lnTo>
                <a:lnTo>
                  <a:pt x="446183" y="67310"/>
                </a:lnTo>
                <a:lnTo>
                  <a:pt x="198303" y="99060"/>
                </a:lnTo>
                <a:lnTo>
                  <a:pt x="148727" y="106680"/>
                </a:lnTo>
                <a:lnTo>
                  <a:pt x="99151" y="113030"/>
                </a:lnTo>
                <a:lnTo>
                  <a:pt x="0" y="128270"/>
                </a:lnTo>
                <a:lnTo>
                  <a:pt x="0" y="928370"/>
                </a:lnTo>
                <a:lnTo>
                  <a:pt x="99151" y="913130"/>
                </a:lnTo>
                <a:lnTo>
                  <a:pt x="148727" y="906780"/>
                </a:lnTo>
                <a:lnTo>
                  <a:pt x="198303" y="899160"/>
                </a:lnTo>
                <a:lnTo>
                  <a:pt x="446183" y="867410"/>
                </a:lnTo>
                <a:lnTo>
                  <a:pt x="594910" y="852170"/>
                </a:lnTo>
                <a:lnTo>
                  <a:pt x="644486" y="848360"/>
                </a:lnTo>
                <a:lnTo>
                  <a:pt x="694062" y="843280"/>
                </a:lnTo>
                <a:lnTo>
                  <a:pt x="941942" y="824230"/>
                </a:lnTo>
                <a:lnTo>
                  <a:pt x="1189821" y="811530"/>
                </a:lnTo>
                <a:lnTo>
                  <a:pt x="1239397" y="810260"/>
                </a:lnTo>
                <a:lnTo>
                  <a:pt x="1288973" y="807720"/>
                </a:lnTo>
                <a:lnTo>
                  <a:pt x="1487277" y="802640"/>
                </a:lnTo>
                <a:lnTo>
                  <a:pt x="1536853" y="802640"/>
                </a:lnTo>
                <a:lnTo>
                  <a:pt x="1586428" y="801370"/>
                </a:lnTo>
                <a:lnTo>
                  <a:pt x="1685580" y="801370"/>
                </a:lnTo>
                <a:lnTo>
                  <a:pt x="1735156" y="800100"/>
                </a:lnTo>
                <a:lnTo>
                  <a:pt x="8229600" y="800100"/>
                </a:lnTo>
                <a:lnTo>
                  <a:pt x="8229600" y="257810"/>
                </a:lnTo>
                <a:lnTo>
                  <a:pt x="6494443" y="257810"/>
                </a:lnTo>
                <a:lnTo>
                  <a:pt x="6444867" y="256540"/>
                </a:lnTo>
                <a:lnTo>
                  <a:pt x="6296139" y="256540"/>
                </a:lnTo>
                <a:lnTo>
                  <a:pt x="6147412" y="252730"/>
                </a:lnTo>
                <a:lnTo>
                  <a:pt x="6097836" y="252730"/>
                </a:lnTo>
                <a:lnTo>
                  <a:pt x="6048260" y="251460"/>
                </a:lnTo>
                <a:lnTo>
                  <a:pt x="5998684" y="248920"/>
                </a:lnTo>
                <a:lnTo>
                  <a:pt x="5899532" y="246380"/>
                </a:lnTo>
                <a:lnTo>
                  <a:pt x="5849956" y="243840"/>
                </a:lnTo>
                <a:lnTo>
                  <a:pt x="5800380" y="242570"/>
                </a:lnTo>
                <a:lnTo>
                  <a:pt x="5750804" y="240030"/>
                </a:lnTo>
                <a:lnTo>
                  <a:pt x="5701228" y="238760"/>
                </a:lnTo>
                <a:lnTo>
                  <a:pt x="5403773" y="223520"/>
                </a:lnTo>
                <a:lnTo>
                  <a:pt x="5354197" y="219710"/>
                </a:lnTo>
                <a:lnTo>
                  <a:pt x="5255045" y="214630"/>
                </a:lnTo>
                <a:lnTo>
                  <a:pt x="5205469" y="210820"/>
                </a:lnTo>
                <a:lnTo>
                  <a:pt x="5155893" y="208280"/>
                </a:lnTo>
                <a:lnTo>
                  <a:pt x="5056742" y="200660"/>
                </a:lnTo>
                <a:lnTo>
                  <a:pt x="5007166" y="198120"/>
                </a:lnTo>
                <a:lnTo>
                  <a:pt x="4808862" y="182880"/>
                </a:lnTo>
                <a:lnTo>
                  <a:pt x="4759286" y="180340"/>
                </a:lnTo>
                <a:lnTo>
                  <a:pt x="4511407" y="161290"/>
                </a:lnTo>
                <a:lnTo>
                  <a:pt x="4412255" y="152400"/>
                </a:lnTo>
                <a:lnTo>
                  <a:pt x="3817344" y="105410"/>
                </a:lnTo>
                <a:lnTo>
                  <a:pt x="3718192" y="96520"/>
                </a:lnTo>
                <a:lnTo>
                  <a:pt x="3420737" y="73660"/>
                </a:lnTo>
                <a:lnTo>
                  <a:pt x="3371161" y="71120"/>
                </a:lnTo>
                <a:lnTo>
                  <a:pt x="3222433" y="59690"/>
                </a:lnTo>
                <a:lnTo>
                  <a:pt x="3172857" y="57150"/>
                </a:lnTo>
                <a:lnTo>
                  <a:pt x="3073706" y="49530"/>
                </a:lnTo>
                <a:lnTo>
                  <a:pt x="3024130" y="46990"/>
                </a:lnTo>
                <a:lnTo>
                  <a:pt x="2974554" y="43180"/>
                </a:lnTo>
                <a:lnTo>
                  <a:pt x="2875402" y="38100"/>
                </a:lnTo>
                <a:lnTo>
                  <a:pt x="2825826" y="34290"/>
                </a:lnTo>
                <a:lnTo>
                  <a:pt x="2528371" y="19050"/>
                </a:lnTo>
                <a:lnTo>
                  <a:pt x="2478795" y="17780"/>
                </a:lnTo>
                <a:lnTo>
                  <a:pt x="2379643" y="12700"/>
                </a:lnTo>
                <a:lnTo>
                  <a:pt x="2280491" y="10160"/>
                </a:lnTo>
                <a:lnTo>
                  <a:pt x="2230915" y="7620"/>
                </a:lnTo>
                <a:lnTo>
                  <a:pt x="2082187" y="3810"/>
                </a:lnTo>
                <a:lnTo>
                  <a:pt x="2032612" y="3810"/>
                </a:lnTo>
                <a:lnTo>
                  <a:pt x="1933460" y="1270"/>
                </a:lnTo>
                <a:close/>
              </a:path>
              <a:path w="8229600" h="1056639" extrusionOk="0">
                <a:moveTo>
                  <a:pt x="8229600" y="128270"/>
                </a:moveTo>
                <a:lnTo>
                  <a:pt x="8180024" y="137160"/>
                </a:lnTo>
                <a:lnTo>
                  <a:pt x="8130448" y="144780"/>
                </a:lnTo>
                <a:lnTo>
                  <a:pt x="8080872" y="151130"/>
                </a:lnTo>
                <a:lnTo>
                  <a:pt x="8031296" y="158750"/>
                </a:lnTo>
                <a:lnTo>
                  <a:pt x="7832992" y="184150"/>
                </a:lnTo>
                <a:lnTo>
                  <a:pt x="7783416" y="189230"/>
                </a:lnTo>
                <a:lnTo>
                  <a:pt x="7733840" y="195580"/>
                </a:lnTo>
                <a:lnTo>
                  <a:pt x="7634689" y="205740"/>
                </a:lnTo>
                <a:lnTo>
                  <a:pt x="7585113" y="209550"/>
                </a:lnTo>
                <a:lnTo>
                  <a:pt x="7535537" y="214630"/>
                </a:lnTo>
                <a:lnTo>
                  <a:pt x="7287657" y="233680"/>
                </a:lnTo>
                <a:lnTo>
                  <a:pt x="7039778" y="246380"/>
                </a:lnTo>
                <a:lnTo>
                  <a:pt x="6990202" y="247650"/>
                </a:lnTo>
                <a:lnTo>
                  <a:pt x="6940626" y="250190"/>
                </a:lnTo>
                <a:lnTo>
                  <a:pt x="6742322" y="255270"/>
                </a:lnTo>
                <a:lnTo>
                  <a:pt x="6692746" y="255270"/>
                </a:lnTo>
                <a:lnTo>
                  <a:pt x="6643171" y="256540"/>
                </a:lnTo>
                <a:lnTo>
                  <a:pt x="6544019" y="256540"/>
                </a:lnTo>
                <a:lnTo>
                  <a:pt x="6494443" y="257810"/>
                </a:lnTo>
                <a:lnTo>
                  <a:pt x="8229600" y="257810"/>
                </a:lnTo>
                <a:lnTo>
                  <a:pt x="8229600" y="128270"/>
                </a:lnTo>
                <a:close/>
              </a:path>
              <a:path w="8229600" h="1056639" extrusionOk="0">
                <a:moveTo>
                  <a:pt x="1784732" y="0"/>
                </a:moveTo>
                <a:lnTo>
                  <a:pt x="1735156" y="0"/>
                </a:lnTo>
                <a:lnTo>
                  <a:pt x="1685580" y="1270"/>
                </a:lnTo>
                <a:lnTo>
                  <a:pt x="1834308" y="1270"/>
                </a:lnTo>
                <a:lnTo>
                  <a:pt x="1784732" y="0"/>
                </a:lnTo>
                <a:close/>
              </a:path>
            </a:pathLst>
          </a:custGeom>
          <a:solidFill>
            <a:srgbClr val="00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1" name="Google Shape;571;p19"/>
          <p:cNvSpPr/>
          <p:nvPr/>
        </p:nvSpPr>
        <p:spPr>
          <a:xfrm>
            <a:off x="547116" y="5670459"/>
            <a:ext cx="8229600" cy="1057275"/>
          </a:xfrm>
          <a:custGeom>
            <a:avLst/>
            <a:gdLst/>
            <a:ahLst/>
            <a:cxnLst/>
            <a:rect l="l" t="t" r="r" b="b"/>
            <a:pathLst>
              <a:path w="8229600" h="1057275" extrusionOk="0">
                <a:moveTo>
                  <a:pt x="0" y="128315"/>
                </a:moveTo>
                <a:lnTo>
                  <a:pt x="49575" y="120427"/>
                </a:lnTo>
                <a:lnTo>
                  <a:pt x="99151" y="112825"/>
                </a:lnTo>
                <a:lnTo>
                  <a:pt x="148727" y="105507"/>
                </a:lnTo>
                <a:lnTo>
                  <a:pt x="198303" y="98468"/>
                </a:lnTo>
                <a:lnTo>
                  <a:pt x="247879" y="91706"/>
                </a:lnTo>
                <a:lnTo>
                  <a:pt x="297455" y="85217"/>
                </a:lnTo>
                <a:lnTo>
                  <a:pt x="347031" y="78997"/>
                </a:lnTo>
                <a:lnTo>
                  <a:pt x="396607" y="73043"/>
                </a:lnTo>
                <a:lnTo>
                  <a:pt x="446183" y="67351"/>
                </a:lnTo>
                <a:lnTo>
                  <a:pt x="495759" y="61918"/>
                </a:lnTo>
                <a:lnTo>
                  <a:pt x="545334" y="56741"/>
                </a:lnTo>
                <a:lnTo>
                  <a:pt x="594910" y="51815"/>
                </a:lnTo>
                <a:lnTo>
                  <a:pt x="644486" y="47138"/>
                </a:lnTo>
                <a:lnTo>
                  <a:pt x="694062" y="42706"/>
                </a:lnTo>
                <a:lnTo>
                  <a:pt x="743638" y="38515"/>
                </a:lnTo>
                <a:lnTo>
                  <a:pt x="793214" y="34562"/>
                </a:lnTo>
                <a:lnTo>
                  <a:pt x="842790" y="30844"/>
                </a:lnTo>
                <a:lnTo>
                  <a:pt x="892366" y="27356"/>
                </a:lnTo>
                <a:lnTo>
                  <a:pt x="941942" y="24095"/>
                </a:lnTo>
                <a:lnTo>
                  <a:pt x="991518" y="21059"/>
                </a:lnTo>
                <a:lnTo>
                  <a:pt x="1041093" y="18243"/>
                </a:lnTo>
                <a:lnTo>
                  <a:pt x="1090669" y="15644"/>
                </a:lnTo>
                <a:lnTo>
                  <a:pt x="1140245" y="13258"/>
                </a:lnTo>
                <a:lnTo>
                  <a:pt x="1189821" y="11082"/>
                </a:lnTo>
                <a:lnTo>
                  <a:pt x="1239397" y="9112"/>
                </a:lnTo>
                <a:lnTo>
                  <a:pt x="1288973" y="7346"/>
                </a:lnTo>
                <a:lnTo>
                  <a:pt x="1338549" y="5779"/>
                </a:lnTo>
                <a:lnTo>
                  <a:pt x="1388125" y="4407"/>
                </a:lnTo>
                <a:lnTo>
                  <a:pt x="1437701" y="3228"/>
                </a:lnTo>
                <a:lnTo>
                  <a:pt x="1487277" y="2238"/>
                </a:lnTo>
                <a:lnTo>
                  <a:pt x="1536853" y="1434"/>
                </a:lnTo>
                <a:lnTo>
                  <a:pt x="1586428" y="811"/>
                </a:lnTo>
                <a:lnTo>
                  <a:pt x="1636004" y="367"/>
                </a:lnTo>
                <a:lnTo>
                  <a:pt x="1685580" y="97"/>
                </a:lnTo>
                <a:lnTo>
                  <a:pt x="1735156" y="0"/>
                </a:lnTo>
                <a:lnTo>
                  <a:pt x="1784732" y="69"/>
                </a:lnTo>
                <a:lnTo>
                  <a:pt x="1834308" y="304"/>
                </a:lnTo>
                <a:lnTo>
                  <a:pt x="1883884" y="699"/>
                </a:lnTo>
                <a:lnTo>
                  <a:pt x="1933460" y="1252"/>
                </a:lnTo>
                <a:lnTo>
                  <a:pt x="1983036" y="1959"/>
                </a:lnTo>
                <a:lnTo>
                  <a:pt x="2032612" y="2816"/>
                </a:lnTo>
                <a:lnTo>
                  <a:pt x="2082187" y="3820"/>
                </a:lnTo>
                <a:lnTo>
                  <a:pt x="2131763" y="4967"/>
                </a:lnTo>
                <a:lnTo>
                  <a:pt x="2181339" y="6254"/>
                </a:lnTo>
                <a:lnTo>
                  <a:pt x="2230915" y="7678"/>
                </a:lnTo>
                <a:lnTo>
                  <a:pt x="2280491" y="9235"/>
                </a:lnTo>
                <a:lnTo>
                  <a:pt x="2330067" y="10921"/>
                </a:lnTo>
                <a:lnTo>
                  <a:pt x="2379643" y="12733"/>
                </a:lnTo>
                <a:lnTo>
                  <a:pt x="2429219" y="14668"/>
                </a:lnTo>
                <a:lnTo>
                  <a:pt x="2478795" y="16721"/>
                </a:lnTo>
                <a:lnTo>
                  <a:pt x="2528371" y="18890"/>
                </a:lnTo>
                <a:lnTo>
                  <a:pt x="2577946" y="21171"/>
                </a:lnTo>
                <a:lnTo>
                  <a:pt x="2627522" y="23560"/>
                </a:lnTo>
                <a:lnTo>
                  <a:pt x="2677098" y="26054"/>
                </a:lnTo>
                <a:lnTo>
                  <a:pt x="2726674" y="28650"/>
                </a:lnTo>
                <a:lnTo>
                  <a:pt x="2776250" y="31344"/>
                </a:lnTo>
                <a:lnTo>
                  <a:pt x="2825826" y="34132"/>
                </a:lnTo>
                <a:lnTo>
                  <a:pt x="2875402" y="37011"/>
                </a:lnTo>
                <a:lnTo>
                  <a:pt x="2924978" y="39977"/>
                </a:lnTo>
                <a:lnTo>
                  <a:pt x="2974554" y="43028"/>
                </a:lnTo>
                <a:lnTo>
                  <a:pt x="3024130" y="46159"/>
                </a:lnTo>
                <a:lnTo>
                  <a:pt x="3073706" y="49367"/>
                </a:lnTo>
                <a:lnTo>
                  <a:pt x="3123281" y="52648"/>
                </a:lnTo>
                <a:lnTo>
                  <a:pt x="3172857" y="55999"/>
                </a:lnTo>
                <a:lnTo>
                  <a:pt x="3222433" y="59417"/>
                </a:lnTo>
                <a:lnTo>
                  <a:pt x="3272009" y="62898"/>
                </a:lnTo>
                <a:lnTo>
                  <a:pt x="3321585" y="66438"/>
                </a:lnTo>
                <a:lnTo>
                  <a:pt x="3371161" y="70034"/>
                </a:lnTo>
                <a:lnTo>
                  <a:pt x="3420737" y="73683"/>
                </a:lnTo>
                <a:lnTo>
                  <a:pt x="3470313" y="77381"/>
                </a:lnTo>
                <a:lnTo>
                  <a:pt x="3519889" y="81124"/>
                </a:lnTo>
                <a:lnTo>
                  <a:pt x="3569465" y="84909"/>
                </a:lnTo>
                <a:lnTo>
                  <a:pt x="3619040" y="88732"/>
                </a:lnTo>
                <a:lnTo>
                  <a:pt x="3668616" y="92591"/>
                </a:lnTo>
                <a:lnTo>
                  <a:pt x="3718192" y="96481"/>
                </a:lnTo>
                <a:lnTo>
                  <a:pt x="3767768" y="100399"/>
                </a:lnTo>
                <a:lnTo>
                  <a:pt x="3817344" y="104342"/>
                </a:lnTo>
                <a:lnTo>
                  <a:pt x="3866920" y="108305"/>
                </a:lnTo>
                <a:lnTo>
                  <a:pt x="3916496" y="112286"/>
                </a:lnTo>
                <a:lnTo>
                  <a:pt x="3966072" y="116281"/>
                </a:lnTo>
                <a:lnTo>
                  <a:pt x="4015648" y="120287"/>
                </a:lnTo>
                <a:lnTo>
                  <a:pt x="4065224" y="124299"/>
                </a:lnTo>
                <a:lnTo>
                  <a:pt x="4114800" y="128315"/>
                </a:lnTo>
                <a:lnTo>
                  <a:pt x="4164375" y="132331"/>
                </a:lnTo>
                <a:lnTo>
                  <a:pt x="4213951" y="136344"/>
                </a:lnTo>
                <a:lnTo>
                  <a:pt x="4263527" y="140349"/>
                </a:lnTo>
                <a:lnTo>
                  <a:pt x="4313103" y="144344"/>
                </a:lnTo>
                <a:lnTo>
                  <a:pt x="4362679" y="148325"/>
                </a:lnTo>
                <a:lnTo>
                  <a:pt x="4412255" y="152289"/>
                </a:lnTo>
                <a:lnTo>
                  <a:pt x="4461831" y="156231"/>
                </a:lnTo>
                <a:lnTo>
                  <a:pt x="4511407" y="160149"/>
                </a:lnTo>
                <a:lnTo>
                  <a:pt x="4560983" y="164039"/>
                </a:lnTo>
                <a:lnTo>
                  <a:pt x="4610559" y="167898"/>
                </a:lnTo>
                <a:lnTo>
                  <a:pt x="4660134" y="171721"/>
                </a:lnTo>
                <a:lnTo>
                  <a:pt x="4709710" y="175506"/>
                </a:lnTo>
                <a:lnTo>
                  <a:pt x="4759286" y="179249"/>
                </a:lnTo>
                <a:lnTo>
                  <a:pt x="4808862" y="182947"/>
                </a:lnTo>
                <a:lnTo>
                  <a:pt x="4858438" y="186596"/>
                </a:lnTo>
                <a:lnTo>
                  <a:pt x="4908014" y="190192"/>
                </a:lnTo>
                <a:lnTo>
                  <a:pt x="4957590" y="193732"/>
                </a:lnTo>
                <a:lnTo>
                  <a:pt x="5007166" y="197213"/>
                </a:lnTo>
                <a:lnTo>
                  <a:pt x="5056742" y="200631"/>
                </a:lnTo>
                <a:lnTo>
                  <a:pt x="5106318" y="203982"/>
                </a:lnTo>
                <a:lnTo>
                  <a:pt x="5155893" y="207263"/>
                </a:lnTo>
                <a:lnTo>
                  <a:pt x="5205469" y="210471"/>
                </a:lnTo>
                <a:lnTo>
                  <a:pt x="5255045" y="213602"/>
                </a:lnTo>
                <a:lnTo>
                  <a:pt x="5304621" y="216653"/>
                </a:lnTo>
                <a:lnTo>
                  <a:pt x="5354197" y="219619"/>
                </a:lnTo>
                <a:lnTo>
                  <a:pt x="5403773" y="222498"/>
                </a:lnTo>
                <a:lnTo>
                  <a:pt x="5453349" y="225286"/>
                </a:lnTo>
                <a:lnTo>
                  <a:pt x="5502925" y="227980"/>
                </a:lnTo>
                <a:lnTo>
                  <a:pt x="5552501" y="230576"/>
                </a:lnTo>
                <a:lnTo>
                  <a:pt x="5602077" y="233070"/>
                </a:lnTo>
                <a:lnTo>
                  <a:pt x="5651653" y="235459"/>
                </a:lnTo>
                <a:lnTo>
                  <a:pt x="5701228" y="237740"/>
                </a:lnTo>
                <a:lnTo>
                  <a:pt x="5750804" y="239909"/>
                </a:lnTo>
                <a:lnTo>
                  <a:pt x="5800380" y="241962"/>
                </a:lnTo>
                <a:lnTo>
                  <a:pt x="5849956" y="243897"/>
                </a:lnTo>
                <a:lnTo>
                  <a:pt x="5899532" y="245709"/>
                </a:lnTo>
                <a:lnTo>
                  <a:pt x="5949108" y="247395"/>
                </a:lnTo>
                <a:lnTo>
                  <a:pt x="5998684" y="248952"/>
                </a:lnTo>
                <a:lnTo>
                  <a:pt x="6048260" y="250376"/>
                </a:lnTo>
                <a:lnTo>
                  <a:pt x="6097836" y="251663"/>
                </a:lnTo>
                <a:lnTo>
                  <a:pt x="6147412" y="252811"/>
                </a:lnTo>
                <a:lnTo>
                  <a:pt x="6196987" y="253815"/>
                </a:lnTo>
                <a:lnTo>
                  <a:pt x="6246563" y="254672"/>
                </a:lnTo>
                <a:lnTo>
                  <a:pt x="6296139" y="255378"/>
                </a:lnTo>
                <a:lnTo>
                  <a:pt x="6345715" y="255931"/>
                </a:lnTo>
                <a:lnTo>
                  <a:pt x="6395291" y="256326"/>
                </a:lnTo>
                <a:lnTo>
                  <a:pt x="6444867" y="256561"/>
                </a:lnTo>
                <a:lnTo>
                  <a:pt x="6494443" y="256631"/>
                </a:lnTo>
                <a:lnTo>
                  <a:pt x="6544019" y="256533"/>
                </a:lnTo>
                <a:lnTo>
                  <a:pt x="6593595" y="256263"/>
                </a:lnTo>
                <a:lnTo>
                  <a:pt x="6643171" y="255819"/>
                </a:lnTo>
                <a:lnTo>
                  <a:pt x="6692746" y="255196"/>
                </a:lnTo>
                <a:lnTo>
                  <a:pt x="6742322" y="254392"/>
                </a:lnTo>
                <a:lnTo>
                  <a:pt x="6791898" y="253402"/>
                </a:lnTo>
                <a:lnTo>
                  <a:pt x="6841474" y="252223"/>
                </a:lnTo>
                <a:lnTo>
                  <a:pt x="6891050" y="250852"/>
                </a:lnTo>
                <a:lnTo>
                  <a:pt x="6940626" y="249284"/>
                </a:lnTo>
                <a:lnTo>
                  <a:pt x="6990202" y="247518"/>
                </a:lnTo>
                <a:lnTo>
                  <a:pt x="7039778" y="245548"/>
                </a:lnTo>
                <a:lnTo>
                  <a:pt x="7089354" y="243372"/>
                </a:lnTo>
                <a:lnTo>
                  <a:pt x="7138930" y="240986"/>
                </a:lnTo>
                <a:lnTo>
                  <a:pt x="7188506" y="238387"/>
                </a:lnTo>
                <a:lnTo>
                  <a:pt x="7238081" y="235571"/>
                </a:lnTo>
                <a:lnTo>
                  <a:pt x="7287657" y="232535"/>
                </a:lnTo>
                <a:lnTo>
                  <a:pt x="7337233" y="229274"/>
                </a:lnTo>
                <a:lnTo>
                  <a:pt x="7386809" y="225787"/>
                </a:lnTo>
                <a:lnTo>
                  <a:pt x="7436385" y="222068"/>
                </a:lnTo>
                <a:lnTo>
                  <a:pt x="7485961" y="218115"/>
                </a:lnTo>
                <a:lnTo>
                  <a:pt x="7535537" y="213924"/>
                </a:lnTo>
                <a:lnTo>
                  <a:pt x="7585113" y="209492"/>
                </a:lnTo>
                <a:lnTo>
                  <a:pt x="7634689" y="204815"/>
                </a:lnTo>
                <a:lnTo>
                  <a:pt x="7684265" y="199889"/>
                </a:lnTo>
                <a:lnTo>
                  <a:pt x="7733840" y="194712"/>
                </a:lnTo>
                <a:lnTo>
                  <a:pt x="7783416" y="189279"/>
                </a:lnTo>
                <a:lnTo>
                  <a:pt x="7832992" y="183587"/>
                </a:lnTo>
                <a:lnTo>
                  <a:pt x="7882568" y="177633"/>
                </a:lnTo>
                <a:lnTo>
                  <a:pt x="7932144" y="171413"/>
                </a:lnTo>
                <a:lnTo>
                  <a:pt x="7981720" y="164924"/>
                </a:lnTo>
                <a:lnTo>
                  <a:pt x="8031296" y="158162"/>
                </a:lnTo>
                <a:lnTo>
                  <a:pt x="8080872" y="151124"/>
                </a:lnTo>
                <a:lnTo>
                  <a:pt x="8130448" y="143805"/>
                </a:lnTo>
                <a:lnTo>
                  <a:pt x="8180024" y="136204"/>
                </a:lnTo>
                <a:lnTo>
                  <a:pt x="8229600" y="128315"/>
                </a:lnTo>
                <a:lnTo>
                  <a:pt x="8229600" y="928415"/>
                </a:lnTo>
                <a:lnTo>
                  <a:pt x="8180024" y="936304"/>
                </a:lnTo>
                <a:lnTo>
                  <a:pt x="8130448" y="943905"/>
                </a:lnTo>
                <a:lnTo>
                  <a:pt x="8080872" y="951224"/>
                </a:lnTo>
                <a:lnTo>
                  <a:pt x="8031296" y="958262"/>
                </a:lnTo>
                <a:lnTo>
                  <a:pt x="7981720" y="965024"/>
                </a:lnTo>
                <a:lnTo>
                  <a:pt x="7932144" y="971513"/>
                </a:lnTo>
                <a:lnTo>
                  <a:pt x="7882568" y="977733"/>
                </a:lnTo>
                <a:lnTo>
                  <a:pt x="7832992" y="983687"/>
                </a:lnTo>
                <a:lnTo>
                  <a:pt x="7783416" y="989379"/>
                </a:lnTo>
                <a:lnTo>
                  <a:pt x="7733840" y="994812"/>
                </a:lnTo>
                <a:lnTo>
                  <a:pt x="7684265" y="999989"/>
                </a:lnTo>
                <a:lnTo>
                  <a:pt x="7634689" y="1004915"/>
                </a:lnTo>
                <a:lnTo>
                  <a:pt x="7585113" y="1009592"/>
                </a:lnTo>
                <a:lnTo>
                  <a:pt x="7535537" y="1014024"/>
                </a:lnTo>
                <a:lnTo>
                  <a:pt x="7485961" y="1018215"/>
                </a:lnTo>
                <a:lnTo>
                  <a:pt x="7436385" y="1022168"/>
                </a:lnTo>
                <a:lnTo>
                  <a:pt x="7386809" y="1025887"/>
                </a:lnTo>
                <a:lnTo>
                  <a:pt x="7337233" y="1029374"/>
                </a:lnTo>
                <a:lnTo>
                  <a:pt x="7287657" y="1032635"/>
                </a:lnTo>
                <a:lnTo>
                  <a:pt x="7238081" y="1035671"/>
                </a:lnTo>
                <a:lnTo>
                  <a:pt x="7188506" y="1038487"/>
                </a:lnTo>
                <a:lnTo>
                  <a:pt x="7138930" y="1041086"/>
                </a:lnTo>
                <a:lnTo>
                  <a:pt x="7089354" y="1043472"/>
                </a:lnTo>
                <a:lnTo>
                  <a:pt x="7039778" y="1045648"/>
                </a:lnTo>
                <a:lnTo>
                  <a:pt x="6990202" y="1047618"/>
                </a:lnTo>
                <a:lnTo>
                  <a:pt x="6940626" y="1049384"/>
                </a:lnTo>
                <a:lnTo>
                  <a:pt x="6891050" y="1050952"/>
                </a:lnTo>
                <a:lnTo>
                  <a:pt x="6841474" y="1052323"/>
                </a:lnTo>
                <a:lnTo>
                  <a:pt x="6791898" y="1053502"/>
                </a:lnTo>
                <a:lnTo>
                  <a:pt x="6742322" y="1054492"/>
                </a:lnTo>
                <a:lnTo>
                  <a:pt x="6692746" y="1055296"/>
                </a:lnTo>
                <a:lnTo>
                  <a:pt x="6643171" y="1055919"/>
                </a:lnTo>
                <a:lnTo>
                  <a:pt x="6593595" y="1056363"/>
                </a:lnTo>
                <a:lnTo>
                  <a:pt x="6544019" y="1056633"/>
                </a:lnTo>
                <a:lnTo>
                  <a:pt x="6494443" y="1056731"/>
                </a:lnTo>
                <a:lnTo>
                  <a:pt x="6444867" y="1056661"/>
                </a:lnTo>
                <a:lnTo>
                  <a:pt x="6395291" y="1056426"/>
                </a:lnTo>
                <a:lnTo>
                  <a:pt x="6345715" y="1056031"/>
                </a:lnTo>
                <a:lnTo>
                  <a:pt x="6296139" y="1055478"/>
                </a:lnTo>
                <a:lnTo>
                  <a:pt x="6246563" y="1054772"/>
                </a:lnTo>
                <a:lnTo>
                  <a:pt x="6196987" y="1053915"/>
                </a:lnTo>
                <a:lnTo>
                  <a:pt x="6147412" y="1052911"/>
                </a:lnTo>
                <a:lnTo>
                  <a:pt x="6097836" y="1051763"/>
                </a:lnTo>
                <a:lnTo>
                  <a:pt x="6048260" y="1050476"/>
                </a:lnTo>
                <a:lnTo>
                  <a:pt x="5998684" y="1049052"/>
                </a:lnTo>
                <a:lnTo>
                  <a:pt x="5949108" y="1047495"/>
                </a:lnTo>
                <a:lnTo>
                  <a:pt x="5899532" y="1045809"/>
                </a:lnTo>
                <a:lnTo>
                  <a:pt x="5849956" y="1043997"/>
                </a:lnTo>
                <a:lnTo>
                  <a:pt x="5800380" y="1042062"/>
                </a:lnTo>
                <a:lnTo>
                  <a:pt x="5750804" y="1040009"/>
                </a:lnTo>
                <a:lnTo>
                  <a:pt x="5701228" y="1037840"/>
                </a:lnTo>
                <a:lnTo>
                  <a:pt x="5651653" y="1035559"/>
                </a:lnTo>
                <a:lnTo>
                  <a:pt x="5602077" y="1033170"/>
                </a:lnTo>
                <a:lnTo>
                  <a:pt x="5552501" y="1030676"/>
                </a:lnTo>
                <a:lnTo>
                  <a:pt x="5502925" y="1028080"/>
                </a:lnTo>
                <a:lnTo>
                  <a:pt x="5453349" y="1025386"/>
                </a:lnTo>
                <a:lnTo>
                  <a:pt x="5403773" y="1022598"/>
                </a:lnTo>
                <a:lnTo>
                  <a:pt x="5354197" y="1019719"/>
                </a:lnTo>
                <a:lnTo>
                  <a:pt x="5304621" y="1016753"/>
                </a:lnTo>
                <a:lnTo>
                  <a:pt x="5255045" y="1013702"/>
                </a:lnTo>
                <a:lnTo>
                  <a:pt x="5205469" y="1010571"/>
                </a:lnTo>
                <a:lnTo>
                  <a:pt x="5155893" y="1007363"/>
                </a:lnTo>
                <a:lnTo>
                  <a:pt x="5106318" y="1004082"/>
                </a:lnTo>
                <a:lnTo>
                  <a:pt x="5056742" y="1000731"/>
                </a:lnTo>
                <a:lnTo>
                  <a:pt x="5007166" y="997313"/>
                </a:lnTo>
                <a:lnTo>
                  <a:pt x="4957590" y="993832"/>
                </a:lnTo>
                <a:lnTo>
                  <a:pt x="4908014" y="990292"/>
                </a:lnTo>
                <a:lnTo>
                  <a:pt x="4858438" y="986696"/>
                </a:lnTo>
                <a:lnTo>
                  <a:pt x="4808862" y="983047"/>
                </a:lnTo>
                <a:lnTo>
                  <a:pt x="4759286" y="979349"/>
                </a:lnTo>
                <a:lnTo>
                  <a:pt x="4709710" y="975606"/>
                </a:lnTo>
                <a:lnTo>
                  <a:pt x="4660134" y="971821"/>
                </a:lnTo>
                <a:lnTo>
                  <a:pt x="4610559" y="967998"/>
                </a:lnTo>
                <a:lnTo>
                  <a:pt x="4560983" y="964139"/>
                </a:lnTo>
                <a:lnTo>
                  <a:pt x="4511407" y="960249"/>
                </a:lnTo>
                <a:lnTo>
                  <a:pt x="4461831" y="956331"/>
                </a:lnTo>
                <a:lnTo>
                  <a:pt x="4412255" y="952389"/>
                </a:lnTo>
                <a:lnTo>
                  <a:pt x="4362679" y="948425"/>
                </a:lnTo>
                <a:lnTo>
                  <a:pt x="4313103" y="944444"/>
                </a:lnTo>
                <a:lnTo>
                  <a:pt x="4263527" y="940449"/>
                </a:lnTo>
                <a:lnTo>
                  <a:pt x="4213951" y="936444"/>
                </a:lnTo>
                <a:lnTo>
                  <a:pt x="4164375" y="932431"/>
                </a:lnTo>
                <a:lnTo>
                  <a:pt x="4114800" y="928415"/>
                </a:lnTo>
                <a:lnTo>
                  <a:pt x="4065224" y="924399"/>
                </a:lnTo>
                <a:lnTo>
                  <a:pt x="4015648" y="920387"/>
                </a:lnTo>
                <a:lnTo>
                  <a:pt x="3966072" y="916381"/>
                </a:lnTo>
                <a:lnTo>
                  <a:pt x="3916496" y="912386"/>
                </a:lnTo>
                <a:lnTo>
                  <a:pt x="3866920" y="908405"/>
                </a:lnTo>
                <a:lnTo>
                  <a:pt x="3817344" y="904442"/>
                </a:lnTo>
                <a:lnTo>
                  <a:pt x="3767768" y="900499"/>
                </a:lnTo>
                <a:lnTo>
                  <a:pt x="3718192" y="896581"/>
                </a:lnTo>
                <a:lnTo>
                  <a:pt x="3668616" y="892691"/>
                </a:lnTo>
                <a:lnTo>
                  <a:pt x="3619040" y="888832"/>
                </a:lnTo>
                <a:lnTo>
                  <a:pt x="3569465" y="885009"/>
                </a:lnTo>
                <a:lnTo>
                  <a:pt x="3519889" y="881224"/>
                </a:lnTo>
                <a:lnTo>
                  <a:pt x="3470313" y="877481"/>
                </a:lnTo>
                <a:lnTo>
                  <a:pt x="3420737" y="873783"/>
                </a:lnTo>
                <a:lnTo>
                  <a:pt x="3371161" y="870134"/>
                </a:lnTo>
                <a:lnTo>
                  <a:pt x="3321585" y="866538"/>
                </a:lnTo>
                <a:lnTo>
                  <a:pt x="3272009" y="862998"/>
                </a:lnTo>
                <a:lnTo>
                  <a:pt x="3222433" y="859517"/>
                </a:lnTo>
                <a:lnTo>
                  <a:pt x="3172857" y="856099"/>
                </a:lnTo>
                <a:lnTo>
                  <a:pt x="3123281" y="852748"/>
                </a:lnTo>
                <a:lnTo>
                  <a:pt x="3073706" y="849467"/>
                </a:lnTo>
                <a:lnTo>
                  <a:pt x="3024130" y="846259"/>
                </a:lnTo>
                <a:lnTo>
                  <a:pt x="2974554" y="843128"/>
                </a:lnTo>
                <a:lnTo>
                  <a:pt x="2924978" y="840077"/>
                </a:lnTo>
                <a:lnTo>
                  <a:pt x="2875402" y="837111"/>
                </a:lnTo>
                <a:lnTo>
                  <a:pt x="2825826" y="834232"/>
                </a:lnTo>
                <a:lnTo>
                  <a:pt x="2776250" y="831444"/>
                </a:lnTo>
                <a:lnTo>
                  <a:pt x="2726674" y="828750"/>
                </a:lnTo>
                <a:lnTo>
                  <a:pt x="2677098" y="826154"/>
                </a:lnTo>
                <a:lnTo>
                  <a:pt x="2627522" y="823660"/>
                </a:lnTo>
                <a:lnTo>
                  <a:pt x="2577946" y="821271"/>
                </a:lnTo>
                <a:lnTo>
                  <a:pt x="2528371" y="818990"/>
                </a:lnTo>
                <a:lnTo>
                  <a:pt x="2478795" y="816821"/>
                </a:lnTo>
                <a:lnTo>
                  <a:pt x="2429219" y="814768"/>
                </a:lnTo>
                <a:lnTo>
                  <a:pt x="2379643" y="812833"/>
                </a:lnTo>
                <a:lnTo>
                  <a:pt x="2330067" y="811021"/>
                </a:lnTo>
                <a:lnTo>
                  <a:pt x="2280491" y="809335"/>
                </a:lnTo>
                <a:lnTo>
                  <a:pt x="2230915" y="807778"/>
                </a:lnTo>
                <a:lnTo>
                  <a:pt x="2181339" y="806354"/>
                </a:lnTo>
                <a:lnTo>
                  <a:pt x="2131763" y="805067"/>
                </a:lnTo>
                <a:lnTo>
                  <a:pt x="2082187" y="803920"/>
                </a:lnTo>
                <a:lnTo>
                  <a:pt x="2032612" y="802916"/>
                </a:lnTo>
                <a:lnTo>
                  <a:pt x="1983036" y="802059"/>
                </a:lnTo>
                <a:lnTo>
                  <a:pt x="1933460" y="801352"/>
                </a:lnTo>
                <a:lnTo>
                  <a:pt x="1883884" y="800799"/>
                </a:lnTo>
                <a:lnTo>
                  <a:pt x="1834308" y="800404"/>
                </a:lnTo>
                <a:lnTo>
                  <a:pt x="1784732" y="800169"/>
                </a:lnTo>
                <a:lnTo>
                  <a:pt x="1735156" y="800099"/>
                </a:lnTo>
                <a:lnTo>
                  <a:pt x="1685580" y="800197"/>
                </a:lnTo>
                <a:lnTo>
                  <a:pt x="1636004" y="800467"/>
                </a:lnTo>
                <a:lnTo>
                  <a:pt x="1586428" y="800911"/>
                </a:lnTo>
                <a:lnTo>
                  <a:pt x="1536853" y="801534"/>
                </a:lnTo>
                <a:lnTo>
                  <a:pt x="1487277" y="802338"/>
                </a:lnTo>
                <a:lnTo>
                  <a:pt x="1437701" y="803328"/>
                </a:lnTo>
                <a:lnTo>
                  <a:pt x="1388125" y="804507"/>
                </a:lnTo>
                <a:lnTo>
                  <a:pt x="1338549" y="805879"/>
                </a:lnTo>
                <a:lnTo>
                  <a:pt x="1288973" y="807446"/>
                </a:lnTo>
                <a:lnTo>
                  <a:pt x="1239397" y="809212"/>
                </a:lnTo>
                <a:lnTo>
                  <a:pt x="1189821" y="811182"/>
                </a:lnTo>
                <a:lnTo>
                  <a:pt x="1140245" y="813358"/>
                </a:lnTo>
                <a:lnTo>
                  <a:pt x="1090669" y="815744"/>
                </a:lnTo>
                <a:lnTo>
                  <a:pt x="1041093" y="818343"/>
                </a:lnTo>
                <a:lnTo>
                  <a:pt x="991518" y="821159"/>
                </a:lnTo>
                <a:lnTo>
                  <a:pt x="941942" y="824195"/>
                </a:lnTo>
                <a:lnTo>
                  <a:pt x="892366" y="827456"/>
                </a:lnTo>
                <a:lnTo>
                  <a:pt x="842790" y="830944"/>
                </a:lnTo>
                <a:lnTo>
                  <a:pt x="793214" y="834662"/>
                </a:lnTo>
                <a:lnTo>
                  <a:pt x="743638" y="838615"/>
                </a:lnTo>
                <a:lnTo>
                  <a:pt x="694062" y="842806"/>
                </a:lnTo>
                <a:lnTo>
                  <a:pt x="644486" y="847238"/>
                </a:lnTo>
                <a:lnTo>
                  <a:pt x="594910" y="851915"/>
                </a:lnTo>
                <a:lnTo>
                  <a:pt x="545334" y="856841"/>
                </a:lnTo>
                <a:lnTo>
                  <a:pt x="495759" y="862018"/>
                </a:lnTo>
                <a:lnTo>
                  <a:pt x="446183" y="867451"/>
                </a:lnTo>
                <a:lnTo>
                  <a:pt x="396607" y="873143"/>
                </a:lnTo>
                <a:lnTo>
                  <a:pt x="347031" y="879097"/>
                </a:lnTo>
                <a:lnTo>
                  <a:pt x="297455" y="885317"/>
                </a:lnTo>
                <a:lnTo>
                  <a:pt x="247879" y="891806"/>
                </a:lnTo>
                <a:lnTo>
                  <a:pt x="198303" y="898568"/>
                </a:lnTo>
                <a:lnTo>
                  <a:pt x="148727" y="905607"/>
                </a:lnTo>
                <a:lnTo>
                  <a:pt x="99151" y="912925"/>
                </a:lnTo>
                <a:lnTo>
                  <a:pt x="49575" y="920527"/>
                </a:lnTo>
                <a:lnTo>
                  <a:pt x="0" y="928415"/>
                </a:lnTo>
                <a:lnTo>
                  <a:pt x="0" y="128315"/>
                </a:lnTo>
                <a:close/>
              </a:path>
            </a:pathLst>
          </a:custGeom>
          <a:noFill/>
          <a:ln w="25900" cap="flat" cmpd="sng">
            <a:solidFill>
              <a:srgbClr val="0000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2" name="Google Shape;572;p19"/>
          <p:cNvSpPr/>
          <p:nvPr/>
        </p:nvSpPr>
        <p:spPr>
          <a:xfrm>
            <a:off x="5115621" y="5557221"/>
            <a:ext cx="2044257" cy="103778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3" name="Google Shape;573;p19"/>
          <p:cNvSpPr/>
          <p:nvPr/>
        </p:nvSpPr>
        <p:spPr>
          <a:xfrm>
            <a:off x="3594354" y="4509471"/>
            <a:ext cx="2132330" cy="1460500"/>
          </a:xfrm>
          <a:custGeom>
            <a:avLst/>
            <a:gdLst/>
            <a:ahLst/>
            <a:cxnLst/>
            <a:rect l="l" t="t" r="r" b="b"/>
            <a:pathLst>
              <a:path w="2132329" h="1460500" extrusionOk="0">
                <a:moveTo>
                  <a:pt x="2132076" y="1094994"/>
                </a:moveTo>
                <a:lnTo>
                  <a:pt x="1402079" y="1094994"/>
                </a:lnTo>
                <a:lnTo>
                  <a:pt x="1767077" y="1459992"/>
                </a:lnTo>
                <a:lnTo>
                  <a:pt x="2132076" y="1094994"/>
                </a:lnTo>
                <a:close/>
              </a:path>
              <a:path w="2132329" h="1460500" extrusionOk="0">
                <a:moveTo>
                  <a:pt x="1297686" y="0"/>
                </a:moveTo>
                <a:lnTo>
                  <a:pt x="0" y="0"/>
                </a:lnTo>
                <a:lnTo>
                  <a:pt x="0" y="338709"/>
                </a:lnTo>
                <a:lnTo>
                  <a:pt x="1297686" y="338709"/>
                </a:lnTo>
                <a:lnTo>
                  <a:pt x="1346362" y="342636"/>
                </a:lnTo>
                <a:lnTo>
                  <a:pt x="1392538" y="354007"/>
                </a:lnTo>
                <a:lnTo>
                  <a:pt x="1435596" y="372203"/>
                </a:lnTo>
                <a:lnTo>
                  <a:pt x="1474919" y="396604"/>
                </a:lnTo>
                <a:lnTo>
                  <a:pt x="1509887" y="426593"/>
                </a:lnTo>
                <a:lnTo>
                  <a:pt x="1539883" y="461549"/>
                </a:lnTo>
                <a:lnTo>
                  <a:pt x="1564289" y="500855"/>
                </a:lnTo>
                <a:lnTo>
                  <a:pt x="1582487" y="543892"/>
                </a:lnTo>
                <a:lnTo>
                  <a:pt x="1593859" y="590040"/>
                </a:lnTo>
                <a:lnTo>
                  <a:pt x="1597787" y="638683"/>
                </a:lnTo>
                <a:lnTo>
                  <a:pt x="1597787" y="1094994"/>
                </a:lnTo>
                <a:lnTo>
                  <a:pt x="1936369" y="1094994"/>
                </a:lnTo>
                <a:lnTo>
                  <a:pt x="1936369" y="638683"/>
                </a:lnTo>
                <a:lnTo>
                  <a:pt x="1934617" y="591024"/>
                </a:lnTo>
                <a:lnTo>
                  <a:pt x="1929445" y="544315"/>
                </a:lnTo>
                <a:lnTo>
                  <a:pt x="1920976" y="498680"/>
                </a:lnTo>
                <a:lnTo>
                  <a:pt x="1909333" y="454243"/>
                </a:lnTo>
                <a:lnTo>
                  <a:pt x="1894640" y="411126"/>
                </a:lnTo>
                <a:lnTo>
                  <a:pt x="1877019" y="369454"/>
                </a:lnTo>
                <a:lnTo>
                  <a:pt x="1856595" y="329350"/>
                </a:lnTo>
                <a:lnTo>
                  <a:pt x="1833491" y="290938"/>
                </a:lnTo>
                <a:lnTo>
                  <a:pt x="1807829" y="254340"/>
                </a:lnTo>
                <a:lnTo>
                  <a:pt x="1779734" y="219682"/>
                </a:lnTo>
                <a:lnTo>
                  <a:pt x="1749329" y="187086"/>
                </a:lnTo>
                <a:lnTo>
                  <a:pt x="1716737" y="156677"/>
                </a:lnTo>
                <a:lnTo>
                  <a:pt x="1682082" y="128576"/>
                </a:lnTo>
                <a:lnTo>
                  <a:pt x="1645486" y="102909"/>
                </a:lnTo>
                <a:lnTo>
                  <a:pt x="1607074" y="79799"/>
                </a:lnTo>
                <a:lnTo>
                  <a:pt x="1566969" y="59369"/>
                </a:lnTo>
                <a:lnTo>
                  <a:pt x="1525294" y="41744"/>
                </a:lnTo>
                <a:lnTo>
                  <a:pt x="1482172" y="27045"/>
                </a:lnTo>
                <a:lnTo>
                  <a:pt x="1437726" y="15398"/>
                </a:lnTo>
                <a:lnTo>
                  <a:pt x="1392081" y="6926"/>
                </a:lnTo>
                <a:lnTo>
                  <a:pt x="1345360" y="1752"/>
                </a:lnTo>
                <a:lnTo>
                  <a:pt x="1297686"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4" name="Google Shape;574;p19"/>
          <p:cNvSpPr/>
          <p:nvPr/>
        </p:nvSpPr>
        <p:spPr>
          <a:xfrm>
            <a:off x="3594354" y="4509471"/>
            <a:ext cx="2132330" cy="1460500"/>
          </a:xfrm>
          <a:custGeom>
            <a:avLst/>
            <a:gdLst/>
            <a:ahLst/>
            <a:cxnLst/>
            <a:rect l="l" t="t" r="r" b="b"/>
            <a:pathLst>
              <a:path w="2132329" h="1460500" extrusionOk="0">
                <a:moveTo>
                  <a:pt x="0" y="0"/>
                </a:moveTo>
                <a:lnTo>
                  <a:pt x="1297686" y="0"/>
                </a:lnTo>
                <a:lnTo>
                  <a:pt x="1345360" y="1752"/>
                </a:lnTo>
                <a:lnTo>
                  <a:pt x="1392081" y="6926"/>
                </a:lnTo>
                <a:lnTo>
                  <a:pt x="1437726" y="15398"/>
                </a:lnTo>
                <a:lnTo>
                  <a:pt x="1482172" y="27045"/>
                </a:lnTo>
                <a:lnTo>
                  <a:pt x="1525294" y="41744"/>
                </a:lnTo>
                <a:lnTo>
                  <a:pt x="1566969" y="59369"/>
                </a:lnTo>
                <a:lnTo>
                  <a:pt x="1607074" y="79799"/>
                </a:lnTo>
                <a:lnTo>
                  <a:pt x="1645486" y="102909"/>
                </a:lnTo>
                <a:lnTo>
                  <a:pt x="1682082" y="128576"/>
                </a:lnTo>
                <a:lnTo>
                  <a:pt x="1716737" y="156677"/>
                </a:lnTo>
                <a:lnTo>
                  <a:pt x="1749329" y="187086"/>
                </a:lnTo>
                <a:lnTo>
                  <a:pt x="1779734" y="219682"/>
                </a:lnTo>
                <a:lnTo>
                  <a:pt x="1807829" y="254340"/>
                </a:lnTo>
                <a:lnTo>
                  <a:pt x="1833491" y="290938"/>
                </a:lnTo>
                <a:lnTo>
                  <a:pt x="1856595" y="329350"/>
                </a:lnTo>
                <a:lnTo>
                  <a:pt x="1877019" y="369454"/>
                </a:lnTo>
                <a:lnTo>
                  <a:pt x="1894640" y="411126"/>
                </a:lnTo>
                <a:lnTo>
                  <a:pt x="1909333" y="454243"/>
                </a:lnTo>
                <a:lnTo>
                  <a:pt x="1920976" y="498680"/>
                </a:lnTo>
                <a:lnTo>
                  <a:pt x="1929445" y="544315"/>
                </a:lnTo>
                <a:lnTo>
                  <a:pt x="1934617" y="591024"/>
                </a:lnTo>
                <a:lnTo>
                  <a:pt x="1936369" y="638683"/>
                </a:lnTo>
                <a:lnTo>
                  <a:pt x="1936369" y="1094994"/>
                </a:lnTo>
                <a:lnTo>
                  <a:pt x="2132076" y="1094994"/>
                </a:lnTo>
                <a:lnTo>
                  <a:pt x="1767077" y="1459992"/>
                </a:lnTo>
                <a:lnTo>
                  <a:pt x="1402079" y="1094994"/>
                </a:lnTo>
                <a:lnTo>
                  <a:pt x="1597787" y="1094994"/>
                </a:lnTo>
                <a:lnTo>
                  <a:pt x="1597787" y="638683"/>
                </a:lnTo>
                <a:lnTo>
                  <a:pt x="1593859" y="590040"/>
                </a:lnTo>
                <a:lnTo>
                  <a:pt x="1582487" y="543892"/>
                </a:lnTo>
                <a:lnTo>
                  <a:pt x="1564289" y="500855"/>
                </a:lnTo>
                <a:lnTo>
                  <a:pt x="1539883" y="461549"/>
                </a:lnTo>
                <a:lnTo>
                  <a:pt x="1509887" y="426593"/>
                </a:lnTo>
                <a:lnTo>
                  <a:pt x="1474919" y="396604"/>
                </a:lnTo>
                <a:lnTo>
                  <a:pt x="1435596" y="372203"/>
                </a:lnTo>
                <a:lnTo>
                  <a:pt x="1392538" y="354007"/>
                </a:lnTo>
                <a:lnTo>
                  <a:pt x="1346362" y="342636"/>
                </a:lnTo>
                <a:lnTo>
                  <a:pt x="1297686" y="338709"/>
                </a:lnTo>
                <a:lnTo>
                  <a:pt x="0" y="338709"/>
                </a:lnTo>
                <a:lnTo>
                  <a:pt x="0" y="0"/>
                </a:lnTo>
                <a:close/>
              </a:path>
            </a:pathLst>
          </a:custGeom>
          <a:noFill/>
          <a:ln w="952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5" name="Google Shape;575;p19"/>
          <p:cNvSpPr/>
          <p:nvPr/>
        </p:nvSpPr>
        <p:spPr>
          <a:xfrm>
            <a:off x="3232404" y="4464513"/>
            <a:ext cx="601980" cy="601980"/>
          </a:xfrm>
          <a:custGeom>
            <a:avLst/>
            <a:gdLst/>
            <a:ahLst/>
            <a:cxnLst/>
            <a:rect l="l" t="t" r="r" b="b"/>
            <a:pathLst>
              <a:path w="601979" h="601979" extrusionOk="0">
                <a:moveTo>
                  <a:pt x="300989" y="0"/>
                </a:moveTo>
                <a:lnTo>
                  <a:pt x="252165" y="3939"/>
                </a:lnTo>
                <a:lnTo>
                  <a:pt x="205849" y="15343"/>
                </a:lnTo>
                <a:lnTo>
                  <a:pt x="162662" y="33593"/>
                </a:lnTo>
                <a:lnTo>
                  <a:pt x="123224" y="58070"/>
                </a:lnTo>
                <a:lnTo>
                  <a:pt x="88153" y="88153"/>
                </a:lnTo>
                <a:lnTo>
                  <a:pt x="58070" y="123224"/>
                </a:lnTo>
                <a:lnTo>
                  <a:pt x="33593" y="162662"/>
                </a:lnTo>
                <a:lnTo>
                  <a:pt x="15343" y="205849"/>
                </a:lnTo>
                <a:lnTo>
                  <a:pt x="3939" y="252165"/>
                </a:lnTo>
                <a:lnTo>
                  <a:pt x="0" y="300989"/>
                </a:lnTo>
                <a:lnTo>
                  <a:pt x="3939" y="349814"/>
                </a:lnTo>
                <a:lnTo>
                  <a:pt x="15343" y="396130"/>
                </a:lnTo>
                <a:lnTo>
                  <a:pt x="33593" y="439317"/>
                </a:lnTo>
                <a:lnTo>
                  <a:pt x="58070" y="478755"/>
                </a:lnTo>
                <a:lnTo>
                  <a:pt x="88153" y="513826"/>
                </a:lnTo>
                <a:lnTo>
                  <a:pt x="123224" y="543909"/>
                </a:lnTo>
                <a:lnTo>
                  <a:pt x="162662" y="568386"/>
                </a:lnTo>
                <a:lnTo>
                  <a:pt x="205849" y="586636"/>
                </a:lnTo>
                <a:lnTo>
                  <a:pt x="252165" y="598040"/>
                </a:lnTo>
                <a:lnTo>
                  <a:pt x="300989" y="601980"/>
                </a:lnTo>
                <a:lnTo>
                  <a:pt x="349814" y="598040"/>
                </a:lnTo>
                <a:lnTo>
                  <a:pt x="396130" y="586636"/>
                </a:lnTo>
                <a:lnTo>
                  <a:pt x="439317" y="568386"/>
                </a:lnTo>
                <a:lnTo>
                  <a:pt x="478755" y="543909"/>
                </a:lnTo>
                <a:lnTo>
                  <a:pt x="513826" y="513826"/>
                </a:lnTo>
                <a:lnTo>
                  <a:pt x="543909" y="478755"/>
                </a:lnTo>
                <a:lnTo>
                  <a:pt x="568386" y="439317"/>
                </a:lnTo>
                <a:lnTo>
                  <a:pt x="586636" y="396130"/>
                </a:lnTo>
                <a:lnTo>
                  <a:pt x="598040" y="349814"/>
                </a:lnTo>
                <a:lnTo>
                  <a:pt x="601979" y="300989"/>
                </a:lnTo>
                <a:lnTo>
                  <a:pt x="598040" y="252165"/>
                </a:lnTo>
                <a:lnTo>
                  <a:pt x="586636" y="205849"/>
                </a:lnTo>
                <a:lnTo>
                  <a:pt x="568386" y="162662"/>
                </a:lnTo>
                <a:lnTo>
                  <a:pt x="543909" y="123224"/>
                </a:lnTo>
                <a:lnTo>
                  <a:pt x="513826" y="88153"/>
                </a:lnTo>
                <a:lnTo>
                  <a:pt x="478755" y="58070"/>
                </a:lnTo>
                <a:lnTo>
                  <a:pt x="439317" y="33593"/>
                </a:lnTo>
                <a:lnTo>
                  <a:pt x="396130" y="15343"/>
                </a:lnTo>
                <a:lnTo>
                  <a:pt x="349814" y="3939"/>
                </a:lnTo>
                <a:lnTo>
                  <a:pt x="300989"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6" name="Google Shape;576;p19"/>
          <p:cNvSpPr/>
          <p:nvPr/>
        </p:nvSpPr>
        <p:spPr>
          <a:xfrm>
            <a:off x="3232404" y="4464513"/>
            <a:ext cx="601980" cy="601980"/>
          </a:xfrm>
          <a:custGeom>
            <a:avLst/>
            <a:gdLst/>
            <a:ahLst/>
            <a:cxnLst/>
            <a:rect l="l" t="t" r="r" b="b"/>
            <a:pathLst>
              <a:path w="601979" h="601979" extrusionOk="0">
                <a:moveTo>
                  <a:pt x="0" y="300989"/>
                </a:moveTo>
                <a:lnTo>
                  <a:pt x="3939" y="252165"/>
                </a:lnTo>
                <a:lnTo>
                  <a:pt x="15343" y="205849"/>
                </a:lnTo>
                <a:lnTo>
                  <a:pt x="33593" y="162662"/>
                </a:lnTo>
                <a:lnTo>
                  <a:pt x="58070" y="123224"/>
                </a:lnTo>
                <a:lnTo>
                  <a:pt x="88153" y="88153"/>
                </a:lnTo>
                <a:lnTo>
                  <a:pt x="123224" y="58070"/>
                </a:lnTo>
                <a:lnTo>
                  <a:pt x="162662" y="33593"/>
                </a:lnTo>
                <a:lnTo>
                  <a:pt x="205849" y="15343"/>
                </a:lnTo>
                <a:lnTo>
                  <a:pt x="252165" y="3939"/>
                </a:lnTo>
                <a:lnTo>
                  <a:pt x="300989" y="0"/>
                </a:lnTo>
                <a:lnTo>
                  <a:pt x="349814" y="3939"/>
                </a:lnTo>
                <a:lnTo>
                  <a:pt x="396130" y="15343"/>
                </a:lnTo>
                <a:lnTo>
                  <a:pt x="439317" y="33593"/>
                </a:lnTo>
                <a:lnTo>
                  <a:pt x="478755" y="58070"/>
                </a:lnTo>
                <a:lnTo>
                  <a:pt x="513826" y="88153"/>
                </a:lnTo>
                <a:lnTo>
                  <a:pt x="543909" y="123224"/>
                </a:lnTo>
                <a:lnTo>
                  <a:pt x="568386" y="162662"/>
                </a:lnTo>
                <a:lnTo>
                  <a:pt x="586636" y="205849"/>
                </a:lnTo>
                <a:lnTo>
                  <a:pt x="598040" y="252165"/>
                </a:lnTo>
                <a:lnTo>
                  <a:pt x="601979" y="300989"/>
                </a:lnTo>
                <a:lnTo>
                  <a:pt x="598040" y="349814"/>
                </a:lnTo>
                <a:lnTo>
                  <a:pt x="586636" y="396130"/>
                </a:lnTo>
                <a:lnTo>
                  <a:pt x="568386" y="439317"/>
                </a:lnTo>
                <a:lnTo>
                  <a:pt x="543909" y="478755"/>
                </a:lnTo>
                <a:lnTo>
                  <a:pt x="513826" y="513826"/>
                </a:lnTo>
                <a:lnTo>
                  <a:pt x="478755" y="543909"/>
                </a:lnTo>
                <a:lnTo>
                  <a:pt x="439317" y="568386"/>
                </a:lnTo>
                <a:lnTo>
                  <a:pt x="396130" y="586636"/>
                </a:lnTo>
                <a:lnTo>
                  <a:pt x="349814" y="598040"/>
                </a:lnTo>
                <a:lnTo>
                  <a:pt x="300989" y="601980"/>
                </a:lnTo>
                <a:lnTo>
                  <a:pt x="252165" y="598040"/>
                </a:lnTo>
                <a:lnTo>
                  <a:pt x="205849" y="586636"/>
                </a:lnTo>
                <a:lnTo>
                  <a:pt x="162662" y="568386"/>
                </a:lnTo>
                <a:lnTo>
                  <a:pt x="123224" y="543909"/>
                </a:lnTo>
                <a:lnTo>
                  <a:pt x="88153" y="513826"/>
                </a:lnTo>
                <a:lnTo>
                  <a:pt x="58070" y="478755"/>
                </a:lnTo>
                <a:lnTo>
                  <a:pt x="33593" y="439317"/>
                </a:lnTo>
                <a:lnTo>
                  <a:pt x="15343" y="396130"/>
                </a:lnTo>
                <a:lnTo>
                  <a:pt x="3939" y="349814"/>
                </a:lnTo>
                <a:lnTo>
                  <a:pt x="0" y="300989"/>
                </a:lnTo>
                <a:close/>
              </a:path>
            </a:pathLst>
          </a:custGeom>
          <a:noFill/>
          <a:ln w="25900" cap="flat" cmpd="sng">
            <a:solidFill>
              <a:srgbClr val="BEBEB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7" name="Google Shape;577;p19"/>
          <p:cNvSpPr/>
          <p:nvPr/>
        </p:nvSpPr>
        <p:spPr>
          <a:xfrm>
            <a:off x="3227831" y="4322780"/>
            <a:ext cx="626745" cy="885825"/>
          </a:xfrm>
          <a:custGeom>
            <a:avLst/>
            <a:gdLst/>
            <a:ahLst/>
            <a:cxnLst/>
            <a:rect l="l" t="t" r="r" b="b"/>
            <a:pathLst>
              <a:path w="626745" h="885825" extrusionOk="0">
                <a:moveTo>
                  <a:pt x="0" y="885443"/>
                </a:moveTo>
                <a:lnTo>
                  <a:pt x="228981" y="372871"/>
                </a:lnTo>
                <a:lnTo>
                  <a:pt x="373888" y="582548"/>
                </a:lnTo>
                <a:lnTo>
                  <a:pt x="626363" y="0"/>
                </a:lnTo>
              </a:path>
            </a:pathLst>
          </a:custGeom>
          <a:noFill/>
          <a:ln w="25900" cap="flat" cmpd="sng">
            <a:solidFill>
              <a:srgbClr val="BEBEB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8" name="Google Shape;578;p19"/>
          <p:cNvSpPr txBox="1"/>
          <p:nvPr/>
        </p:nvSpPr>
        <p:spPr>
          <a:xfrm>
            <a:off x="1739836" y="5234133"/>
            <a:ext cx="1344295" cy="3606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200">
                <a:solidFill>
                  <a:schemeClr val="dk1"/>
                </a:solidFill>
                <a:latin typeface="Arial"/>
                <a:ea typeface="Arial"/>
                <a:cs typeface="Arial"/>
                <a:sym typeface="Arial"/>
              </a:rPr>
              <a:t>withdrawal</a:t>
            </a:r>
            <a:endParaRPr sz="2200">
              <a:solidFill>
                <a:schemeClr val="dk1"/>
              </a:solidFill>
              <a:latin typeface="Arial"/>
              <a:ea typeface="Arial"/>
              <a:cs typeface="Arial"/>
              <a:sym typeface="Arial"/>
            </a:endParaRPr>
          </a:p>
        </p:txBody>
      </p:sp>
      <p:sp>
        <p:nvSpPr>
          <p:cNvPr id="579" name="Google Shape;579;p19"/>
          <p:cNvSpPr/>
          <p:nvPr/>
        </p:nvSpPr>
        <p:spPr>
          <a:xfrm>
            <a:off x="6436613" y="5243277"/>
            <a:ext cx="367030" cy="557530"/>
          </a:xfrm>
          <a:custGeom>
            <a:avLst/>
            <a:gdLst/>
            <a:ahLst/>
            <a:cxnLst/>
            <a:rect l="l" t="t" r="r" b="b"/>
            <a:pathLst>
              <a:path w="367029" h="557529" extrusionOk="0">
                <a:moveTo>
                  <a:pt x="308510" y="51319"/>
                </a:moveTo>
                <a:lnTo>
                  <a:pt x="288260" y="83638"/>
                </a:lnTo>
                <a:lnTo>
                  <a:pt x="284988" y="98806"/>
                </a:lnTo>
                <a:lnTo>
                  <a:pt x="278511" y="122047"/>
                </a:lnTo>
                <a:lnTo>
                  <a:pt x="262128" y="165354"/>
                </a:lnTo>
                <a:lnTo>
                  <a:pt x="242188" y="202819"/>
                </a:lnTo>
                <a:lnTo>
                  <a:pt x="213867" y="239013"/>
                </a:lnTo>
                <a:lnTo>
                  <a:pt x="179069" y="262381"/>
                </a:lnTo>
                <a:lnTo>
                  <a:pt x="160909" y="265430"/>
                </a:lnTo>
                <a:lnTo>
                  <a:pt x="152400" y="266065"/>
                </a:lnTo>
                <a:lnTo>
                  <a:pt x="112775" y="281559"/>
                </a:lnTo>
                <a:lnTo>
                  <a:pt x="71247" y="322453"/>
                </a:lnTo>
                <a:lnTo>
                  <a:pt x="47751" y="359663"/>
                </a:lnTo>
                <a:lnTo>
                  <a:pt x="28193" y="403225"/>
                </a:lnTo>
                <a:lnTo>
                  <a:pt x="13080" y="451738"/>
                </a:lnTo>
                <a:lnTo>
                  <a:pt x="3428" y="503555"/>
                </a:lnTo>
                <a:lnTo>
                  <a:pt x="0" y="556260"/>
                </a:lnTo>
                <a:lnTo>
                  <a:pt x="25907" y="557149"/>
                </a:lnTo>
                <a:lnTo>
                  <a:pt x="26797" y="531114"/>
                </a:lnTo>
                <a:lnTo>
                  <a:pt x="29210" y="506095"/>
                </a:lnTo>
                <a:lnTo>
                  <a:pt x="38353" y="457327"/>
                </a:lnTo>
                <a:lnTo>
                  <a:pt x="52577" y="411734"/>
                </a:lnTo>
                <a:lnTo>
                  <a:pt x="71119" y="371094"/>
                </a:lnTo>
                <a:lnTo>
                  <a:pt x="92582" y="337058"/>
                </a:lnTo>
                <a:lnTo>
                  <a:pt x="121919" y="306831"/>
                </a:lnTo>
                <a:lnTo>
                  <a:pt x="156971" y="291592"/>
                </a:lnTo>
                <a:lnTo>
                  <a:pt x="169290" y="290956"/>
                </a:lnTo>
                <a:lnTo>
                  <a:pt x="177799" y="289560"/>
                </a:lnTo>
                <a:lnTo>
                  <a:pt x="217169" y="270510"/>
                </a:lnTo>
                <a:lnTo>
                  <a:pt x="251206" y="235331"/>
                </a:lnTo>
                <a:lnTo>
                  <a:pt x="274955" y="197993"/>
                </a:lnTo>
                <a:lnTo>
                  <a:pt x="294766" y="154178"/>
                </a:lnTo>
                <a:lnTo>
                  <a:pt x="309880" y="105791"/>
                </a:lnTo>
                <a:lnTo>
                  <a:pt x="317497" y="67959"/>
                </a:lnTo>
                <a:lnTo>
                  <a:pt x="308510" y="51319"/>
                </a:lnTo>
                <a:close/>
              </a:path>
              <a:path w="367029" h="557529" extrusionOk="0">
                <a:moveTo>
                  <a:pt x="323716" y="24892"/>
                </a:moveTo>
                <a:lnTo>
                  <a:pt x="296417" y="24892"/>
                </a:lnTo>
                <a:lnTo>
                  <a:pt x="322325" y="26035"/>
                </a:lnTo>
                <a:lnTo>
                  <a:pt x="322325" y="27305"/>
                </a:lnTo>
                <a:lnTo>
                  <a:pt x="319659" y="53975"/>
                </a:lnTo>
                <a:lnTo>
                  <a:pt x="317497" y="67959"/>
                </a:lnTo>
                <a:lnTo>
                  <a:pt x="340740" y="110998"/>
                </a:lnTo>
                <a:lnTo>
                  <a:pt x="344169" y="117221"/>
                </a:lnTo>
                <a:lnTo>
                  <a:pt x="352043" y="119634"/>
                </a:lnTo>
                <a:lnTo>
                  <a:pt x="358266" y="116205"/>
                </a:lnTo>
                <a:lnTo>
                  <a:pt x="364616" y="112775"/>
                </a:lnTo>
                <a:lnTo>
                  <a:pt x="366903" y="104902"/>
                </a:lnTo>
                <a:lnTo>
                  <a:pt x="363600" y="98679"/>
                </a:lnTo>
                <a:lnTo>
                  <a:pt x="323716" y="24892"/>
                </a:lnTo>
                <a:close/>
              </a:path>
              <a:path w="367029" h="557529" extrusionOk="0">
                <a:moveTo>
                  <a:pt x="310261" y="0"/>
                </a:moveTo>
                <a:lnTo>
                  <a:pt x="250570" y="94996"/>
                </a:lnTo>
                <a:lnTo>
                  <a:pt x="246761" y="100965"/>
                </a:lnTo>
                <a:lnTo>
                  <a:pt x="248538" y="108966"/>
                </a:lnTo>
                <a:lnTo>
                  <a:pt x="260731" y="116586"/>
                </a:lnTo>
                <a:lnTo>
                  <a:pt x="268732" y="114808"/>
                </a:lnTo>
                <a:lnTo>
                  <a:pt x="288260" y="83638"/>
                </a:lnTo>
                <a:lnTo>
                  <a:pt x="290194" y="74675"/>
                </a:lnTo>
                <a:lnTo>
                  <a:pt x="294132" y="49911"/>
                </a:lnTo>
                <a:lnTo>
                  <a:pt x="296417" y="24892"/>
                </a:lnTo>
                <a:lnTo>
                  <a:pt x="323716" y="24892"/>
                </a:lnTo>
                <a:lnTo>
                  <a:pt x="310261" y="0"/>
                </a:lnTo>
                <a:close/>
              </a:path>
              <a:path w="367029" h="557529" extrusionOk="0">
                <a:moveTo>
                  <a:pt x="296417" y="24892"/>
                </a:moveTo>
                <a:lnTo>
                  <a:pt x="294132" y="49911"/>
                </a:lnTo>
                <a:lnTo>
                  <a:pt x="290194" y="74675"/>
                </a:lnTo>
                <a:lnTo>
                  <a:pt x="288260" y="83638"/>
                </a:lnTo>
                <a:lnTo>
                  <a:pt x="308510" y="51319"/>
                </a:lnTo>
                <a:lnTo>
                  <a:pt x="297941" y="31750"/>
                </a:lnTo>
                <a:lnTo>
                  <a:pt x="321881" y="31750"/>
                </a:lnTo>
                <a:lnTo>
                  <a:pt x="322325" y="27305"/>
                </a:lnTo>
                <a:lnTo>
                  <a:pt x="322325" y="26035"/>
                </a:lnTo>
                <a:lnTo>
                  <a:pt x="296417" y="24892"/>
                </a:lnTo>
                <a:close/>
              </a:path>
              <a:path w="367029" h="557529" extrusionOk="0">
                <a:moveTo>
                  <a:pt x="321881" y="31750"/>
                </a:moveTo>
                <a:lnTo>
                  <a:pt x="297941" y="31750"/>
                </a:lnTo>
                <a:lnTo>
                  <a:pt x="320293" y="32512"/>
                </a:lnTo>
                <a:lnTo>
                  <a:pt x="308510" y="51319"/>
                </a:lnTo>
                <a:lnTo>
                  <a:pt x="317497" y="67959"/>
                </a:lnTo>
                <a:lnTo>
                  <a:pt x="319659" y="53975"/>
                </a:lnTo>
                <a:lnTo>
                  <a:pt x="321881" y="31750"/>
                </a:lnTo>
                <a:close/>
              </a:path>
              <a:path w="367029" h="557529" extrusionOk="0">
                <a:moveTo>
                  <a:pt x="297941" y="31750"/>
                </a:moveTo>
                <a:lnTo>
                  <a:pt x="308510" y="51319"/>
                </a:lnTo>
                <a:lnTo>
                  <a:pt x="320293" y="32512"/>
                </a:lnTo>
                <a:lnTo>
                  <a:pt x="297941" y="31750"/>
                </a:lnTo>
                <a:close/>
              </a:path>
            </a:pathLst>
          </a:custGeom>
          <a:solidFill>
            <a:srgbClr val="00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 name="Google Shape;580;p19"/>
          <p:cNvSpPr/>
          <p:nvPr/>
        </p:nvSpPr>
        <p:spPr>
          <a:xfrm>
            <a:off x="6589013" y="5243277"/>
            <a:ext cx="367030" cy="557530"/>
          </a:xfrm>
          <a:custGeom>
            <a:avLst/>
            <a:gdLst/>
            <a:ahLst/>
            <a:cxnLst/>
            <a:rect l="l" t="t" r="r" b="b"/>
            <a:pathLst>
              <a:path w="367029" h="557529" extrusionOk="0">
                <a:moveTo>
                  <a:pt x="308510" y="51319"/>
                </a:moveTo>
                <a:lnTo>
                  <a:pt x="288260" y="83638"/>
                </a:lnTo>
                <a:lnTo>
                  <a:pt x="284988" y="98806"/>
                </a:lnTo>
                <a:lnTo>
                  <a:pt x="278511" y="122047"/>
                </a:lnTo>
                <a:lnTo>
                  <a:pt x="262128" y="165354"/>
                </a:lnTo>
                <a:lnTo>
                  <a:pt x="242188" y="202819"/>
                </a:lnTo>
                <a:lnTo>
                  <a:pt x="213867" y="239013"/>
                </a:lnTo>
                <a:lnTo>
                  <a:pt x="179069" y="262381"/>
                </a:lnTo>
                <a:lnTo>
                  <a:pt x="160909" y="265430"/>
                </a:lnTo>
                <a:lnTo>
                  <a:pt x="152399" y="266065"/>
                </a:lnTo>
                <a:lnTo>
                  <a:pt x="112775" y="281559"/>
                </a:lnTo>
                <a:lnTo>
                  <a:pt x="71246" y="322453"/>
                </a:lnTo>
                <a:lnTo>
                  <a:pt x="47751" y="359663"/>
                </a:lnTo>
                <a:lnTo>
                  <a:pt x="28193" y="403225"/>
                </a:lnTo>
                <a:lnTo>
                  <a:pt x="13081" y="451738"/>
                </a:lnTo>
                <a:lnTo>
                  <a:pt x="3429" y="503555"/>
                </a:lnTo>
                <a:lnTo>
                  <a:pt x="0" y="556260"/>
                </a:lnTo>
                <a:lnTo>
                  <a:pt x="25908" y="557149"/>
                </a:lnTo>
                <a:lnTo>
                  <a:pt x="26796" y="531114"/>
                </a:lnTo>
                <a:lnTo>
                  <a:pt x="29210" y="506095"/>
                </a:lnTo>
                <a:lnTo>
                  <a:pt x="38354" y="457327"/>
                </a:lnTo>
                <a:lnTo>
                  <a:pt x="52578" y="411734"/>
                </a:lnTo>
                <a:lnTo>
                  <a:pt x="71119" y="371094"/>
                </a:lnTo>
                <a:lnTo>
                  <a:pt x="92583" y="337058"/>
                </a:lnTo>
                <a:lnTo>
                  <a:pt x="121919" y="306831"/>
                </a:lnTo>
                <a:lnTo>
                  <a:pt x="156971" y="291592"/>
                </a:lnTo>
                <a:lnTo>
                  <a:pt x="169290" y="290956"/>
                </a:lnTo>
                <a:lnTo>
                  <a:pt x="177799" y="289560"/>
                </a:lnTo>
                <a:lnTo>
                  <a:pt x="217169" y="270510"/>
                </a:lnTo>
                <a:lnTo>
                  <a:pt x="251206" y="235331"/>
                </a:lnTo>
                <a:lnTo>
                  <a:pt x="274955" y="197993"/>
                </a:lnTo>
                <a:lnTo>
                  <a:pt x="294766" y="154178"/>
                </a:lnTo>
                <a:lnTo>
                  <a:pt x="309880" y="105791"/>
                </a:lnTo>
                <a:lnTo>
                  <a:pt x="317497" y="67959"/>
                </a:lnTo>
                <a:lnTo>
                  <a:pt x="308510" y="51319"/>
                </a:lnTo>
                <a:close/>
              </a:path>
              <a:path w="367029" h="557529" extrusionOk="0">
                <a:moveTo>
                  <a:pt x="323716" y="24892"/>
                </a:moveTo>
                <a:lnTo>
                  <a:pt x="296417" y="24892"/>
                </a:lnTo>
                <a:lnTo>
                  <a:pt x="322325" y="26035"/>
                </a:lnTo>
                <a:lnTo>
                  <a:pt x="322325" y="27305"/>
                </a:lnTo>
                <a:lnTo>
                  <a:pt x="319659" y="53975"/>
                </a:lnTo>
                <a:lnTo>
                  <a:pt x="317497" y="67959"/>
                </a:lnTo>
                <a:lnTo>
                  <a:pt x="340740" y="110998"/>
                </a:lnTo>
                <a:lnTo>
                  <a:pt x="344169" y="117221"/>
                </a:lnTo>
                <a:lnTo>
                  <a:pt x="352043" y="119634"/>
                </a:lnTo>
                <a:lnTo>
                  <a:pt x="358266" y="116205"/>
                </a:lnTo>
                <a:lnTo>
                  <a:pt x="364616" y="112775"/>
                </a:lnTo>
                <a:lnTo>
                  <a:pt x="366903" y="104902"/>
                </a:lnTo>
                <a:lnTo>
                  <a:pt x="363600" y="98679"/>
                </a:lnTo>
                <a:lnTo>
                  <a:pt x="323716" y="24892"/>
                </a:lnTo>
                <a:close/>
              </a:path>
              <a:path w="367029" h="557529" extrusionOk="0">
                <a:moveTo>
                  <a:pt x="310261" y="0"/>
                </a:moveTo>
                <a:lnTo>
                  <a:pt x="250570" y="94996"/>
                </a:lnTo>
                <a:lnTo>
                  <a:pt x="246761" y="100965"/>
                </a:lnTo>
                <a:lnTo>
                  <a:pt x="248538" y="108966"/>
                </a:lnTo>
                <a:lnTo>
                  <a:pt x="260731" y="116586"/>
                </a:lnTo>
                <a:lnTo>
                  <a:pt x="268732" y="114808"/>
                </a:lnTo>
                <a:lnTo>
                  <a:pt x="288260" y="83638"/>
                </a:lnTo>
                <a:lnTo>
                  <a:pt x="290194" y="74675"/>
                </a:lnTo>
                <a:lnTo>
                  <a:pt x="294132" y="49911"/>
                </a:lnTo>
                <a:lnTo>
                  <a:pt x="296417" y="24892"/>
                </a:lnTo>
                <a:lnTo>
                  <a:pt x="323716" y="24892"/>
                </a:lnTo>
                <a:lnTo>
                  <a:pt x="310261" y="0"/>
                </a:lnTo>
                <a:close/>
              </a:path>
              <a:path w="367029" h="557529" extrusionOk="0">
                <a:moveTo>
                  <a:pt x="296417" y="24892"/>
                </a:moveTo>
                <a:lnTo>
                  <a:pt x="294132" y="49911"/>
                </a:lnTo>
                <a:lnTo>
                  <a:pt x="290194" y="74675"/>
                </a:lnTo>
                <a:lnTo>
                  <a:pt x="288260" y="83638"/>
                </a:lnTo>
                <a:lnTo>
                  <a:pt x="308510" y="51319"/>
                </a:lnTo>
                <a:lnTo>
                  <a:pt x="297941" y="31750"/>
                </a:lnTo>
                <a:lnTo>
                  <a:pt x="321881" y="31750"/>
                </a:lnTo>
                <a:lnTo>
                  <a:pt x="322325" y="27305"/>
                </a:lnTo>
                <a:lnTo>
                  <a:pt x="322325" y="26035"/>
                </a:lnTo>
                <a:lnTo>
                  <a:pt x="296417" y="24892"/>
                </a:lnTo>
                <a:close/>
              </a:path>
              <a:path w="367029" h="557529" extrusionOk="0">
                <a:moveTo>
                  <a:pt x="321881" y="31750"/>
                </a:moveTo>
                <a:lnTo>
                  <a:pt x="297941" y="31750"/>
                </a:lnTo>
                <a:lnTo>
                  <a:pt x="320293" y="32512"/>
                </a:lnTo>
                <a:lnTo>
                  <a:pt x="308510" y="51319"/>
                </a:lnTo>
                <a:lnTo>
                  <a:pt x="317497" y="67959"/>
                </a:lnTo>
                <a:lnTo>
                  <a:pt x="319659" y="53975"/>
                </a:lnTo>
                <a:lnTo>
                  <a:pt x="321881" y="31750"/>
                </a:lnTo>
                <a:close/>
              </a:path>
              <a:path w="367029" h="557529" extrusionOk="0">
                <a:moveTo>
                  <a:pt x="297941" y="31750"/>
                </a:moveTo>
                <a:lnTo>
                  <a:pt x="308510" y="51319"/>
                </a:lnTo>
                <a:lnTo>
                  <a:pt x="320293" y="32512"/>
                </a:lnTo>
                <a:lnTo>
                  <a:pt x="297941" y="31750"/>
                </a:lnTo>
                <a:close/>
              </a:path>
            </a:pathLst>
          </a:custGeom>
          <a:solidFill>
            <a:srgbClr val="00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1" name="Google Shape;581;p19"/>
          <p:cNvSpPr/>
          <p:nvPr/>
        </p:nvSpPr>
        <p:spPr>
          <a:xfrm>
            <a:off x="6741413" y="5243277"/>
            <a:ext cx="367030" cy="557530"/>
          </a:xfrm>
          <a:custGeom>
            <a:avLst/>
            <a:gdLst/>
            <a:ahLst/>
            <a:cxnLst/>
            <a:rect l="l" t="t" r="r" b="b"/>
            <a:pathLst>
              <a:path w="367029" h="557529" extrusionOk="0">
                <a:moveTo>
                  <a:pt x="308510" y="51319"/>
                </a:moveTo>
                <a:lnTo>
                  <a:pt x="288260" y="83638"/>
                </a:lnTo>
                <a:lnTo>
                  <a:pt x="284988" y="98806"/>
                </a:lnTo>
                <a:lnTo>
                  <a:pt x="278511" y="122047"/>
                </a:lnTo>
                <a:lnTo>
                  <a:pt x="262128" y="165354"/>
                </a:lnTo>
                <a:lnTo>
                  <a:pt x="242189" y="202819"/>
                </a:lnTo>
                <a:lnTo>
                  <a:pt x="213868" y="239013"/>
                </a:lnTo>
                <a:lnTo>
                  <a:pt x="179070" y="262381"/>
                </a:lnTo>
                <a:lnTo>
                  <a:pt x="160909" y="265430"/>
                </a:lnTo>
                <a:lnTo>
                  <a:pt x="152400" y="266065"/>
                </a:lnTo>
                <a:lnTo>
                  <a:pt x="112775" y="281559"/>
                </a:lnTo>
                <a:lnTo>
                  <a:pt x="71247" y="322453"/>
                </a:lnTo>
                <a:lnTo>
                  <a:pt x="47751" y="359663"/>
                </a:lnTo>
                <a:lnTo>
                  <a:pt x="28194" y="403225"/>
                </a:lnTo>
                <a:lnTo>
                  <a:pt x="13081" y="451738"/>
                </a:lnTo>
                <a:lnTo>
                  <a:pt x="3429" y="503555"/>
                </a:lnTo>
                <a:lnTo>
                  <a:pt x="0" y="556260"/>
                </a:lnTo>
                <a:lnTo>
                  <a:pt x="25908" y="557149"/>
                </a:lnTo>
                <a:lnTo>
                  <a:pt x="26797" y="531114"/>
                </a:lnTo>
                <a:lnTo>
                  <a:pt x="29210" y="506095"/>
                </a:lnTo>
                <a:lnTo>
                  <a:pt x="38354" y="457327"/>
                </a:lnTo>
                <a:lnTo>
                  <a:pt x="52578" y="411734"/>
                </a:lnTo>
                <a:lnTo>
                  <a:pt x="71120" y="371094"/>
                </a:lnTo>
                <a:lnTo>
                  <a:pt x="92583" y="337058"/>
                </a:lnTo>
                <a:lnTo>
                  <a:pt x="121920" y="306831"/>
                </a:lnTo>
                <a:lnTo>
                  <a:pt x="156972" y="291592"/>
                </a:lnTo>
                <a:lnTo>
                  <a:pt x="169291" y="290956"/>
                </a:lnTo>
                <a:lnTo>
                  <a:pt x="177800" y="289560"/>
                </a:lnTo>
                <a:lnTo>
                  <a:pt x="217170" y="270510"/>
                </a:lnTo>
                <a:lnTo>
                  <a:pt x="251206" y="235331"/>
                </a:lnTo>
                <a:lnTo>
                  <a:pt x="274955" y="197993"/>
                </a:lnTo>
                <a:lnTo>
                  <a:pt x="294767" y="154178"/>
                </a:lnTo>
                <a:lnTo>
                  <a:pt x="309880" y="105791"/>
                </a:lnTo>
                <a:lnTo>
                  <a:pt x="317497" y="67959"/>
                </a:lnTo>
                <a:lnTo>
                  <a:pt x="308510" y="51319"/>
                </a:lnTo>
                <a:close/>
              </a:path>
              <a:path w="367029" h="557529" extrusionOk="0">
                <a:moveTo>
                  <a:pt x="323716" y="24892"/>
                </a:moveTo>
                <a:lnTo>
                  <a:pt x="296418" y="24892"/>
                </a:lnTo>
                <a:lnTo>
                  <a:pt x="322325" y="26035"/>
                </a:lnTo>
                <a:lnTo>
                  <a:pt x="322325" y="27305"/>
                </a:lnTo>
                <a:lnTo>
                  <a:pt x="319659" y="53975"/>
                </a:lnTo>
                <a:lnTo>
                  <a:pt x="317497" y="67959"/>
                </a:lnTo>
                <a:lnTo>
                  <a:pt x="340741" y="110998"/>
                </a:lnTo>
                <a:lnTo>
                  <a:pt x="344170" y="117221"/>
                </a:lnTo>
                <a:lnTo>
                  <a:pt x="352044" y="119634"/>
                </a:lnTo>
                <a:lnTo>
                  <a:pt x="358267" y="116205"/>
                </a:lnTo>
                <a:lnTo>
                  <a:pt x="364617" y="112775"/>
                </a:lnTo>
                <a:lnTo>
                  <a:pt x="366903" y="104902"/>
                </a:lnTo>
                <a:lnTo>
                  <a:pt x="363600" y="98679"/>
                </a:lnTo>
                <a:lnTo>
                  <a:pt x="323716" y="24892"/>
                </a:lnTo>
                <a:close/>
              </a:path>
              <a:path w="367029" h="557529" extrusionOk="0">
                <a:moveTo>
                  <a:pt x="310261" y="0"/>
                </a:moveTo>
                <a:lnTo>
                  <a:pt x="250571" y="94996"/>
                </a:lnTo>
                <a:lnTo>
                  <a:pt x="246761" y="100965"/>
                </a:lnTo>
                <a:lnTo>
                  <a:pt x="248539" y="108966"/>
                </a:lnTo>
                <a:lnTo>
                  <a:pt x="260731" y="116586"/>
                </a:lnTo>
                <a:lnTo>
                  <a:pt x="268732" y="114808"/>
                </a:lnTo>
                <a:lnTo>
                  <a:pt x="288260" y="83638"/>
                </a:lnTo>
                <a:lnTo>
                  <a:pt x="290195" y="74675"/>
                </a:lnTo>
                <a:lnTo>
                  <a:pt x="294132" y="49911"/>
                </a:lnTo>
                <a:lnTo>
                  <a:pt x="296418" y="24892"/>
                </a:lnTo>
                <a:lnTo>
                  <a:pt x="323716" y="24892"/>
                </a:lnTo>
                <a:lnTo>
                  <a:pt x="310261" y="0"/>
                </a:lnTo>
                <a:close/>
              </a:path>
              <a:path w="367029" h="557529" extrusionOk="0">
                <a:moveTo>
                  <a:pt x="296418" y="24892"/>
                </a:moveTo>
                <a:lnTo>
                  <a:pt x="294132" y="49911"/>
                </a:lnTo>
                <a:lnTo>
                  <a:pt x="290195" y="74675"/>
                </a:lnTo>
                <a:lnTo>
                  <a:pt x="288260" y="83638"/>
                </a:lnTo>
                <a:lnTo>
                  <a:pt x="308510" y="51319"/>
                </a:lnTo>
                <a:lnTo>
                  <a:pt x="297942" y="31750"/>
                </a:lnTo>
                <a:lnTo>
                  <a:pt x="321881" y="31750"/>
                </a:lnTo>
                <a:lnTo>
                  <a:pt x="322325" y="27305"/>
                </a:lnTo>
                <a:lnTo>
                  <a:pt x="322325" y="26035"/>
                </a:lnTo>
                <a:lnTo>
                  <a:pt x="296418" y="24892"/>
                </a:lnTo>
                <a:close/>
              </a:path>
              <a:path w="367029" h="557529" extrusionOk="0">
                <a:moveTo>
                  <a:pt x="321881" y="31750"/>
                </a:moveTo>
                <a:lnTo>
                  <a:pt x="297942" y="31750"/>
                </a:lnTo>
                <a:lnTo>
                  <a:pt x="320294" y="32512"/>
                </a:lnTo>
                <a:lnTo>
                  <a:pt x="308510" y="51319"/>
                </a:lnTo>
                <a:lnTo>
                  <a:pt x="317497" y="67959"/>
                </a:lnTo>
                <a:lnTo>
                  <a:pt x="319659" y="53975"/>
                </a:lnTo>
                <a:lnTo>
                  <a:pt x="321881" y="31750"/>
                </a:lnTo>
                <a:close/>
              </a:path>
              <a:path w="367029" h="557529" extrusionOk="0">
                <a:moveTo>
                  <a:pt x="297942" y="31750"/>
                </a:moveTo>
                <a:lnTo>
                  <a:pt x="308510" y="51319"/>
                </a:lnTo>
                <a:lnTo>
                  <a:pt x="320294" y="32512"/>
                </a:lnTo>
                <a:lnTo>
                  <a:pt x="297942" y="31750"/>
                </a:lnTo>
                <a:close/>
              </a:path>
            </a:pathLst>
          </a:custGeom>
          <a:solidFill>
            <a:srgbClr val="00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2" name="Google Shape;582;p19"/>
          <p:cNvSpPr txBox="1"/>
          <p:nvPr/>
        </p:nvSpPr>
        <p:spPr>
          <a:xfrm>
            <a:off x="6226556" y="4832010"/>
            <a:ext cx="1609090" cy="3606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200">
                <a:solidFill>
                  <a:schemeClr val="dk1"/>
                </a:solidFill>
                <a:latin typeface="Arial"/>
                <a:ea typeface="Arial"/>
                <a:cs typeface="Arial"/>
                <a:sym typeface="Arial"/>
              </a:rPr>
              <a:t>consumption</a:t>
            </a:r>
            <a:endParaRPr sz="2200">
              <a:solidFill>
                <a:schemeClr val="dk1"/>
              </a:solidFill>
              <a:latin typeface="Arial"/>
              <a:ea typeface="Arial"/>
              <a:cs typeface="Arial"/>
              <a:sym typeface="Arial"/>
            </a:endParaRPr>
          </a:p>
        </p:txBody>
      </p:sp>
      <p:sp>
        <p:nvSpPr>
          <p:cNvPr id="583" name="Google Shape;583;p19"/>
          <p:cNvSpPr txBox="1"/>
          <p:nvPr/>
        </p:nvSpPr>
        <p:spPr>
          <a:xfrm>
            <a:off x="5844539" y="5920186"/>
            <a:ext cx="2339340" cy="695960"/>
          </a:xfrm>
          <a:prstGeom prst="rect">
            <a:avLst/>
          </a:prstGeom>
          <a:noFill/>
          <a:ln>
            <a:noFill/>
          </a:ln>
        </p:spPr>
        <p:txBody>
          <a:bodyPr spcFirstLastPara="1" wrap="square" lIns="0" tIns="12050" rIns="0" bIns="0" anchor="t" anchorCtr="0">
            <a:spAutoFit/>
          </a:bodyPr>
          <a:lstStyle/>
          <a:p>
            <a:pPr marL="687705" marR="5080" lvl="0" indent="-675640" algn="l" rtl="0">
              <a:lnSpc>
                <a:spcPct val="100000"/>
              </a:lnSpc>
              <a:spcBef>
                <a:spcPts val="0"/>
              </a:spcBef>
              <a:spcAft>
                <a:spcPts val="0"/>
              </a:spcAft>
              <a:buNone/>
            </a:pPr>
            <a:r>
              <a:rPr lang="en-US" sz="2200">
                <a:solidFill>
                  <a:srgbClr val="FFFFFF"/>
                </a:solidFill>
                <a:latin typeface="Arial"/>
                <a:ea typeface="Arial"/>
                <a:cs typeface="Arial"/>
                <a:sym typeface="Arial"/>
              </a:rPr>
              <a:t>aquatic ecosystem  impacts</a:t>
            </a:r>
            <a:endParaRPr sz="2200">
              <a:solidFill>
                <a:schemeClr val="dk1"/>
              </a:solidFill>
              <a:latin typeface="Arial"/>
              <a:ea typeface="Arial"/>
              <a:cs typeface="Arial"/>
              <a:sym typeface="Arial"/>
            </a:endParaRPr>
          </a:p>
        </p:txBody>
      </p:sp>
      <p:sp>
        <p:nvSpPr>
          <p:cNvPr id="584" name="Google Shape;584;p19"/>
          <p:cNvSpPr txBox="1"/>
          <p:nvPr/>
        </p:nvSpPr>
        <p:spPr>
          <a:xfrm>
            <a:off x="9254169" y="5521520"/>
            <a:ext cx="2846705"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courtesy of Ashlynn Stillwell, UIUC</a:t>
            </a:r>
            <a:endParaRPr sz="1600">
              <a:solidFill>
                <a:schemeClr val="dk1"/>
              </a:solidFill>
              <a:latin typeface="Calibri"/>
              <a:ea typeface="Calibri"/>
              <a:cs typeface="Calibri"/>
              <a:sym typeface="Calibri"/>
            </a:endParaRPr>
          </a:p>
        </p:txBody>
      </p:sp>
      <p:sp>
        <p:nvSpPr>
          <p:cNvPr id="585" name="Google Shape;585;p19"/>
          <p:cNvSpPr txBox="1"/>
          <p:nvPr/>
        </p:nvSpPr>
        <p:spPr>
          <a:xfrm>
            <a:off x="1308354" y="1263187"/>
            <a:ext cx="5128259" cy="646331"/>
          </a:xfrm>
          <a:prstGeom prst="rect">
            <a:avLst/>
          </a:prstGeom>
          <a:noFill/>
          <a:ln>
            <a:noFill/>
          </a:ln>
        </p:spPr>
        <p:txBody>
          <a:bodyPr spcFirstLastPara="1" wrap="square" lIns="91425" tIns="45700" rIns="91425" bIns="45700" anchor="t" anchorCtr="0">
            <a:spAutoFit/>
          </a:bodyPr>
          <a:lstStyle/>
          <a:p>
            <a:pPr marL="12700" marR="5080" lvl="0" indent="0" algn="l" rtl="0">
              <a:spcBef>
                <a:spcPts val="0"/>
              </a:spcBef>
              <a:spcAft>
                <a:spcPts val="0"/>
              </a:spcAft>
              <a:buNone/>
            </a:pPr>
            <a:r>
              <a:rPr lang="en-US" sz="1800">
                <a:solidFill>
                  <a:schemeClr val="dk1"/>
                </a:solidFill>
                <a:latin typeface="Arial"/>
                <a:ea typeface="Arial"/>
                <a:cs typeface="Arial"/>
                <a:sym typeface="Arial"/>
              </a:rPr>
              <a:t>Once-through cooling  technology requires a lot of water “withdrawal”, with some “consumption”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20"/>
          <p:cNvSpPr txBox="1">
            <a:spLocks noGrp="1"/>
          </p:cNvSpPr>
          <p:nvPr>
            <p:ph type="title"/>
          </p:nvPr>
        </p:nvSpPr>
        <p:spPr>
          <a:xfrm>
            <a:off x="647700" y="128986"/>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Thermoelectric power plants require cooling</a:t>
            </a:r>
            <a:endParaRPr/>
          </a:p>
        </p:txBody>
      </p:sp>
      <p:sp>
        <p:nvSpPr>
          <p:cNvPr id="592" name="Google Shape;592;p20"/>
          <p:cNvSpPr txBox="1"/>
          <p:nvPr/>
        </p:nvSpPr>
        <p:spPr>
          <a:xfrm>
            <a:off x="9044896" y="5224525"/>
            <a:ext cx="2846705"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a:solidFill>
                  <a:schemeClr val="dk1"/>
                </a:solidFill>
                <a:latin typeface="Calibri"/>
                <a:ea typeface="Calibri"/>
                <a:cs typeface="Calibri"/>
                <a:sym typeface="Calibri"/>
              </a:rPr>
              <a:t>courtesy of Ashlynn Stillwell, UIUC</a:t>
            </a:r>
            <a:endParaRPr sz="1600">
              <a:solidFill>
                <a:schemeClr val="dk1"/>
              </a:solidFill>
              <a:latin typeface="Calibri"/>
              <a:ea typeface="Calibri"/>
              <a:cs typeface="Calibri"/>
              <a:sym typeface="Calibri"/>
            </a:endParaRPr>
          </a:p>
        </p:txBody>
      </p:sp>
      <p:sp>
        <p:nvSpPr>
          <p:cNvPr id="593" name="Google Shape;593;p20"/>
          <p:cNvSpPr txBox="1"/>
          <p:nvPr/>
        </p:nvSpPr>
        <p:spPr>
          <a:xfrm>
            <a:off x="6096000" y="1381193"/>
            <a:ext cx="5128259" cy="646331"/>
          </a:xfrm>
          <a:prstGeom prst="rect">
            <a:avLst/>
          </a:prstGeom>
          <a:noFill/>
          <a:ln>
            <a:noFill/>
          </a:ln>
        </p:spPr>
        <p:txBody>
          <a:bodyPr spcFirstLastPara="1" wrap="square" lIns="91425" tIns="45700" rIns="91425" bIns="45700" anchor="t" anchorCtr="0">
            <a:spAutoFit/>
          </a:bodyPr>
          <a:lstStyle/>
          <a:p>
            <a:pPr marL="12700" marR="5080" lvl="0" indent="0" algn="l" rtl="0">
              <a:spcBef>
                <a:spcPts val="0"/>
              </a:spcBef>
              <a:spcAft>
                <a:spcPts val="0"/>
              </a:spcAft>
              <a:buNone/>
            </a:pPr>
            <a:r>
              <a:rPr lang="en-US" sz="1800">
                <a:solidFill>
                  <a:schemeClr val="dk1"/>
                </a:solidFill>
                <a:latin typeface="Arial"/>
                <a:ea typeface="Arial"/>
                <a:cs typeface="Arial"/>
                <a:sym typeface="Arial"/>
              </a:rPr>
              <a:t>Recirculating cooling technology requires much less water “withdrawal”, but high “consumption”</a:t>
            </a:r>
            <a:endParaRPr/>
          </a:p>
        </p:txBody>
      </p:sp>
      <p:sp>
        <p:nvSpPr>
          <p:cNvPr id="594" name="Google Shape;594;p20"/>
          <p:cNvSpPr/>
          <p:nvPr/>
        </p:nvSpPr>
        <p:spPr>
          <a:xfrm>
            <a:off x="7543800" y="6276340"/>
            <a:ext cx="1600200" cy="381000"/>
          </a:xfrm>
          <a:custGeom>
            <a:avLst/>
            <a:gdLst/>
            <a:ahLst/>
            <a:cxnLst/>
            <a:rect l="l" t="t" r="r" b="b"/>
            <a:pathLst>
              <a:path w="1600200" h="381000" extrusionOk="0">
                <a:moveTo>
                  <a:pt x="0" y="381000"/>
                </a:moveTo>
                <a:lnTo>
                  <a:pt x="1600200" y="381000"/>
                </a:lnTo>
                <a:lnTo>
                  <a:pt x="1600200" y="0"/>
                </a:lnTo>
                <a:lnTo>
                  <a:pt x="0" y="0"/>
                </a:lnTo>
                <a:lnTo>
                  <a:pt x="0" y="381000"/>
                </a:lnTo>
                <a:close/>
              </a:path>
            </a:pathLst>
          </a:custGeom>
          <a:solidFill>
            <a:srgbClr val="00468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5" name="Google Shape;595;p20"/>
          <p:cNvSpPr/>
          <p:nvPr/>
        </p:nvSpPr>
        <p:spPr>
          <a:xfrm>
            <a:off x="5760742" y="2538396"/>
            <a:ext cx="76835" cy="443230"/>
          </a:xfrm>
          <a:custGeom>
            <a:avLst/>
            <a:gdLst/>
            <a:ahLst/>
            <a:cxnLst/>
            <a:rect l="l" t="t" r="r" b="b"/>
            <a:pathLst>
              <a:path w="76835" h="443230" extrusionOk="0">
                <a:moveTo>
                  <a:pt x="69393" y="0"/>
                </a:moveTo>
                <a:lnTo>
                  <a:pt x="9026" y="4803"/>
                </a:lnTo>
                <a:lnTo>
                  <a:pt x="8324" y="34008"/>
                </a:lnTo>
                <a:lnTo>
                  <a:pt x="5556" y="112304"/>
                </a:lnTo>
                <a:lnTo>
                  <a:pt x="2778" y="230910"/>
                </a:lnTo>
                <a:lnTo>
                  <a:pt x="0" y="376541"/>
                </a:lnTo>
                <a:lnTo>
                  <a:pt x="2778" y="382084"/>
                </a:lnTo>
                <a:lnTo>
                  <a:pt x="26367" y="413287"/>
                </a:lnTo>
                <a:lnTo>
                  <a:pt x="61761" y="435479"/>
                </a:lnTo>
                <a:lnTo>
                  <a:pt x="67307" y="438947"/>
                </a:lnTo>
                <a:lnTo>
                  <a:pt x="72171" y="441032"/>
                </a:lnTo>
                <a:lnTo>
                  <a:pt x="76333" y="443107"/>
                </a:lnTo>
                <a:lnTo>
                  <a:pt x="73555" y="301646"/>
                </a:lnTo>
                <a:lnTo>
                  <a:pt x="71469" y="157399"/>
                </a:lnTo>
                <a:lnTo>
                  <a:pt x="70085" y="45056"/>
                </a:lnTo>
                <a:lnTo>
                  <a:pt x="6939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6" name="Google Shape;596;p20"/>
          <p:cNvSpPr/>
          <p:nvPr/>
        </p:nvSpPr>
        <p:spPr>
          <a:xfrm>
            <a:off x="5759358" y="2979428"/>
            <a:ext cx="78740" cy="633730"/>
          </a:xfrm>
          <a:custGeom>
            <a:avLst/>
            <a:gdLst/>
            <a:ahLst/>
            <a:cxnLst/>
            <a:rect l="l" t="t" r="r" b="b"/>
            <a:pathLst>
              <a:path w="78739" h="633729" extrusionOk="0">
                <a:moveTo>
                  <a:pt x="0" y="0"/>
                </a:moveTo>
                <a:lnTo>
                  <a:pt x="42324" y="633129"/>
                </a:lnTo>
                <a:lnTo>
                  <a:pt x="78410" y="56171"/>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7" name="Google Shape;597;p20"/>
          <p:cNvSpPr/>
          <p:nvPr/>
        </p:nvSpPr>
        <p:spPr>
          <a:xfrm>
            <a:off x="6154879" y="2544640"/>
            <a:ext cx="80010" cy="1074420"/>
          </a:xfrm>
          <a:custGeom>
            <a:avLst/>
            <a:gdLst/>
            <a:ahLst/>
            <a:cxnLst/>
            <a:rect l="l" t="t" r="r" b="b"/>
            <a:pathLst>
              <a:path w="80010" h="1074420" extrusionOk="0">
                <a:moveTo>
                  <a:pt x="79794" y="0"/>
                </a:moveTo>
                <a:lnTo>
                  <a:pt x="0" y="5571"/>
                </a:lnTo>
                <a:lnTo>
                  <a:pt x="36778" y="1074159"/>
                </a:lnTo>
                <a:lnTo>
                  <a:pt x="79794"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8" name="Google Shape;598;p20"/>
          <p:cNvSpPr/>
          <p:nvPr/>
        </p:nvSpPr>
        <p:spPr>
          <a:xfrm>
            <a:off x="5723272" y="2529365"/>
            <a:ext cx="511809" cy="0"/>
          </a:xfrm>
          <a:custGeom>
            <a:avLst/>
            <a:gdLst/>
            <a:ahLst/>
            <a:cxnLst/>
            <a:rect l="l" t="t" r="r" b="b"/>
            <a:pathLst>
              <a:path w="511810" h="120000" extrusionOk="0">
                <a:moveTo>
                  <a:pt x="0" y="0"/>
                </a:moveTo>
                <a:lnTo>
                  <a:pt x="511401" y="0"/>
                </a:lnTo>
              </a:path>
            </a:pathLst>
          </a:custGeom>
          <a:noFill/>
          <a:ln w="4995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9" name="Google Shape;599;p20"/>
          <p:cNvSpPr/>
          <p:nvPr/>
        </p:nvSpPr>
        <p:spPr>
          <a:xfrm>
            <a:off x="5588657" y="2714519"/>
            <a:ext cx="813435" cy="64769"/>
          </a:xfrm>
          <a:custGeom>
            <a:avLst/>
            <a:gdLst/>
            <a:ahLst/>
            <a:cxnLst/>
            <a:rect l="l" t="t" r="r" b="b"/>
            <a:pathLst>
              <a:path w="813435" h="64769" extrusionOk="0">
                <a:moveTo>
                  <a:pt x="349034" y="0"/>
                </a:moveTo>
                <a:lnTo>
                  <a:pt x="293521" y="1392"/>
                </a:lnTo>
                <a:lnTo>
                  <a:pt x="240085" y="4159"/>
                </a:lnTo>
                <a:lnTo>
                  <a:pt x="93675" y="14563"/>
                </a:lnTo>
                <a:lnTo>
                  <a:pt x="45794" y="18723"/>
                </a:lnTo>
                <a:lnTo>
                  <a:pt x="27059" y="20116"/>
                </a:lnTo>
                <a:lnTo>
                  <a:pt x="12496" y="21500"/>
                </a:lnTo>
                <a:lnTo>
                  <a:pt x="3470" y="22191"/>
                </a:lnTo>
                <a:lnTo>
                  <a:pt x="0" y="22191"/>
                </a:lnTo>
                <a:lnTo>
                  <a:pt x="813209" y="64491"/>
                </a:lnTo>
                <a:lnTo>
                  <a:pt x="754956" y="15255"/>
                </a:lnTo>
                <a:lnTo>
                  <a:pt x="750823" y="15255"/>
                </a:lnTo>
                <a:lnTo>
                  <a:pt x="739672" y="14564"/>
                </a:lnTo>
                <a:lnTo>
                  <a:pt x="698059" y="13180"/>
                </a:lnTo>
                <a:lnTo>
                  <a:pt x="669606" y="11787"/>
                </a:lnTo>
                <a:lnTo>
                  <a:pt x="638384" y="11096"/>
                </a:lnTo>
                <a:lnTo>
                  <a:pt x="431607" y="2776"/>
                </a:lnTo>
                <a:lnTo>
                  <a:pt x="379564" y="1393"/>
                </a:lnTo>
                <a:lnTo>
                  <a:pt x="360829" y="701"/>
                </a:lnTo>
                <a:lnTo>
                  <a:pt x="349034"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0" name="Google Shape;600;p20"/>
          <p:cNvSpPr/>
          <p:nvPr/>
        </p:nvSpPr>
        <p:spPr>
          <a:xfrm>
            <a:off x="6357456" y="2793574"/>
            <a:ext cx="65405" cy="24130"/>
          </a:xfrm>
          <a:custGeom>
            <a:avLst/>
            <a:gdLst/>
            <a:ahLst/>
            <a:cxnLst/>
            <a:rect l="l" t="t" r="r" b="b"/>
            <a:pathLst>
              <a:path w="65404" h="24130" extrusionOk="0">
                <a:moveTo>
                  <a:pt x="60367" y="0"/>
                </a:moveTo>
                <a:lnTo>
                  <a:pt x="7690" y="6244"/>
                </a:lnTo>
                <a:lnTo>
                  <a:pt x="0" y="15957"/>
                </a:lnTo>
                <a:lnTo>
                  <a:pt x="769" y="19415"/>
                </a:lnTo>
                <a:lnTo>
                  <a:pt x="2114" y="21500"/>
                </a:lnTo>
                <a:lnTo>
                  <a:pt x="4902" y="23584"/>
                </a:lnTo>
                <a:lnTo>
                  <a:pt x="7690" y="23584"/>
                </a:lnTo>
                <a:lnTo>
                  <a:pt x="57675" y="17340"/>
                </a:lnTo>
                <a:lnTo>
                  <a:pt x="60367" y="15957"/>
                </a:lnTo>
                <a:lnTo>
                  <a:pt x="63154" y="13872"/>
                </a:lnTo>
                <a:lnTo>
                  <a:pt x="64596" y="11095"/>
                </a:lnTo>
                <a:lnTo>
                  <a:pt x="65269" y="7627"/>
                </a:lnTo>
                <a:lnTo>
                  <a:pt x="64596" y="4159"/>
                </a:lnTo>
                <a:lnTo>
                  <a:pt x="63154" y="1392"/>
                </a:lnTo>
                <a:lnTo>
                  <a:pt x="6036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1" name="Google Shape;601;p20"/>
          <p:cNvSpPr/>
          <p:nvPr/>
        </p:nvSpPr>
        <p:spPr>
          <a:xfrm>
            <a:off x="6356783" y="2826170"/>
            <a:ext cx="65405" cy="24130"/>
          </a:xfrm>
          <a:custGeom>
            <a:avLst/>
            <a:gdLst/>
            <a:ahLst/>
            <a:cxnLst/>
            <a:rect l="l" t="t" r="r" b="b"/>
            <a:pathLst>
              <a:path w="65404" h="24130" extrusionOk="0">
                <a:moveTo>
                  <a:pt x="60367" y="0"/>
                </a:moveTo>
                <a:lnTo>
                  <a:pt x="7690" y="6244"/>
                </a:lnTo>
                <a:lnTo>
                  <a:pt x="0" y="15947"/>
                </a:lnTo>
                <a:lnTo>
                  <a:pt x="672" y="19415"/>
                </a:lnTo>
                <a:lnTo>
                  <a:pt x="2114" y="21500"/>
                </a:lnTo>
                <a:lnTo>
                  <a:pt x="4902" y="23575"/>
                </a:lnTo>
                <a:lnTo>
                  <a:pt x="7690" y="23575"/>
                </a:lnTo>
                <a:lnTo>
                  <a:pt x="57579" y="16639"/>
                </a:lnTo>
                <a:lnTo>
                  <a:pt x="60367" y="15947"/>
                </a:lnTo>
                <a:lnTo>
                  <a:pt x="63154" y="13872"/>
                </a:lnTo>
                <a:lnTo>
                  <a:pt x="64596" y="11095"/>
                </a:lnTo>
                <a:lnTo>
                  <a:pt x="65269" y="7627"/>
                </a:lnTo>
                <a:lnTo>
                  <a:pt x="64596" y="4159"/>
                </a:lnTo>
                <a:lnTo>
                  <a:pt x="63154" y="1383"/>
                </a:lnTo>
                <a:lnTo>
                  <a:pt x="6036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2" name="Google Shape;602;p20"/>
          <p:cNvSpPr/>
          <p:nvPr/>
        </p:nvSpPr>
        <p:spPr>
          <a:xfrm>
            <a:off x="6355437" y="2858766"/>
            <a:ext cx="65405" cy="24130"/>
          </a:xfrm>
          <a:custGeom>
            <a:avLst/>
            <a:gdLst/>
            <a:ahLst/>
            <a:cxnLst/>
            <a:rect l="l" t="t" r="r" b="b"/>
            <a:pathLst>
              <a:path w="65404" h="24130" extrusionOk="0">
                <a:moveTo>
                  <a:pt x="61040" y="0"/>
                </a:moveTo>
                <a:lnTo>
                  <a:pt x="7593" y="6234"/>
                </a:lnTo>
                <a:lnTo>
                  <a:pt x="0" y="15947"/>
                </a:lnTo>
                <a:lnTo>
                  <a:pt x="672" y="18723"/>
                </a:lnTo>
                <a:lnTo>
                  <a:pt x="2018" y="21490"/>
                </a:lnTo>
                <a:lnTo>
                  <a:pt x="4806" y="22883"/>
                </a:lnTo>
                <a:lnTo>
                  <a:pt x="7593" y="23575"/>
                </a:lnTo>
                <a:lnTo>
                  <a:pt x="57579" y="16639"/>
                </a:lnTo>
                <a:lnTo>
                  <a:pt x="60367" y="15255"/>
                </a:lnTo>
                <a:lnTo>
                  <a:pt x="63154" y="13171"/>
                </a:lnTo>
                <a:lnTo>
                  <a:pt x="64500" y="10394"/>
                </a:lnTo>
                <a:lnTo>
                  <a:pt x="65173" y="6926"/>
                </a:lnTo>
                <a:lnTo>
                  <a:pt x="64500" y="4159"/>
                </a:lnTo>
                <a:lnTo>
                  <a:pt x="63154" y="1383"/>
                </a:lnTo>
                <a:lnTo>
                  <a:pt x="6104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3" name="Google Shape;603;p20"/>
          <p:cNvSpPr/>
          <p:nvPr/>
        </p:nvSpPr>
        <p:spPr>
          <a:xfrm>
            <a:off x="6354764" y="2890661"/>
            <a:ext cx="65405" cy="24130"/>
          </a:xfrm>
          <a:custGeom>
            <a:avLst/>
            <a:gdLst/>
            <a:ahLst/>
            <a:cxnLst/>
            <a:rect l="l" t="t" r="r" b="b"/>
            <a:pathLst>
              <a:path w="65404" h="24130" extrusionOk="0">
                <a:moveTo>
                  <a:pt x="60367" y="0"/>
                </a:moveTo>
                <a:lnTo>
                  <a:pt x="7593" y="6936"/>
                </a:lnTo>
                <a:lnTo>
                  <a:pt x="0" y="15947"/>
                </a:lnTo>
                <a:lnTo>
                  <a:pt x="672" y="19415"/>
                </a:lnTo>
                <a:lnTo>
                  <a:pt x="2018" y="21500"/>
                </a:lnTo>
                <a:lnTo>
                  <a:pt x="4806" y="23575"/>
                </a:lnTo>
                <a:lnTo>
                  <a:pt x="7593" y="23575"/>
                </a:lnTo>
                <a:lnTo>
                  <a:pt x="57579" y="17340"/>
                </a:lnTo>
                <a:lnTo>
                  <a:pt x="60367" y="15947"/>
                </a:lnTo>
                <a:lnTo>
                  <a:pt x="63058" y="13872"/>
                </a:lnTo>
                <a:lnTo>
                  <a:pt x="64500" y="11095"/>
                </a:lnTo>
                <a:lnTo>
                  <a:pt x="65173" y="7627"/>
                </a:lnTo>
                <a:lnTo>
                  <a:pt x="64500" y="4159"/>
                </a:lnTo>
                <a:lnTo>
                  <a:pt x="63058" y="1383"/>
                </a:lnTo>
                <a:lnTo>
                  <a:pt x="6036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4" name="Google Shape;604;p20"/>
          <p:cNvSpPr/>
          <p:nvPr/>
        </p:nvSpPr>
        <p:spPr>
          <a:xfrm>
            <a:off x="6353995" y="2923257"/>
            <a:ext cx="65405" cy="24130"/>
          </a:xfrm>
          <a:custGeom>
            <a:avLst/>
            <a:gdLst/>
            <a:ahLst/>
            <a:cxnLst/>
            <a:rect l="l" t="t" r="r" b="b"/>
            <a:pathLst>
              <a:path w="65404" h="24130" extrusionOk="0">
                <a:moveTo>
                  <a:pt x="60367" y="0"/>
                </a:moveTo>
                <a:lnTo>
                  <a:pt x="7690" y="6234"/>
                </a:lnTo>
                <a:lnTo>
                  <a:pt x="0" y="15947"/>
                </a:lnTo>
                <a:lnTo>
                  <a:pt x="0" y="19415"/>
                </a:lnTo>
                <a:lnTo>
                  <a:pt x="1441" y="21490"/>
                </a:lnTo>
                <a:lnTo>
                  <a:pt x="4229" y="23575"/>
                </a:lnTo>
                <a:lnTo>
                  <a:pt x="6921" y="23575"/>
                </a:lnTo>
                <a:lnTo>
                  <a:pt x="56906" y="17330"/>
                </a:lnTo>
                <a:lnTo>
                  <a:pt x="60367" y="15947"/>
                </a:lnTo>
                <a:lnTo>
                  <a:pt x="63154" y="13862"/>
                </a:lnTo>
                <a:lnTo>
                  <a:pt x="64596" y="11095"/>
                </a:lnTo>
                <a:lnTo>
                  <a:pt x="65269" y="7627"/>
                </a:lnTo>
                <a:lnTo>
                  <a:pt x="64596" y="4159"/>
                </a:lnTo>
                <a:lnTo>
                  <a:pt x="63154" y="1383"/>
                </a:lnTo>
                <a:lnTo>
                  <a:pt x="6036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5" name="Google Shape;605;p20"/>
          <p:cNvSpPr/>
          <p:nvPr/>
        </p:nvSpPr>
        <p:spPr>
          <a:xfrm>
            <a:off x="5968221" y="2790106"/>
            <a:ext cx="65405" cy="24130"/>
          </a:xfrm>
          <a:custGeom>
            <a:avLst/>
            <a:gdLst/>
            <a:ahLst/>
            <a:cxnLst/>
            <a:rect l="l" t="t" r="r" b="b"/>
            <a:pathLst>
              <a:path w="65404" h="24130" extrusionOk="0">
                <a:moveTo>
                  <a:pt x="60367" y="0"/>
                </a:moveTo>
                <a:lnTo>
                  <a:pt x="7632" y="6244"/>
                </a:lnTo>
                <a:lnTo>
                  <a:pt x="0" y="15957"/>
                </a:lnTo>
                <a:lnTo>
                  <a:pt x="692" y="19425"/>
                </a:lnTo>
                <a:lnTo>
                  <a:pt x="2076" y="21500"/>
                </a:lnTo>
                <a:lnTo>
                  <a:pt x="4854" y="23584"/>
                </a:lnTo>
                <a:lnTo>
                  <a:pt x="7632" y="23584"/>
                </a:lnTo>
                <a:lnTo>
                  <a:pt x="57589" y="17340"/>
                </a:lnTo>
                <a:lnTo>
                  <a:pt x="60367" y="15957"/>
                </a:lnTo>
                <a:lnTo>
                  <a:pt x="63145" y="13872"/>
                </a:lnTo>
                <a:lnTo>
                  <a:pt x="64529" y="11095"/>
                </a:lnTo>
                <a:lnTo>
                  <a:pt x="65221" y="7627"/>
                </a:lnTo>
                <a:lnTo>
                  <a:pt x="64529" y="4159"/>
                </a:lnTo>
                <a:lnTo>
                  <a:pt x="63145" y="1392"/>
                </a:lnTo>
                <a:lnTo>
                  <a:pt x="6036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6" name="Google Shape;606;p20"/>
          <p:cNvSpPr/>
          <p:nvPr/>
        </p:nvSpPr>
        <p:spPr>
          <a:xfrm>
            <a:off x="5966828" y="2822702"/>
            <a:ext cx="66040" cy="24130"/>
          </a:xfrm>
          <a:custGeom>
            <a:avLst/>
            <a:gdLst/>
            <a:ahLst/>
            <a:cxnLst/>
            <a:rect l="l" t="t" r="r" b="b"/>
            <a:pathLst>
              <a:path w="66039" h="24130" extrusionOk="0">
                <a:moveTo>
                  <a:pt x="61069" y="0"/>
                </a:moveTo>
                <a:lnTo>
                  <a:pt x="8334" y="6244"/>
                </a:lnTo>
                <a:lnTo>
                  <a:pt x="0" y="15947"/>
                </a:lnTo>
                <a:lnTo>
                  <a:pt x="701" y="19415"/>
                </a:lnTo>
                <a:lnTo>
                  <a:pt x="2085" y="21500"/>
                </a:lnTo>
                <a:lnTo>
                  <a:pt x="4863" y="23575"/>
                </a:lnTo>
                <a:lnTo>
                  <a:pt x="7632" y="23575"/>
                </a:lnTo>
                <a:lnTo>
                  <a:pt x="57598" y="17340"/>
                </a:lnTo>
                <a:lnTo>
                  <a:pt x="60376" y="15947"/>
                </a:lnTo>
                <a:lnTo>
                  <a:pt x="63145" y="13872"/>
                </a:lnTo>
                <a:lnTo>
                  <a:pt x="65231" y="11095"/>
                </a:lnTo>
                <a:lnTo>
                  <a:pt x="65923" y="7627"/>
                </a:lnTo>
                <a:lnTo>
                  <a:pt x="65231" y="4159"/>
                </a:lnTo>
                <a:lnTo>
                  <a:pt x="63847" y="1383"/>
                </a:lnTo>
                <a:lnTo>
                  <a:pt x="6106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7" name="Google Shape;607;p20"/>
          <p:cNvSpPr/>
          <p:nvPr/>
        </p:nvSpPr>
        <p:spPr>
          <a:xfrm>
            <a:off x="5966135" y="2855298"/>
            <a:ext cx="65405" cy="24130"/>
          </a:xfrm>
          <a:custGeom>
            <a:avLst/>
            <a:gdLst/>
            <a:ahLst/>
            <a:cxnLst/>
            <a:rect l="l" t="t" r="r" b="b"/>
            <a:pathLst>
              <a:path w="65404" h="24130" extrusionOk="0">
                <a:moveTo>
                  <a:pt x="60367" y="0"/>
                </a:moveTo>
                <a:lnTo>
                  <a:pt x="7632" y="6234"/>
                </a:lnTo>
                <a:lnTo>
                  <a:pt x="0" y="15947"/>
                </a:lnTo>
                <a:lnTo>
                  <a:pt x="692" y="19415"/>
                </a:lnTo>
                <a:lnTo>
                  <a:pt x="2085" y="21490"/>
                </a:lnTo>
                <a:lnTo>
                  <a:pt x="4863" y="22883"/>
                </a:lnTo>
                <a:lnTo>
                  <a:pt x="7632" y="23575"/>
                </a:lnTo>
                <a:lnTo>
                  <a:pt x="57598" y="16639"/>
                </a:lnTo>
                <a:lnTo>
                  <a:pt x="60367" y="15947"/>
                </a:lnTo>
                <a:lnTo>
                  <a:pt x="63145" y="13862"/>
                </a:lnTo>
                <a:lnTo>
                  <a:pt x="64539" y="11095"/>
                </a:lnTo>
                <a:lnTo>
                  <a:pt x="65231" y="7627"/>
                </a:lnTo>
                <a:lnTo>
                  <a:pt x="64539" y="4159"/>
                </a:lnTo>
                <a:lnTo>
                  <a:pt x="63145" y="1383"/>
                </a:lnTo>
                <a:lnTo>
                  <a:pt x="6036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8" name="Google Shape;608;p20"/>
          <p:cNvSpPr/>
          <p:nvPr/>
        </p:nvSpPr>
        <p:spPr>
          <a:xfrm>
            <a:off x="5965443" y="2887193"/>
            <a:ext cx="65405" cy="24130"/>
          </a:xfrm>
          <a:custGeom>
            <a:avLst/>
            <a:gdLst/>
            <a:ahLst/>
            <a:cxnLst/>
            <a:rect l="l" t="t" r="r" b="b"/>
            <a:pathLst>
              <a:path w="65404" h="24130" extrusionOk="0">
                <a:moveTo>
                  <a:pt x="57589" y="0"/>
                </a:moveTo>
                <a:lnTo>
                  <a:pt x="7632" y="6936"/>
                </a:lnTo>
                <a:lnTo>
                  <a:pt x="0" y="15947"/>
                </a:lnTo>
                <a:lnTo>
                  <a:pt x="692" y="19415"/>
                </a:lnTo>
                <a:lnTo>
                  <a:pt x="2085" y="21500"/>
                </a:lnTo>
                <a:lnTo>
                  <a:pt x="4162" y="23575"/>
                </a:lnTo>
                <a:lnTo>
                  <a:pt x="7632" y="23575"/>
                </a:lnTo>
                <a:lnTo>
                  <a:pt x="57589" y="17340"/>
                </a:lnTo>
                <a:lnTo>
                  <a:pt x="60367" y="15947"/>
                </a:lnTo>
                <a:lnTo>
                  <a:pt x="63145" y="13872"/>
                </a:lnTo>
                <a:lnTo>
                  <a:pt x="64529" y="11095"/>
                </a:lnTo>
                <a:lnTo>
                  <a:pt x="65231" y="7627"/>
                </a:lnTo>
                <a:lnTo>
                  <a:pt x="64529" y="4159"/>
                </a:lnTo>
                <a:lnTo>
                  <a:pt x="63145" y="2084"/>
                </a:lnTo>
                <a:lnTo>
                  <a:pt x="60367" y="691"/>
                </a:lnTo>
                <a:lnTo>
                  <a:pt x="5758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9" name="Google Shape;609;p20"/>
          <p:cNvSpPr/>
          <p:nvPr/>
        </p:nvSpPr>
        <p:spPr>
          <a:xfrm>
            <a:off x="5964059" y="2919789"/>
            <a:ext cx="65405" cy="24130"/>
          </a:xfrm>
          <a:custGeom>
            <a:avLst/>
            <a:gdLst/>
            <a:ahLst/>
            <a:cxnLst/>
            <a:rect l="l" t="t" r="r" b="b"/>
            <a:pathLst>
              <a:path w="65404" h="24130" extrusionOk="0">
                <a:moveTo>
                  <a:pt x="61059" y="0"/>
                </a:moveTo>
                <a:lnTo>
                  <a:pt x="7632" y="6234"/>
                </a:lnTo>
                <a:lnTo>
                  <a:pt x="0" y="15947"/>
                </a:lnTo>
                <a:lnTo>
                  <a:pt x="692" y="19415"/>
                </a:lnTo>
                <a:lnTo>
                  <a:pt x="2076" y="21500"/>
                </a:lnTo>
                <a:lnTo>
                  <a:pt x="4854" y="23575"/>
                </a:lnTo>
                <a:lnTo>
                  <a:pt x="7632" y="23575"/>
                </a:lnTo>
                <a:lnTo>
                  <a:pt x="57589" y="17330"/>
                </a:lnTo>
                <a:lnTo>
                  <a:pt x="60367" y="15947"/>
                </a:lnTo>
                <a:lnTo>
                  <a:pt x="63145" y="13872"/>
                </a:lnTo>
                <a:lnTo>
                  <a:pt x="64529" y="11095"/>
                </a:lnTo>
                <a:lnTo>
                  <a:pt x="65221" y="7627"/>
                </a:lnTo>
                <a:lnTo>
                  <a:pt x="64529" y="4159"/>
                </a:lnTo>
                <a:lnTo>
                  <a:pt x="63145" y="1383"/>
                </a:lnTo>
                <a:lnTo>
                  <a:pt x="6105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0" name="Google Shape;610;p20"/>
          <p:cNvSpPr/>
          <p:nvPr/>
        </p:nvSpPr>
        <p:spPr>
          <a:xfrm>
            <a:off x="5563674" y="2769998"/>
            <a:ext cx="65405" cy="24130"/>
          </a:xfrm>
          <a:custGeom>
            <a:avLst/>
            <a:gdLst/>
            <a:ahLst/>
            <a:cxnLst/>
            <a:rect l="l" t="t" r="r" b="b"/>
            <a:pathLst>
              <a:path w="65404" h="24130" extrusionOk="0">
                <a:moveTo>
                  <a:pt x="60376" y="0"/>
                </a:moveTo>
                <a:lnTo>
                  <a:pt x="7642" y="6244"/>
                </a:lnTo>
                <a:lnTo>
                  <a:pt x="0" y="15947"/>
                </a:lnTo>
                <a:lnTo>
                  <a:pt x="701" y="19415"/>
                </a:lnTo>
                <a:lnTo>
                  <a:pt x="2085" y="21500"/>
                </a:lnTo>
                <a:lnTo>
                  <a:pt x="4863" y="23575"/>
                </a:lnTo>
                <a:lnTo>
                  <a:pt x="7642" y="23575"/>
                </a:lnTo>
                <a:lnTo>
                  <a:pt x="57598" y="17340"/>
                </a:lnTo>
                <a:lnTo>
                  <a:pt x="60376" y="15947"/>
                </a:lnTo>
                <a:lnTo>
                  <a:pt x="63145" y="13872"/>
                </a:lnTo>
                <a:lnTo>
                  <a:pt x="64539" y="11095"/>
                </a:lnTo>
                <a:lnTo>
                  <a:pt x="65231" y="7627"/>
                </a:lnTo>
                <a:lnTo>
                  <a:pt x="64539" y="4159"/>
                </a:lnTo>
                <a:lnTo>
                  <a:pt x="63145" y="1383"/>
                </a:lnTo>
                <a:lnTo>
                  <a:pt x="6037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1" name="Google Shape;611;p20"/>
          <p:cNvSpPr/>
          <p:nvPr/>
        </p:nvSpPr>
        <p:spPr>
          <a:xfrm>
            <a:off x="5562982" y="2802595"/>
            <a:ext cx="65405" cy="24130"/>
          </a:xfrm>
          <a:custGeom>
            <a:avLst/>
            <a:gdLst/>
            <a:ahLst/>
            <a:cxnLst/>
            <a:rect l="l" t="t" r="r" b="b"/>
            <a:pathLst>
              <a:path w="65404" h="24130" extrusionOk="0">
                <a:moveTo>
                  <a:pt x="60367" y="0"/>
                </a:moveTo>
                <a:lnTo>
                  <a:pt x="7632" y="6234"/>
                </a:lnTo>
                <a:lnTo>
                  <a:pt x="0" y="15947"/>
                </a:lnTo>
                <a:lnTo>
                  <a:pt x="0" y="19415"/>
                </a:lnTo>
                <a:lnTo>
                  <a:pt x="1393" y="21490"/>
                </a:lnTo>
                <a:lnTo>
                  <a:pt x="4162" y="23575"/>
                </a:lnTo>
                <a:lnTo>
                  <a:pt x="6940" y="23575"/>
                </a:lnTo>
                <a:lnTo>
                  <a:pt x="56906" y="17330"/>
                </a:lnTo>
                <a:lnTo>
                  <a:pt x="60367" y="15947"/>
                </a:lnTo>
                <a:lnTo>
                  <a:pt x="63145" y="13862"/>
                </a:lnTo>
                <a:lnTo>
                  <a:pt x="64539" y="11095"/>
                </a:lnTo>
                <a:lnTo>
                  <a:pt x="65231" y="7627"/>
                </a:lnTo>
                <a:lnTo>
                  <a:pt x="64539" y="4159"/>
                </a:lnTo>
                <a:lnTo>
                  <a:pt x="63145" y="1383"/>
                </a:lnTo>
                <a:lnTo>
                  <a:pt x="6036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2" name="Google Shape;612;p20"/>
          <p:cNvSpPr/>
          <p:nvPr/>
        </p:nvSpPr>
        <p:spPr>
          <a:xfrm>
            <a:off x="5561598" y="2835181"/>
            <a:ext cx="65405" cy="24130"/>
          </a:xfrm>
          <a:custGeom>
            <a:avLst/>
            <a:gdLst/>
            <a:ahLst/>
            <a:cxnLst/>
            <a:rect l="l" t="t" r="r" b="b"/>
            <a:pathLst>
              <a:path w="65404" h="24130" extrusionOk="0">
                <a:moveTo>
                  <a:pt x="60367" y="0"/>
                </a:moveTo>
                <a:lnTo>
                  <a:pt x="7632" y="6244"/>
                </a:lnTo>
                <a:lnTo>
                  <a:pt x="0" y="15957"/>
                </a:lnTo>
                <a:lnTo>
                  <a:pt x="692" y="19425"/>
                </a:lnTo>
                <a:lnTo>
                  <a:pt x="2076" y="21500"/>
                </a:lnTo>
                <a:lnTo>
                  <a:pt x="4854" y="22883"/>
                </a:lnTo>
                <a:lnTo>
                  <a:pt x="7632" y="23584"/>
                </a:lnTo>
                <a:lnTo>
                  <a:pt x="57589" y="16648"/>
                </a:lnTo>
                <a:lnTo>
                  <a:pt x="60367" y="15957"/>
                </a:lnTo>
                <a:lnTo>
                  <a:pt x="63145" y="13872"/>
                </a:lnTo>
                <a:lnTo>
                  <a:pt x="64529" y="11095"/>
                </a:lnTo>
                <a:lnTo>
                  <a:pt x="65221" y="7627"/>
                </a:lnTo>
                <a:lnTo>
                  <a:pt x="64529" y="4159"/>
                </a:lnTo>
                <a:lnTo>
                  <a:pt x="63145" y="1392"/>
                </a:lnTo>
                <a:lnTo>
                  <a:pt x="60367"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3" name="Google Shape;613;p20"/>
          <p:cNvSpPr/>
          <p:nvPr/>
        </p:nvSpPr>
        <p:spPr>
          <a:xfrm>
            <a:off x="5560905" y="2867085"/>
            <a:ext cx="65405" cy="24130"/>
          </a:xfrm>
          <a:custGeom>
            <a:avLst/>
            <a:gdLst/>
            <a:ahLst/>
            <a:cxnLst/>
            <a:rect l="l" t="t" r="r" b="b"/>
            <a:pathLst>
              <a:path w="65404" h="24130" extrusionOk="0">
                <a:moveTo>
                  <a:pt x="57589" y="0"/>
                </a:moveTo>
                <a:lnTo>
                  <a:pt x="7632" y="6936"/>
                </a:lnTo>
                <a:lnTo>
                  <a:pt x="0" y="15947"/>
                </a:lnTo>
                <a:lnTo>
                  <a:pt x="692" y="19415"/>
                </a:lnTo>
                <a:lnTo>
                  <a:pt x="2076" y="21500"/>
                </a:lnTo>
                <a:lnTo>
                  <a:pt x="4854" y="23575"/>
                </a:lnTo>
                <a:lnTo>
                  <a:pt x="7632" y="23575"/>
                </a:lnTo>
                <a:lnTo>
                  <a:pt x="57589" y="17330"/>
                </a:lnTo>
                <a:lnTo>
                  <a:pt x="60367" y="15947"/>
                </a:lnTo>
                <a:lnTo>
                  <a:pt x="63145" y="13872"/>
                </a:lnTo>
                <a:lnTo>
                  <a:pt x="64529" y="11095"/>
                </a:lnTo>
                <a:lnTo>
                  <a:pt x="65221" y="7627"/>
                </a:lnTo>
                <a:lnTo>
                  <a:pt x="64529" y="4159"/>
                </a:lnTo>
                <a:lnTo>
                  <a:pt x="63145" y="2075"/>
                </a:lnTo>
                <a:lnTo>
                  <a:pt x="60367" y="691"/>
                </a:lnTo>
                <a:lnTo>
                  <a:pt x="5758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4" name="Google Shape;614;p20"/>
          <p:cNvSpPr/>
          <p:nvPr/>
        </p:nvSpPr>
        <p:spPr>
          <a:xfrm>
            <a:off x="5559512" y="2899672"/>
            <a:ext cx="65405" cy="24130"/>
          </a:xfrm>
          <a:custGeom>
            <a:avLst/>
            <a:gdLst/>
            <a:ahLst/>
            <a:cxnLst/>
            <a:rect l="l" t="t" r="r" b="b"/>
            <a:pathLst>
              <a:path w="65404" h="24130" extrusionOk="0">
                <a:moveTo>
                  <a:pt x="61069" y="0"/>
                </a:moveTo>
                <a:lnTo>
                  <a:pt x="8334" y="6244"/>
                </a:lnTo>
                <a:lnTo>
                  <a:pt x="0" y="15957"/>
                </a:lnTo>
                <a:lnTo>
                  <a:pt x="701" y="19425"/>
                </a:lnTo>
                <a:lnTo>
                  <a:pt x="2085" y="21500"/>
                </a:lnTo>
                <a:lnTo>
                  <a:pt x="4863" y="23584"/>
                </a:lnTo>
                <a:lnTo>
                  <a:pt x="7632" y="23584"/>
                </a:lnTo>
                <a:lnTo>
                  <a:pt x="57598" y="17340"/>
                </a:lnTo>
                <a:lnTo>
                  <a:pt x="60376" y="15957"/>
                </a:lnTo>
                <a:lnTo>
                  <a:pt x="63145" y="13872"/>
                </a:lnTo>
                <a:lnTo>
                  <a:pt x="64539" y="11095"/>
                </a:lnTo>
                <a:lnTo>
                  <a:pt x="65231" y="7637"/>
                </a:lnTo>
                <a:lnTo>
                  <a:pt x="65231" y="4169"/>
                </a:lnTo>
                <a:lnTo>
                  <a:pt x="63837" y="1392"/>
                </a:lnTo>
                <a:lnTo>
                  <a:pt x="6106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5" name="Google Shape;615;p20"/>
          <p:cNvSpPr/>
          <p:nvPr/>
        </p:nvSpPr>
        <p:spPr>
          <a:xfrm>
            <a:off x="5613640" y="2551557"/>
            <a:ext cx="368461" cy="19417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6" name="Google Shape;616;p20"/>
          <p:cNvSpPr/>
          <p:nvPr/>
        </p:nvSpPr>
        <p:spPr>
          <a:xfrm>
            <a:off x="6006383" y="2552230"/>
            <a:ext cx="360781" cy="20042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7" name="Google Shape;617;p20"/>
          <p:cNvSpPr/>
          <p:nvPr/>
        </p:nvSpPr>
        <p:spPr>
          <a:xfrm>
            <a:off x="5809315" y="2841426"/>
            <a:ext cx="375285" cy="389255"/>
          </a:xfrm>
          <a:custGeom>
            <a:avLst/>
            <a:gdLst/>
            <a:ahLst/>
            <a:cxnLst/>
            <a:rect l="l" t="t" r="r" b="b"/>
            <a:pathLst>
              <a:path w="375285" h="389255" extrusionOk="0">
                <a:moveTo>
                  <a:pt x="374709" y="0"/>
                </a:moveTo>
                <a:lnTo>
                  <a:pt x="0" y="389030"/>
                </a:lnTo>
                <a:lnTo>
                  <a:pt x="362213" y="79746"/>
                </a:lnTo>
                <a:lnTo>
                  <a:pt x="37470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8" name="Google Shape;618;p20"/>
          <p:cNvSpPr/>
          <p:nvPr/>
        </p:nvSpPr>
        <p:spPr>
          <a:xfrm>
            <a:off x="5816255" y="2858065"/>
            <a:ext cx="372110" cy="418465"/>
          </a:xfrm>
          <a:custGeom>
            <a:avLst/>
            <a:gdLst/>
            <a:ahLst/>
            <a:cxnLst/>
            <a:rect l="l" t="t" r="r" b="b"/>
            <a:pathLst>
              <a:path w="372110" h="418464" extrusionOk="0">
                <a:moveTo>
                  <a:pt x="0" y="0"/>
                </a:moveTo>
                <a:lnTo>
                  <a:pt x="371931" y="418168"/>
                </a:lnTo>
                <a:lnTo>
                  <a:pt x="371230" y="350900"/>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9" name="Google Shape;619;p20"/>
          <p:cNvSpPr/>
          <p:nvPr/>
        </p:nvSpPr>
        <p:spPr>
          <a:xfrm>
            <a:off x="5334693" y="2740870"/>
            <a:ext cx="221348" cy="20596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0" name="Google Shape;620;p20"/>
          <p:cNvSpPr/>
          <p:nvPr/>
        </p:nvSpPr>
        <p:spPr>
          <a:xfrm>
            <a:off x="5657358" y="2785254"/>
            <a:ext cx="447675" cy="283210"/>
          </a:xfrm>
          <a:custGeom>
            <a:avLst/>
            <a:gdLst/>
            <a:ahLst/>
            <a:cxnLst/>
            <a:rect l="l" t="t" r="r" b="b"/>
            <a:pathLst>
              <a:path w="447675" h="283210" extrusionOk="0">
                <a:moveTo>
                  <a:pt x="0" y="0"/>
                </a:moveTo>
                <a:lnTo>
                  <a:pt x="692" y="2776"/>
                </a:lnTo>
                <a:lnTo>
                  <a:pt x="2768" y="9712"/>
                </a:lnTo>
                <a:lnTo>
                  <a:pt x="6238" y="21500"/>
                </a:lnTo>
                <a:lnTo>
                  <a:pt x="24973" y="74895"/>
                </a:lnTo>
                <a:lnTo>
                  <a:pt x="45102" y="119970"/>
                </a:lnTo>
                <a:lnTo>
                  <a:pt x="71469" y="167121"/>
                </a:lnTo>
                <a:lnTo>
                  <a:pt x="104777" y="210813"/>
                </a:lnTo>
                <a:lnTo>
                  <a:pt x="144324" y="246877"/>
                </a:lnTo>
                <a:lnTo>
                  <a:pt x="191512" y="270452"/>
                </a:lnTo>
                <a:lnTo>
                  <a:pt x="241469" y="280857"/>
                </a:lnTo>
                <a:lnTo>
                  <a:pt x="288657" y="282932"/>
                </a:lnTo>
                <a:lnTo>
                  <a:pt x="310862" y="281548"/>
                </a:lnTo>
                <a:lnTo>
                  <a:pt x="370538" y="271144"/>
                </a:lnTo>
                <a:lnTo>
                  <a:pt x="413763" y="257272"/>
                </a:lnTo>
                <a:lnTo>
                  <a:pt x="319879" y="257272"/>
                </a:lnTo>
                <a:lnTo>
                  <a:pt x="299068" y="256580"/>
                </a:lnTo>
                <a:lnTo>
                  <a:pt x="252571" y="250345"/>
                </a:lnTo>
                <a:lnTo>
                  <a:pt x="203307" y="238548"/>
                </a:lnTo>
                <a:lnTo>
                  <a:pt x="155426" y="216366"/>
                </a:lnTo>
                <a:lnTo>
                  <a:pt x="114486" y="183769"/>
                </a:lnTo>
                <a:lnTo>
                  <a:pt x="79794" y="144938"/>
                </a:lnTo>
                <a:lnTo>
                  <a:pt x="50648" y="104023"/>
                </a:lnTo>
                <a:lnTo>
                  <a:pt x="28443" y="64490"/>
                </a:lnTo>
                <a:lnTo>
                  <a:pt x="6930" y="18723"/>
                </a:lnTo>
                <a:lnTo>
                  <a:pt x="3460" y="8319"/>
                </a:lnTo>
                <a:lnTo>
                  <a:pt x="692" y="2084"/>
                </a:lnTo>
                <a:lnTo>
                  <a:pt x="0" y="0"/>
                </a:lnTo>
                <a:close/>
              </a:path>
              <a:path w="447675" h="283210" extrusionOk="0">
                <a:moveTo>
                  <a:pt x="447554" y="241324"/>
                </a:moveTo>
                <a:lnTo>
                  <a:pt x="446170" y="242016"/>
                </a:lnTo>
                <a:lnTo>
                  <a:pt x="442700" y="242717"/>
                </a:lnTo>
                <a:lnTo>
                  <a:pt x="436451" y="244792"/>
                </a:lnTo>
                <a:lnTo>
                  <a:pt x="392051" y="253112"/>
                </a:lnTo>
                <a:lnTo>
                  <a:pt x="340700" y="257272"/>
                </a:lnTo>
                <a:lnTo>
                  <a:pt x="413763" y="257272"/>
                </a:lnTo>
                <a:lnTo>
                  <a:pt x="415640" y="256580"/>
                </a:lnTo>
                <a:lnTo>
                  <a:pt x="426743" y="251729"/>
                </a:lnTo>
                <a:lnTo>
                  <a:pt x="435759" y="247569"/>
                </a:lnTo>
                <a:lnTo>
                  <a:pt x="442007" y="244101"/>
                </a:lnTo>
                <a:lnTo>
                  <a:pt x="447554" y="24132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1" name="Google Shape;621;p20"/>
          <p:cNvSpPr/>
          <p:nvPr/>
        </p:nvSpPr>
        <p:spPr>
          <a:xfrm>
            <a:off x="6249246" y="2821318"/>
            <a:ext cx="459105" cy="257810"/>
          </a:xfrm>
          <a:custGeom>
            <a:avLst/>
            <a:gdLst/>
            <a:ahLst/>
            <a:cxnLst/>
            <a:rect l="l" t="t" r="r" b="b"/>
            <a:pathLst>
              <a:path w="459104" h="257810" extrusionOk="0">
                <a:moveTo>
                  <a:pt x="0" y="0"/>
                </a:moveTo>
                <a:lnTo>
                  <a:pt x="2085" y="6936"/>
                </a:lnTo>
                <a:lnTo>
                  <a:pt x="4854" y="18022"/>
                </a:lnTo>
                <a:lnTo>
                  <a:pt x="9016" y="31894"/>
                </a:lnTo>
                <a:lnTo>
                  <a:pt x="15264" y="48543"/>
                </a:lnTo>
                <a:lnTo>
                  <a:pt x="22205" y="67267"/>
                </a:lnTo>
                <a:lnTo>
                  <a:pt x="30529" y="87374"/>
                </a:lnTo>
                <a:lnTo>
                  <a:pt x="52071" y="130365"/>
                </a:lnTo>
                <a:lnTo>
                  <a:pt x="79756" y="173365"/>
                </a:lnTo>
                <a:lnTo>
                  <a:pt x="113784" y="210813"/>
                </a:lnTo>
                <a:lnTo>
                  <a:pt x="154061" y="238548"/>
                </a:lnTo>
                <a:lnTo>
                  <a:pt x="200490" y="253112"/>
                </a:lnTo>
                <a:lnTo>
                  <a:pt x="249803" y="257272"/>
                </a:lnTo>
                <a:lnTo>
                  <a:pt x="274123" y="255888"/>
                </a:lnTo>
                <a:lnTo>
                  <a:pt x="321321" y="248260"/>
                </a:lnTo>
                <a:lnTo>
                  <a:pt x="364962" y="236463"/>
                </a:lnTo>
                <a:lnTo>
                  <a:pt x="384380" y="229537"/>
                </a:lnTo>
                <a:lnTo>
                  <a:pt x="388411" y="228144"/>
                </a:lnTo>
                <a:lnTo>
                  <a:pt x="289311" y="228144"/>
                </a:lnTo>
                <a:lnTo>
                  <a:pt x="242882" y="224676"/>
                </a:lnTo>
                <a:lnTo>
                  <a:pt x="195011" y="214973"/>
                </a:lnTo>
                <a:lnTo>
                  <a:pt x="146371" y="193472"/>
                </a:lnTo>
                <a:lnTo>
                  <a:pt x="104748" y="162961"/>
                </a:lnTo>
                <a:lnTo>
                  <a:pt x="71489" y="127598"/>
                </a:lnTo>
                <a:lnTo>
                  <a:pt x="44410" y="90842"/>
                </a:lnTo>
                <a:lnTo>
                  <a:pt x="24291" y="55470"/>
                </a:lnTo>
                <a:lnTo>
                  <a:pt x="5556" y="14564"/>
                </a:lnTo>
                <a:lnTo>
                  <a:pt x="2085" y="5543"/>
                </a:lnTo>
                <a:lnTo>
                  <a:pt x="0" y="0"/>
                </a:lnTo>
                <a:close/>
              </a:path>
              <a:path w="459104" h="257810" extrusionOk="0">
                <a:moveTo>
                  <a:pt x="455893" y="198024"/>
                </a:moveTo>
                <a:lnTo>
                  <a:pt x="452437" y="199025"/>
                </a:lnTo>
                <a:lnTo>
                  <a:pt x="445516" y="201792"/>
                </a:lnTo>
                <a:lnTo>
                  <a:pt x="435038" y="205260"/>
                </a:lnTo>
                <a:lnTo>
                  <a:pt x="423311" y="208728"/>
                </a:lnTo>
                <a:lnTo>
                  <a:pt x="408700" y="212196"/>
                </a:lnTo>
                <a:lnTo>
                  <a:pt x="392070" y="216356"/>
                </a:lnTo>
                <a:lnTo>
                  <a:pt x="354581" y="223292"/>
                </a:lnTo>
                <a:lnTo>
                  <a:pt x="312285" y="227452"/>
                </a:lnTo>
                <a:lnTo>
                  <a:pt x="289311" y="228144"/>
                </a:lnTo>
                <a:lnTo>
                  <a:pt x="388411" y="228144"/>
                </a:lnTo>
                <a:lnTo>
                  <a:pt x="402452" y="223292"/>
                </a:lnTo>
                <a:lnTo>
                  <a:pt x="418408" y="216356"/>
                </a:lnTo>
                <a:lnTo>
                  <a:pt x="432251" y="210112"/>
                </a:lnTo>
                <a:lnTo>
                  <a:pt x="451764" y="200409"/>
                </a:lnTo>
                <a:lnTo>
                  <a:pt x="455893" y="198024"/>
                </a:lnTo>
                <a:close/>
              </a:path>
              <a:path w="459104" h="257810" extrusionOk="0">
                <a:moveTo>
                  <a:pt x="458685" y="196941"/>
                </a:moveTo>
                <a:lnTo>
                  <a:pt x="456571" y="197632"/>
                </a:lnTo>
                <a:lnTo>
                  <a:pt x="455893" y="198024"/>
                </a:lnTo>
                <a:lnTo>
                  <a:pt x="457243" y="197632"/>
                </a:lnTo>
                <a:lnTo>
                  <a:pt x="458685" y="19694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2" name="Google Shape;622;p20"/>
          <p:cNvSpPr/>
          <p:nvPr/>
        </p:nvSpPr>
        <p:spPr>
          <a:xfrm>
            <a:off x="1219200" y="4066540"/>
            <a:ext cx="3810000" cy="2476500"/>
          </a:xfrm>
          <a:custGeom>
            <a:avLst/>
            <a:gdLst/>
            <a:ahLst/>
            <a:cxnLst/>
            <a:rect l="l" t="t" r="r" b="b"/>
            <a:pathLst>
              <a:path w="3810000" h="2476500" extrusionOk="0">
                <a:moveTo>
                  <a:pt x="0" y="2476500"/>
                </a:moveTo>
                <a:lnTo>
                  <a:pt x="3810000" y="2476500"/>
                </a:lnTo>
                <a:lnTo>
                  <a:pt x="3810000" y="0"/>
                </a:lnTo>
                <a:lnTo>
                  <a:pt x="0" y="0"/>
                </a:lnTo>
                <a:lnTo>
                  <a:pt x="0" y="2476500"/>
                </a:lnTo>
                <a:close/>
              </a:path>
            </a:pathLst>
          </a:custGeom>
          <a:solidFill>
            <a:srgbClr val="0D090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3" name="Google Shape;623;p20"/>
          <p:cNvSpPr/>
          <p:nvPr/>
        </p:nvSpPr>
        <p:spPr>
          <a:xfrm>
            <a:off x="1726692" y="1971039"/>
            <a:ext cx="509270" cy="2095500"/>
          </a:xfrm>
          <a:custGeom>
            <a:avLst/>
            <a:gdLst/>
            <a:ahLst/>
            <a:cxnLst/>
            <a:rect l="l" t="t" r="r" b="b"/>
            <a:pathLst>
              <a:path w="509269" h="2095500" extrusionOk="0">
                <a:moveTo>
                  <a:pt x="0" y="2095500"/>
                </a:moveTo>
                <a:lnTo>
                  <a:pt x="509016" y="2095500"/>
                </a:lnTo>
                <a:lnTo>
                  <a:pt x="509016" y="0"/>
                </a:lnTo>
                <a:lnTo>
                  <a:pt x="0" y="0"/>
                </a:lnTo>
                <a:lnTo>
                  <a:pt x="0" y="2095500"/>
                </a:lnTo>
                <a:close/>
              </a:path>
            </a:pathLst>
          </a:custGeom>
          <a:solidFill>
            <a:srgbClr val="0D090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4" name="Google Shape;624;p20"/>
          <p:cNvSpPr/>
          <p:nvPr/>
        </p:nvSpPr>
        <p:spPr>
          <a:xfrm>
            <a:off x="2743200" y="1971039"/>
            <a:ext cx="508000" cy="2095500"/>
          </a:xfrm>
          <a:custGeom>
            <a:avLst/>
            <a:gdLst/>
            <a:ahLst/>
            <a:cxnLst/>
            <a:rect l="l" t="t" r="r" b="b"/>
            <a:pathLst>
              <a:path w="508000" h="2095500" extrusionOk="0">
                <a:moveTo>
                  <a:pt x="0" y="2095500"/>
                </a:moveTo>
                <a:lnTo>
                  <a:pt x="507492" y="2095500"/>
                </a:lnTo>
                <a:lnTo>
                  <a:pt x="507492" y="0"/>
                </a:lnTo>
                <a:lnTo>
                  <a:pt x="0" y="0"/>
                </a:lnTo>
                <a:lnTo>
                  <a:pt x="0" y="2095500"/>
                </a:lnTo>
                <a:close/>
              </a:path>
            </a:pathLst>
          </a:custGeom>
          <a:solidFill>
            <a:srgbClr val="0D090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5" name="Google Shape;625;p20"/>
          <p:cNvSpPr/>
          <p:nvPr/>
        </p:nvSpPr>
        <p:spPr>
          <a:xfrm>
            <a:off x="4012691" y="1971039"/>
            <a:ext cx="509270" cy="2095500"/>
          </a:xfrm>
          <a:custGeom>
            <a:avLst/>
            <a:gdLst/>
            <a:ahLst/>
            <a:cxnLst/>
            <a:rect l="l" t="t" r="r" b="b"/>
            <a:pathLst>
              <a:path w="509270" h="2095500" extrusionOk="0">
                <a:moveTo>
                  <a:pt x="0" y="2095500"/>
                </a:moveTo>
                <a:lnTo>
                  <a:pt x="509015" y="2095500"/>
                </a:lnTo>
                <a:lnTo>
                  <a:pt x="509015" y="0"/>
                </a:lnTo>
                <a:lnTo>
                  <a:pt x="0" y="0"/>
                </a:lnTo>
                <a:lnTo>
                  <a:pt x="0" y="2095500"/>
                </a:lnTo>
                <a:close/>
              </a:path>
            </a:pathLst>
          </a:custGeom>
          <a:solidFill>
            <a:srgbClr val="0D090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6" name="Google Shape;626;p20"/>
          <p:cNvSpPr/>
          <p:nvPr/>
        </p:nvSpPr>
        <p:spPr>
          <a:xfrm>
            <a:off x="1662359" y="1209039"/>
            <a:ext cx="784225" cy="742315"/>
          </a:xfrm>
          <a:custGeom>
            <a:avLst/>
            <a:gdLst/>
            <a:ahLst/>
            <a:cxnLst/>
            <a:rect l="l" t="t" r="r" b="b"/>
            <a:pathLst>
              <a:path w="784225" h="742314" extrusionOk="0">
                <a:moveTo>
                  <a:pt x="275787" y="742188"/>
                </a:moveTo>
                <a:lnTo>
                  <a:pt x="225333" y="714371"/>
                </a:lnTo>
                <a:lnTo>
                  <a:pt x="176406" y="686746"/>
                </a:lnTo>
                <a:lnTo>
                  <a:pt x="130525" y="659498"/>
                </a:lnTo>
                <a:lnTo>
                  <a:pt x="89210" y="632811"/>
                </a:lnTo>
                <a:lnTo>
                  <a:pt x="53981" y="606869"/>
                </a:lnTo>
                <a:lnTo>
                  <a:pt x="7856" y="557958"/>
                </a:lnTo>
                <a:lnTo>
                  <a:pt x="0" y="535358"/>
                </a:lnTo>
                <a:lnTo>
                  <a:pt x="4306" y="514241"/>
                </a:lnTo>
                <a:lnTo>
                  <a:pt x="44287" y="484115"/>
                </a:lnTo>
                <a:lnTo>
                  <a:pt x="120200" y="467472"/>
                </a:lnTo>
                <a:lnTo>
                  <a:pt x="170779" y="460962"/>
                </a:lnTo>
                <a:lnTo>
                  <a:pt x="227546" y="455297"/>
                </a:lnTo>
                <a:lnTo>
                  <a:pt x="288830" y="450206"/>
                </a:lnTo>
                <a:lnTo>
                  <a:pt x="352960" y="445416"/>
                </a:lnTo>
                <a:lnTo>
                  <a:pt x="418265" y="440658"/>
                </a:lnTo>
                <a:lnTo>
                  <a:pt x="483074" y="435658"/>
                </a:lnTo>
                <a:lnTo>
                  <a:pt x="545717" y="430146"/>
                </a:lnTo>
                <a:lnTo>
                  <a:pt x="604523" y="423849"/>
                </a:lnTo>
                <a:lnTo>
                  <a:pt x="657820" y="416496"/>
                </a:lnTo>
                <a:lnTo>
                  <a:pt x="703940" y="407816"/>
                </a:lnTo>
                <a:lnTo>
                  <a:pt x="741209" y="397536"/>
                </a:lnTo>
                <a:lnTo>
                  <a:pt x="782517" y="371094"/>
                </a:lnTo>
                <a:lnTo>
                  <a:pt x="784144" y="351334"/>
                </a:lnTo>
                <a:lnTo>
                  <a:pt x="772195" y="327831"/>
                </a:lnTo>
                <a:lnTo>
                  <a:pt x="715325" y="272298"/>
                </a:lnTo>
                <a:lnTo>
                  <a:pt x="674283" y="241622"/>
                </a:lnTo>
                <a:lnTo>
                  <a:pt x="627422" y="209907"/>
                </a:lnTo>
                <a:lnTo>
                  <a:pt x="576681" y="177831"/>
                </a:lnTo>
                <a:lnTo>
                  <a:pt x="524001" y="146070"/>
                </a:lnTo>
                <a:lnTo>
                  <a:pt x="471320" y="115301"/>
                </a:lnTo>
                <a:lnTo>
                  <a:pt x="420578" y="86199"/>
                </a:lnTo>
                <a:lnTo>
                  <a:pt x="373714" y="59441"/>
                </a:lnTo>
                <a:lnTo>
                  <a:pt x="332668" y="35705"/>
                </a:lnTo>
                <a:lnTo>
                  <a:pt x="299379" y="15665"/>
                </a:lnTo>
                <a:lnTo>
                  <a:pt x="275787" y="0"/>
                </a:lnTo>
              </a:path>
            </a:pathLst>
          </a:custGeom>
          <a:noFill/>
          <a:ln w="57900" cap="flat" cmpd="sng">
            <a:solidFill>
              <a:srgbClr val="DDDDD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7" name="Google Shape;627;p20"/>
          <p:cNvSpPr/>
          <p:nvPr/>
        </p:nvSpPr>
        <p:spPr>
          <a:xfrm>
            <a:off x="2661742" y="1209039"/>
            <a:ext cx="898525" cy="742315"/>
          </a:xfrm>
          <a:custGeom>
            <a:avLst/>
            <a:gdLst/>
            <a:ahLst/>
            <a:cxnLst/>
            <a:rect l="l" t="t" r="r" b="b"/>
            <a:pathLst>
              <a:path w="898525" h="742314" extrusionOk="0">
                <a:moveTo>
                  <a:pt x="315771" y="742188"/>
                </a:moveTo>
                <a:lnTo>
                  <a:pt x="263241" y="716895"/>
                </a:lnTo>
                <a:lnTo>
                  <a:pt x="212024" y="691746"/>
                </a:lnTo>
                <a:lnTo>
                  <a:pt x="163425" y="666882"/>
                </a:lnTo>
                <a:lnTo>
                  <a:pt x="118753" y="642439"/>
                </a:lnTo>
                <a:lnTo>
                  <a:pt x="79312" y="618557"/>
                </a:lnTo>
                <a:lnTo>
                  <a:pt x="46410" y="595373"/>
                </a:lnTo>
                <a:lnTo>
                  <a:pt x="5447" y="551658"/>
                </a:lnTo>
                <a:lnTo>
                  <a:pt x="0" y="531403"/>
                </a:lnTo>
                <a:lnTo>
                  <a:pt x="6316" y="512401"/>
                </a:lnTo>
                <a:lnTo>
                  <a:pt x="47406" y="485215"/>
                </a:lnTo>
                <a:lnTo>
                  <a:pt x="120351" y="469877"/>
                </a:lnTo>
                <a:lnTo>
                  <a:pt x="168908" y="463735"/>
                </a:lnTo>
                <a:lnTo>
                  <a:pt x="223730" y="458356"/>
                </a:lnTo>
                <a:lnTo>
                  <a:pt x="283476" y="453549"/>
                </a:lnTo>
                <a:lnTo>
                  <a:pt x="346802" y="449125"/>
                </a:lnTo>
                <a:lnTo>
                  <a:pt x="412365" y="444891"/>
                </a:lnTo>
                <a:lnTo>
                  <a:pt x="478824" y="440658"/>
                </a:lnTo>
                <a:lnTo>
                  <a:pt x="544834" y="436234"/>
                </a:lnTo>
                <a:lnTo>
                  <a:pt x="609053" y="431429"/>
                </a:lnTo>
                <a:lnTo>
                  <a:pt x="670139" y="426052"/>
                </a:lnTo>
                <a:lnTo>
                  <a:pt x="726749" y="419912"/>
                </a:lnTo>
                <a:lnTo>
                  <a:pt x="777539" y="412818"/>
                </a:lnTo>
                <a:lnTo>
                  <a:pt x="821167" y="404580"/>
                </a:lnTo>
                <a:lnTo>
                  <a:pt x="881567" y="383909"/>
                </a:lnTo>
                <a:lnTo>
                  <a:pt x="898177" y="354023"/>
                </a:lnTo>
                <a:lnTo>
                  <a:pt x="888593" y="334020"/>
                </a:lnTo>
                <a:lnTo>
                  <a:pt x="839051" y="287035"/>
                </a:lnTo>
                <a:lnTo>
                  <a:pt x="802067" y="260959"/>
                </a:lnTo>
                <a:lnTo>
                  <a:pt x="758922" y="233764"/>
                </a:lnTo>
                <a:lnTo>
                  <a:pt x="711104" y="205904"/>
                </a:lnTo>
                <a:lnTo>
                  <a:pt x="660100" y="177831"/>
                </a:lnTo>
                <a:lnTo>
                  <a:pt x="607396" y="150000"/>
                </a:lnTo>
                <a:lnTo>
                  <a:pt x="554480" y="122863"/>
                </a:lnTo>
                <a:lnTo>
                  <a:pt x="502837" y="96874"/>
                </a:lnTo>
                <a:lnTo>
                  <a:pt x="453955" y="72485"/>
                </a:lnTo>
                <a:lnTo>
                  <a:pt x="409321" y="50150"/>
                </a:lnTo>
                <a:lnTo>
                  <a:pt x="370421" y="30322"/>
                </a:lnTo>
                <a:lnTo>
                  <a:pt x="338742" y="13454"/>
                </a:lnTo>
                <a:lnTo>
                  <a:pt x="315771" y="0"/>
                </a:lnTo>
              </a:path>
            </a:pathLst>
          </a:custGeom>
          <a:noFill/>
          <a:ln w="57900" cap="flat" cmpd="sng">
            <a:solidFill>
              <a:srgbClr val="DDDDD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8" name="Google Shape;628;p20"/>
          <p:cNvSpPr/>
          <p:nvPr/>
        </p:nvSpPr>
        <p:spPr>
          <a:xfrm>
            <a:off x="4024559" y="1209039"/>
            <a:ext cx="784225" cy="742315"/>
          </a:xfrm>
          <a:custGeom>
            <a:avLst/>
            <a:gdLst/>
            <a:ahLst/>
            <a:cxnLst/>
            <a:rect l="l" t="t" r="r" b="b"/>
            <a:pathLst>
              <a:path w="784225" h="742314" extrusionOk="0">
                <a:moveTo>
                  <a:pt x="275787" y="742188"/>
                </a:moveTo>
                <a:lnTo>
                  <a:pt x="225333" y="714371"/>
                </a:lnTo>
                <a:lnTo>
                  <a:pt x="176406" y="686746"/>
                </a:lnTo>
                <a:lnTo>
                  <a:pt x="130525" y="659498"/>
                </a:lnTo>
                <a:lnTo>
                  <a:pt x="89210" y="632811"/>
                </a:lnTo>
                <a:lnTo>
                  <a:pt x="53981" y="606869"/>
                </a:lnTo>
                <a:lnTo>
                  <a:pt x="7856" y="557958"/>
                </a:lnTo>
                <a:lnTo>
                  <a:pt x="0" y="535358"/>
                </a:lnTo>
                <a:lnTo>
                  <a:pt x="4306" y="514241"/>
                </a:lnTo>
                <a:lnTo>
                  <a:pt x="44287" y="484115"/>
                </a:lnTo>
                <a:lnTo>
                  <a:pt x="120200" y="467472"/>
                </a:lnTo>
                <a:lnTo>
                  <a:pt x="170779" y="460962"/>
                </a:lnTo>
                <a:lnTo>
                  <a:pt x="227546" y="455297"/>
                </a:lnTo>
                <a:lnTo>
                  <a:pt x="288830" y="450206"/>
                </a:lnTo>
                <a:lnTo>
                  <a:pt x="352960" y="445416"/>
                </a:lnTo>
                <a:lnTo>
                  <a:pt x="418265" y="440658"/>
                </a:lnTo>
                <a:lnTo>
                  <a:pt x="483074" y="435658"/>
                </a:lnTo>
                <a:lnTo>
                  <a:pt x="545717" y="430146"/>
                </a:lnTo>
                <a:lnTo>
                  <a:pt x="604523" y="423849"/>
                </a:lnTo>
                <a:lnTo>
                  <a:pt x="657820" y="416496"/>
                </a:lnTo>
                <a:lnTo>
                  <a:pt x="703940" y="407816"/>
                </a:lnTo>
                <a:lnTo>
                  <a:pt x="741209" y="397536"/>
                </a:lnTo>
                <a:lnTo>
                  <a:pt x="782517" y="371094"/>
                </a:lnTo>
                <a:lnTo>
                  <a:pt x="784144" y="351334"/>
                </a:lnTo>
                <a:lnTo>
                  <a:pt x="772195" y="327831"/>
                </a:lnTo>
                <a:lnTo>
                  <a:pt x="715325" y="272298"/>
                </a:lnTo>
                <a:lnTo>
                  <a:pt x="674283" y="241622"/>
                </a:lnTo>
                <a:lnTo>
                  <a:pt x="627422" y="209907"/>
                </a:lnTo>
                <a:lnTo>
                  <a:pt x="576681" y="177831"/>
                </a:lnTo>
                <a:lnTo>
                  <a:pt x="524001" y="146070"/>
                </a:lnTo>
                <a:lnTo>
                  <a:pt x="471320" y="115301"/>
                </a:lnTo>
                <a:lnTo>
                  <a:pt x="420578" y="86199"/>
                </a:lnTo>
                <a:lnTo>
                  <a:pt x="373714" y="59441"/>
                </a:lnTo>
                <a:lnTo>
                  <a:pt x="332668" y="35705"/>
                </a:lnTo>
                <a:lnTo>
                  <a:pt x="299379" y="15665"/>
                </a:lnTo>
                <a:lnTo>
                  <a:pt x="275787" y="0"/>
                </a:lnTo>
              </a:path>
            </a:pathLst>
          </a:custGeom>
          <a:noFill/>
          <a:ln w="57900" cap="flat" cmpd="sng">
            <a:solidFill>
              <a:srgbClr val="DDDDD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9" name="Google Shape;629;p20"/>
          <p:cNvSpPr/>
          <p:nvPr/>
        </p:nvSpPr>
        <p:spPr>
          <a:xfrm>
            <a:off x="1524000" y="5704840"/>
            <a:ext cx="551688" cy="7620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0" name="Google Shape;630;p20"/>
          <p:cNvSpPr/>
          <p:nvPr/>
        </p:nvSpPr>
        <p:spPr>
          <a:xfrm>
            <a:off x="2115311" y="5704840"/>
            <a:ext cx="551688" cy="7620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1" name="Google Shape;631;p20"/>
          <p:cNvSpPr/>
          <p:nvPr/>
        </p:nvSpPr>
        <p:spPr>
          <a:xfrm>
            <a:off x="1810511" y="5704840"/>
            <a:ext cx="551688" cy="7620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2" name="Google Shape;632;p20"/>
          <p:cNvSpPr/>
          <p:nvPr/>
        </p:nvSpPr>
        <p:spPr>
          <a:xfrm>
            <a:off x="1524761" y="4715002"/>
            <a:ext cx="1143000" cy="1752600"/>
          </a:xfrm>
          <a:custGeom>
            <a:avLst/>
            <a:gdLst/>
            <a:ahLst/>
            <a:cxnLst/>
            <a:rect l="l" t="t" r="r" b="b"/>
            <a:pathLst>
              <a:path w="1143000" h="1752600" extrusionOk="0">
                <a:moveTo>
                  <a:pt x="0" y="190500"/>
                </a:moveTo>
                <a:lnTo>
                  <a:pt x="5034" y="146837"/>
                </a:lnTo>
                <a:lnTo>
                  <a:pt x="19372" y="106746"/>
                </a:lnTo>
                <a:lnTo>
                  <a:pt x="41867" y="71374"/>
                </a:lnTo>
                <a:lnTo>
                  <a:pt x="71374" y="41867"/>
                </a:lnTo>
                <a:lnTo>
                  <a:pt x="106746" y="19372"/>
                </a:lnTo>
                <a:lnTo>
                  <a:pt x="146837" y="5034"/>
                </a:lnTo>
                <a:lnTo>
                  <a:pt x="190500" y="0"/>
                </a:lnTo>
                <a:lnTo>
                  <a:pt x="952500" y="0"/>
                </a:lnTo>
                <a:lnTo>
                  <a:pt x="996162" y="5034"/>
                </a:lnTo>
                <a:lnTo>
                  <a:pt x="1036253" y="19372"/>
                </a:lnTo>
                <a:lnTo>
                  <a:pt x="1071625" y="41867"/>
                </a:lnTo>
                <a:lnTo>
                  <a:pt x="1101132" y="71374"/>
                </a:lnTo>
                <a:lnTo>
                  <a:pt x="1123627" y="106746"/>
                </a:lnTo>
                <a:lnTo>
                  <a:pt x="1137965" y="146837"/>
                </a:lnTo>
                <a:lnTo>
                  <a:pt x="1143000" y="190500"/>
                </a:lnTo>
                <a:lnTo>
                  <a:pt x="1143000" y="1562100"/>
                </a:lnTo>
                <a:lnTo>
                  <a:pt x="1137965" y="1605778"/>
                </a:lnTo>
                <a:lnTo>
                  <a:pt x="1123627" y="1645875"/>
                </a:lnTo>
                <a:lnTo>
                  <a:pt x="1101132" y="1681246"/>
                </a:lnTo>
                <a:lnTo>
                  <a:pt x="1071625" y="1710748"/>
                </a:lnTo>
                <a:lnTo>
                  <a:pt x="1036253" y="1733236"/>
                </a:lnTo>
                <a:lnTo>
                  <a:pt x="996162" y="1747568"/>
                </a:lnTo>
                <a:lnTo>
                  <a:pt x="952500" y="1752600"/>
                </a:lnTo>
                <a:lnTo>
                  <a:pt x="190500" y="1752600"/>
                </a:lnTo>
                <a:lnTo>
                  <a:pt x="146837" y="1747568"/>
                </a:lnTo>
                <a:lnTo>
                  <a:pt x="106746" y="1733236"/>
                </a:lnTo>
                <a:lnTo>
                  <a:pt x="71374" y="1710748"/>
                </a:lnTo>
                <a:lnTo>
                  <a:pt x="41867" y="1681246"/>
                </a:lnTo>
                <a:lnTo>
                  <a:pt x="19372" y="1645875"/>
                </a:lnTo>
                <a:lnTo>
                  <a:pt x="5034" y="1605778"/>
                </a:lnTo>
                <a:lnTo>
                  <a:pt x="0" y="1562100"/>
                </a:lnTo>
                <a:lnTo>
                  <a:pt x="0" y="190500"/>
                </a:lnTo>
                <a:close/>
              </a:path>
            </a:pathLst>
          </a:custGeom>
          <a:noFill/>
          <a:ln w="502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3" name="Google Shape;633;p20"/>
          <p:cNvSpPr/>
          <p:nvPr/>
        </p:nvSpPr>
        <p:spPr>
          <a:xfrm>
            <a:off x="2663951" y="4953380"/>
            <a:ext cx="537210" cy="0"/>
          </a:xfrm>
          <a:custGeom>
            <a:avLst/>
            <a:gdLst/>
            <a:ahLst/>
            <a:cxnLst/>
            <a:rect l="l" t="t" r="r" b="b"/>
            <a:pathLst>
              <a:path w="537210" h="120000" extrusionOk="0">
                <a:moveTo>
                  <a:pt x="0" y="0"/>
                </a:moveTo>
                <a:lnTo>
                  <a:pt x="537209" y="0"/>
                </a:lnTo>
              </a:path>
            </a:pathLst>
          </a:custGeom>
          <a:noFill/>
          <a:ln w="698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4" name="Google Shape;634;p20"/>
          <p:cNvSpPr/>
          <p:nvPr/>
        </p:nvSpPr>
        <p:spPr>
          <a:xfrm>
            <a:off x="3201161" y="4638802"/>
            <a:ext cx="762000" cy="685800"/>
          </a:xfrm>
          <a:custGeom>
            <a:avLst/>
            <a:gdLst/>
            <a:ahLst/>
            <a:cxnLst/>
            <a:rect l="l" t="t" r="r" b="b"/>
            <a:pathLst>
              <a:path w="762000" h="685800" extrusionOk="0">
                <a:moveTo>
                  <a:pt x="0" y="685800"/>
                </a:moveTo>
                <a:lnTo>
                  <a:pt x="762000" y="685800"/>
                </a:lnTo>
                <a:lnTo>
                  <a:pt x="762000" y="0"/>
                </a:lnTo>
                <a:lnTo>
                  <a:pt x="0" y="0"/>
                </a:lnTo>
                <a:lnTo>
                  <a:pt x="0" y="685800"/>
                </a:lnTo>
                <a:close/>
              </a:path>
            </a:pathLst>
          </a:custGeom>
          <a:solidFill>
            <a:srgbClr val="FF666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5" name="Google Shape;635;p20"/>
          <p:cNvSpPr/>
          <p:nvPr/>
        </p:nvSpPr>
        <p:spPr>
          <a:xfrm>
            <a:off x="3201161" y="4638802"/>
            <a:ext cx="762000" cy="685800"/>
          </a:xfrm>
          <a:custGeom>
            <a:avLst/>
            <a:gdLst/>
            <a:ahLst/>
            <a:cxnLst/>
            <a:rect l="l" t="t" r="r" b="b"/>
            <a:pathLst>
              <a:path w="762000" h="685800" extrusionOk="0">
                <a:moveTo>
                  <a:pt x="0" y="685800"/>
                </a:moveTo>
                <a:lnTo>
                  <a:pt x="762000" y="685800"/>
                </a:lnTo>
                <a:lnTo>
                  <a:pt x="762000" y="0"/>
                </a:lnTo>
                <a:lnTo>
                  <a:pt x="0" y="0"/>
                </a:lnTo>
                <a:lnTo>
                  <a:pt x="0" y="685800"/>
                </a:lnTo>
                <a:close/>
              </a:path>
            </a:pathLst>
          </a:custGeom>
          <a:noFill/>
          <a:ln w="502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6" name="Google Shape;636;p20"/>
          <p:cNvSpPr/>
          <p:nvPr/>
        </p:nvSpPr>
        <p:spPr>
          <a:xfrm>
            <a:off x="4267961" y="4562602"/>
            <a:ext cx="533400" cy="838200"/>
          </a:xfrm>
          <a:custGeom>
            <a:avLst/>
            <a:gdLst/>
            <a:ahLst/>
            <a:cxnLst/>
            <a:rect l="l" t="t" r="r" b="b"/>
            <a:pathLst>
              <a:path w="533400" h="838200" extrusionOk="0">
                <a:moveTo>
                  <a:pt x="0" y="838200"/>
                </a:moveTo>
                <a:lnTo>
                  <a:pt x="533400" y="838200"/>
                </a:lnTo>
                <a:lnTo>
                  <a:pt x="533400" y="0"/>
                </a:lnTo>
                <a:lnTo>
                  <a:pt x="0" y="0"/>
                </a:lnTo>
                <a:lnTo>
                  <a:pt x="0" y="838200"/>
                </a:lnTo>
                <a:close/>
              </a:path>
            </a:pathLst>
          </a:custGeom>
          <a:solidFill>
            <a:srgbClr val="F9C09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7" name="Google Shape;637;p20"/>
          <p:cNvSpPr/>
          <p:nvPr/>
        </p:nvSpPr>
        <p:spPr>
          <a:xfrm>
            <a:off x="4267961" y="4562602"/>
            <a:ext cx="533400" cy="838200"/>
          </a:xfrm>
          <a:custGeom>
            <a:avLst/>
            <a:gdLst/>
            <a:ahLst/>
            <a:cxnLst/>
            <a:rect l="l" t="t" r="r" b="b"/>
            <a:pathLst>
              <a:path w="533400" h="838200" extrusionOk="0">
                <a:moveTo>
                  <a:pt x="0" y="838200"/>
                </a:moveTo>
                <a:lnTo>
                  <a:pt x="533400" y="838200"/>
                </a:lnTo>
                <a:lnTo>
                  <a:pt x="533400" y="0"/>
                </a:lnTo>
                <a:lnTo>
                  <a:pt x="0" y="0"/>
                </a:lnTo>
                <a:lnTo>
                  <a:pt x="0" y="838200"/>
                </a:lnTo>
                <a:close/>
              </a:path>
            </a:pathLst>
          </a:custGeom>
          <a:noFill/>
          <a:ln w="502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8" name="Google Shape;638;p20"/>
          <p:cNvSpPr/>
          <p:nvPr/>
        </p:nvSpPr>
        <p:spPr>
          <a:xfrm>
            <a:off x="3658361" y="4880355"/>
            <a:ext cx="762000" cy="127000"/>
          </a:xfrm>
          <a:custGeom>
            <a:avLst/>
            <a:gdLst/>
            <a:ahLst/>
            <a:cxnLst/>
            <a:rect l="l" t="t" r="r" b="b"/>
            <a:pathLst>
              <a:path w="762000" h="127000" extrusionOk="0">
                <a:moveTo>
                  <a:pt x="0" y="126492"/>
                </a:moveTo>
                <a:lnTo>
                  <a:pt x="762000" y="126492"/>
                </a:lnTo>
                <a:lnTo>
                  <a:pt x="762000" y="0"/>
                </a:lnTo>
                <a:lnTo>
                  <a:pt x="0" y="0"/>
                </a:lnTo>
                <a:lnTo>
                  <a:pt x="0" y="126492"/>
                </a:lnTo>
                <a:close/>
              </a:path>
            </a:pathLst>
          </a:custGeom>
          <a:solidFill>
            <a:srgbClr val="E36C0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9" name="Google Shape;639;p20"/>
          <p:cNvSpPr/>
          <p:nvPr/>
        </p:nvSpPr>
        <p:spPr>
          <a:xfrm>
            <a:off x="4420361" y="4715002"/>
            <a:ext cx="228600" cy="4572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0" name="Google Shape;640;p20"/>
          <p:cNvSpPr/>
          <p:nvPr/>
        </p:nvSpPr>
        <p:spPr>
          <a:xfrm>
            <a:off x="4420361" y="4715002"/>
            <a:ext cx="228600" cy="457200"/>
          </a:xfrm>
          <a:custGeom>
            <a:avLst/>
            <a:gdLst/>
            <a:ahLst/>
            <a:cxnLst/>
            <a:rect l="l" t="t" r="r" b="b"/>
            <a:pathLst>
              <a:path w="228600" h="457200" extrusionOk="0">
                <a:moveTo>
                  <a:pt x="0" y="457200"/>
                </a:moveTo>
                <a:lnTo>
                  <a:pt x="228600" y="457200"/>
                </a:lnTo>
                <a:lnTo>
                  <a:pt x="228600" y="0"/>
                </a:lnTo>
                <a:lnTo>
                  <a:pt x="0" y="0"/>
                </a:lnTo>
                <a:lnTo>
                  <a:pt x="0" y="457200"/>
                </a:lnTo>
                <a:close/>
              </a:path>
            </a:pathLst>
          </a:custGeom>
          <a:noFill/>
          <a:ln w="19800" cap="flat" cmpd="sng">
            <a:solidFill>
              <a:srgbClr val="0D090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1" name="Google Shape;641;p20"/>
          <p:cNvSpPr/>
          <p:nvPr/>
        </p:nvSpPr>
        <p:spPr>
          <a:xfrm>
            <a:off x="3505961" y="4715002"/>
            <a:ext cx="152400" cy="533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2" name="Google Shape;642;p20"/>
          <p:cNvSpPr/>
          <p:nvPr/>
        </p:nvSpPr>
        <p:spPr>
          <a:xfrm>
            <a:off x="3505961" y="4715002"/>
            <a:ext cx="152400" cy="533400"/>
          </a:xfrm>
          <a:custGeom>
            <a:avLst/>
            <a:gdLst/>
            <a:ahLst/>
            <a:cxnLst/>
            <a:rect l="l" t="t" r="r" b="b"/>
            <a:pathLst>
              <a:path w="152400" h="533400" extrusionOk="0">
                <a:moveTo>
                  <a:pt x="0" y="25400"/>
                </a:moveTo>
                <a:lnTo>
                  <a:pt x="2004" y="15537"/>
                </a:lnTo>
                <a:lnTo>
                  <a:pt x="7461" y="7461"/>
                </a:lnTo>
                <a:lnTo>
                  <a:pt x="15537" y="2004"/>
                </a:lnTo>
                <a:lnTo>
                  <a:pt x="25400" y="0"/>
                </a:lnTo>
                <a:lnTo>
                  <a:pt x="127000" y="0"/>
                </a:lnTo>
                <a:lnTo>
                  <a:pt x="136862" y="2004"/>
                </a:lnTo>
                <a:lnTo>
                  <a:pt x="144938" y="7461"/>
                </a:lnTo>
                <a:lnTo>
                  <a:pt x="150395" y="15537"/>
                </a:lnTo>
                <a:lnTo>
                  <a:pt x="152400" y="25400"/>
                </a:lnTo>
                <a:lnTo>
                  <a:pt x="152400" y="508000"/>
                </a:lnTo>
                <a:lnTo>
                  <a:pt x="150395" y="517862"/>
                </a:lnTo>
                <a:lnTo>
                  <a:pt x="144938" y="525938"/>
                </a:lnTo>
                <a:lnTo>
                  <a:pt x="136862" y="531395"/>
                </a:lnTo>
                <a:lnTo>
                  <a:pt x="127000" y="533400"/>
                </a:lnTo>
                <a:lnTo>
                  <a:pt x="25400" y="533400"/>
                </a:lnTo>
                <a:lnTo>
                  <a:pt x="15537" y="531395"/>
                </a:lnTo>
                <a:lnTo>
                  <a:pt x="7461" y="525938"/>
                </a:lnTo>
                <a:lnTo>
                  <a:pt x="2004" y="517862"/>
                </a:lnTo>
                <a:lnTo>
                  <a:pt x="0" y="508000"/>
                </a:lnTo>
                <a:lnTo>
                  <a:pt x="0" y="25400"/>
                </a:lnTo>
                <a:close/>
              </a:path>
            </a:pathLst>
          </a:custGeom>
          <a:noFill/>
          <a:ln w="28950" cap="flat" cmpd="sng">
            <a:solidFill>
              <a:srgbClr val="0D090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3" name="Google Shape;643;p20"/>
          <p:cNvSpPr/>
          <p:nvPr/>
        </p:nvSpPr>
        <p:spPr>
          <a:xfrm>
            <a:off x="3501390" y="4855209"/>
            <a:ext cx="0" cy="241300"/>
          </a:xfrm>
          <a:custGeom>
            <a:avLst/>
            <a:gdLst/>
            <a:ahLst/>
            <a:cxnLst/>
            <a:rect l="l" t="t" r="r" b="b"/>
            <a:pathLst>
              <a:path w="120000" h="241300" extrusionOk="0">
                <a:moveTo>
                  <a:pt x="0" y="0"/>
                </a:moveTo>
                <a:lnTo>
                  <a:pt x="0" y="241300"/>
                </a:lnTo>
              </a:path>
            </a:pathLst>
          </a:custGeom>
          <a:noFill/>
          <a:ln w="95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4" name="Google Shape;644;p20"/>
          <p:cNvSpPr/>
          <p:nvPr/>
        </p:nvSpPr>
        <p:spPr>
          <a:xfrm>
            <a:off x="3496817" y="4855209"/>
            <a:ext cx="9525" cy="241300"/>
          </a:xfrm>
          <a:custGeom>
            <a:avLst/>
            <a:gdLst/>
            <a:ahLst/>
            <a:cxnLst/>
            <a:rect l="l" t="t" r="r" b="b"/>
            <a:pathLst>
              <a:path w="9525" h="241300" extrusionOk="0">
                <a:moveTo>
                  <a:pt x="0" y="1523"/>
                </a:moveTo>
                <a:lnTo>
                  <a:pt x="0" y="634"/>
                </a:lnTo>
                <a:lnTo>
                  <a:pt x="635" y="0"/>
                </a:lnTo>
                <a:lnTo>
                  <a:pt x="1524" y="0"/>
                </a:lnTo>
                <a:lnTo>
                  <a:pt x="7620" y="0"/>
                </a:lnTo>
                <a:lnTo>
                  <a:pt x="8509" y="0"/>
                </a:lnTo>
                <a:lnTo>
                  <a:pt x="9144" y="634"/>
                </a:lnTo>
                <a:lnTo>
                  <a:pt x="9144" y="1523"/>
                </a:lnTo>
                <a:lnTo>
                  <a:pt x="9144" y="239267"/>
                </a:lnTo>
                <a:lnTo>
                  <a:pt x="9144" y="240156"/>
                </a:lnTo>
                <a:lnTo>
                  <a:pt x="8509" y="240791"/>
                </a:lnTo>
                <a:lnTo>
                  <a:pt x="7620" y="240791"/>
                </a:lnTo>
                <a:lnTo>
                  <a:pt x="1524" y="240791"/>
                </a:lnTo>
                <a:lnTo>
                  <a:pt x="635" y="240791"/>
                </a:lnTo>
                <a:lnTo>
                  <a:pt x="0" y="240156"/>
                </a:lnTo>
                <a:lnTo>
                  <a:pt x="0" y="239267"/>
                </a:lnTo>
                <a:lnTo>
                  <a:pt x="0" y="1523"/>
                </a:lnTo>
                <a:close/>
              </a:path>
            </a:pathLst>
          </a:custGeom>
          <a:noFill/>
          <a:ln w="50275" cap="flat" cmpd="sng">
            <a:solidFill>
              <a:srgbClr val="0D090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5" name="Google Shape;645;p20"/>
          <p:cNvSpPr/>
          <p:nvPr/>
        </p:nvSpPr>
        <p:spPr>
          <a:xfrm>
            <a:off x="4424934" y="4827270"/>
            <a:ext cx="0" cy="241300"/>
          </a:xfrm>
          <a:custGeom>
            <a:avLst/>
            <a:gdLst/>
            <a:ahLst/>
            <a:cxnLst/>
            <a:rect l="l" t="t" r="r" b="b"/>
            <a:pathLst>
              <a:path w="120000" h="241300" extrusionOk="0">
                <a:moveTo>
                  <a:pt x="0" y="0"/>
                </a:moveTo>
                <a:lnTo>
                  <a:pt x="0" y="241300"/>
                </a:lnTo>
              </a:path>
            </a:pathLst>
          </a:custGeom>
          <a:noFill/>
          <a:ln w="95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6" name="Google Shape;646;p20"/>
          <p:cNvSpPr/>
          <p:nvPr/>
        </p:nvSpPr>
        <p:spPr>
          <a:xfrm>
            <a:off x="4420361" y="4827778"/>
            <a:ext cx="9525" cy="241300"/>
          </a:xfrm>
          <a:custGeom>
            <a:avLst/>
            <a:gdLst/>
            <a:ahLst/>
            <a:cxnLst/>
            <a:rect l="l" t="t" r="r" b="b"/>
            <a:pathLst>
              <a:path w="9525" h="241300" extrusionOk="0">
                <a:moveTo>
                  <a:pt x="0" y="1524"/>
                </a:moveTo>
                <a:lnTo>
                  <a:pt x="0" y="635"/>
                </a:lnTo>
                <a:lnTo>
                  <a:pt x="635" y="0"/>
                </a:lnTo>
                <a:lnTo>
                  <a:pt x="1524" y="0"/>
                </a:lnTo>
                <a:lnTo>
                  <a:pt x="7620" y="0"/>
                </a:lnTo>
                <a:lnTo>
                  <a:pt x="8509" y="0"/>
                </a:lnTo>
                <a:lnTo>
                  <a:pt x="9143" y="635"/>
                </a:lnTo>
                <a:lnTo>
                  <a:pt x="9143" y="1524"/>
                </a:lnTo>
                <a:lnTo>
                  <a:pt x="9143" y="239268"/>
                </a:lnTo>
                <a:lnTo>
                  <a:pt x="9143" y="240157"/>
                </a:lnTo>
                <a:lnTo>
                  <a:pt x="8509" y="240792"/>
                </a:lnTo>
                <a:lnTo>
                  <a:pt x="7620" y="240792"/>
                </a:lnTo>
                <a:lnTo>
                  <a:pt x="1524" y="240792"/>
                </a:lnTo>
                <a:lnTo>
                  <a:pt x="635" y="240792"/>
                </a:lnTo>
                <a:lnTo>
                  <a:pt x="0" y="240157"/>
                </a:lnTo>
                <a:lnTo>
                  <a:pt x="0" y="239268"/>
                </a:lnTo>
                <a:lnTo>
                  <a:pt x="0" y="1524"/>
                </a:lnTo>
                <a:close/>
              </a:path>
            </a:pathLst>
          </a:custGeom>
          <a:noFill/>
          <a:ln w="50275" cap="flat" cmpd="sng">
            <a:solidFill>
              <a:srgbClr val="E36C0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7" name="Google Shape;647;p20"/>
          <p:cNvSpPr/>
          <p:nvPr/>
        </p:nvSpPr>
        <p:spPr>
          <a:xfrm>
            <a:off x="4653534" y="4883150"/>
            <a:ext cx="0" cy="130810"/>
          </a:xfrm>
          <a:custGeom>
            <a:avLst/>
            <a:gdLst/>
            <a:ahLst/>
            <a:cxnLst/>
            <a:rect l="l" t="t" r="r" b="b"/>
            <a:pathLst>
              <a:path w="120000" h="130810" extrusionOk="0">
                <a:moveTo>
                  <a:pt x="0" y="0"/>
                </a:moveTo>
                <a:lnTo>
                  <a:pt x="0" y="130810"/>
                </a:lnTo>
              </a:path>
            </a:pathLst>
          </a:custGeom>
          <a:noFill/>
          <a:ln w="95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8" name="Google Shape;648;p20"/>
          <p:cNvSpPr/>
          <p:nvPr/>
        </p:nvSpPr>
        <p:spPr>
          <a:xfrm>
            <a:off x="4648961" y="4882641"/>
            <a:ext cx="9525" cy="131445"/>
          </a:xfrm>
          <a:custGeom>
            <a:avLst/>
            <a:gdLst/>
            <a:ahLst/>
            <a:cxnLst/>
            <a:rect l="l" t="t" r="r" b="b"/>
            <a:pathLst>
              <a:path w="9525" h="131445" extrusionOk="0">
                <a:moveTo>
                  <a:pt x="0" y="1523"/>
                </a:moveTo>
                <a:lnTo>
                  <a:pt x="0" y="634"/>
                </a:lnTo>
                <a:lnTo>
                  <a:pt x="635" y="0"/>
                </a:lnTo>
                <a:lnTo>
                  <a:pt x="1524" y="0"/>
                </a:lnTo>
                <a:lnTo>
                  <a:pt x="7620" y="0"/>
                </a:lnTo>
                <a:lnTo>
                  <a:pt x="8509" y="0"/>
                </a:lnTo>
                <a:lnTo>
                  <a:pt x="9143" y="634"/>
                </a:lnTo>
                <a:lnTo>
                  <a:pt x="9143" y="1523"/>
                </a:lnTo>
                <a:lnTo>
                  <a:pt x="9143" y="129539"/>
                </a:lnTo>
                <a:lnTo>
                  <a:pt x="9143" y="130428"/>
                </a:lnTo>
                <a:lnTo>
                  <a:pt x="8509" y="131063"/>
                </a:lnTo>
                <a:lnTo>
                  <a:pt x="7620" y="131063"/>
                </a:lnTo>
                <a:lnTo>
                  <a:pt x="1524" y="131063"/>
                </a:lnTo>
                <a:lnTo>
                  <a:pt x="635" y="131063"/>
                </a:lnTo>
                <a:lnTo>
                  <a:pt x="0" y="130428"/>
                </a:lnTo>
                <a:lnTo>
                  <a:pt x="0" y="129539"/>
                </a:lnTo>
                <a:lnTo>
                  <a:pt x="0" y="1523"/>
                </a:lnTo>
                <a:close/>
              </a:path>
            </a:pathLst>
          </a:custGeom>
          <a:noFill/>
          <a:ln w="50275" cap="flat" cmpd="sng">
            <a:solidFill>
              <a:srgbClr val="0D090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9" name="Google Shape;649;p20"/>
          <p:cNvSpPr/>
          <p:nvPr/>
        </p:nvSpPr>
        <p:spPr>
          <a:xfrm>
            <a:off x="4801361" y="3343401"/>
            <a:ext cx="990600" cy="1638300"/>
          </a:xfrm>
          <a:custGeom>
            <a:avLst/>
            <a:gdLst/>
            <a:ahLst/>
            <a:cxnLst/>
            <a:rect l="l" t="t" r="r" b="b"/>
            <a:pathLst>
              <a:path w="990600" h="1638300" extrusionOk="0">
                <a:moveTo>
                  <a:pt x="0" y="1638300"/>
                </a:moveTo>
                <a:lnTo>
                  <a:pt x="65996" y="1633517"/>
                </a:lnTo>
                <a:lnTo>
                  <a:pt x="131732" y="1619458"/>
                </a:lnTo>
                <a:lnTo>
                  <a:pt x="196945" y="1596553"/>
                </a:lnTo>
                <a:lnTo>
                  <a:pt x="261377" y="1565234"/>
                </a:lnTo>
                <a:lnTo>
                  <a:pt x="324764" y="1525933"/>
                </a:lnTo>
                <a:lnTo>
                  <a:pt x="355985" y="1503424"/>
                </a:lnTo>
                <a:lnTo>
                  <a:pt x="386847" y="1479081"/>
                </a:lnTo>
                <a:lnTo>
                  <a:pt x="417318" y="1452958"/>
                </a:lnTo>
                <a:lnTo>
                  <a:pt x="447365" y="1425109"/>
                </a:lnTo>
                <a:lnTo>
                  <a:pt x="476955" y="1395588"/>
                </a:lnTo>
                <a:lnTo>
                  <a:pt x="506056" y="1364449"/>
                </a:lnTo>
                <a:lnTo>
                  <a:pt x="534635" y="1331746"/>
                </a:lnTo>
                <a:lnTo>
                  <a:pt x="562660" y="1297533"/>
                </a:lnTo>
                <a:lnTo>
                  <a:pt x="590098" y="1261864"/>
                </a:lnTo>
                <a:lnTo>
                  <a:pt x="616916" y="1224792"/>
                </a:lnTo>
                <a:lnTo>
                  <a:pt x="643082" y="1186371"/>
                </a:lnTo>
                <a:lnTo>
                  <a:pt x="668563" y="1146657"/>
                </a:lnTo>
                <a:lnTo>
                  <a:pt x="693327" y="1105701"/>
                </a:lnTo>
                <a:lnTo>
                  <a:pt x="717341" y="1063560"/>
                </a:lnTo>
                <a:lnTo>
                  <a:pt x="740572" y="1020285"/>
                </a:lnTo>
                <a:lnTo>
                  <a:pt x="762987" y="975932"/>
                </a:lnTo>
                <a:lnTo>
                  <a:pt x="784555" y="930554"/>
                </a:lnTo>
                <a:lnTo>
                  <a:pt x="805242" y="884205"/>
                </a:lnTo>
                <a:lnTo>
                  <a:pt x="825016" y="836939"/>
                </a:lnTo>
                <a:lnTo>
                  <a:pt x="843844" y="788811"/>
                </a:lnTo>
                <a:lnTo>
                  <a:pt x="861694" y="739873"/>
                </a:lnTo>
                <a:lnTo>
                  <a:pt x="878533" y="690180"/>
                </a:lnTo>
                <a:lnTo>
                  <a:pt x="894328" y="639786"/>
                </a:lnTo>
                <a:lnTo>
                  <a:pt x="909047" y="588745"/>
                </a:lnTo>
                <a:lnTo>
                  <a:pt x="922657" y="537110"/>
                </a:lnTo>
                <a:lnTo>
                  <a:pt x="935126" y="484936"/>
                </a:lnTo>
                <a:lnTo>
                  <a:pt x="946421" y="432277"/>
                </a:lnTo>
                <a:lnTo>
                  <a:pt x="956509" y="379186"/>
                </a:lnTo>
                <a:lnTo>
                  <a:pt x="965358" y="325718"/>
                </a:lnTo>
                <a:lnTo>
                  <a:pt x="972934" y="271926"/>
                </a:lnTo>
                <a:lnTo>
                  <a:pt x="979207" y="217864"/>
                </a:lnTo>
                <a:lnTo>
                  <a:pt x="984142" y="163587"/>
                </a:lnTo>
                <a:lnTo>
                  <a:pt x="987708" y="109148"/>
                </a:lnTo>
                <a:lnTo>
                  <a:pt x="989871" y="54601"/>
                </a:lnTo>
                <a:lnTo>
                  <a:pt x="990600" y="0"/>
                </a:lnTo>
              </a:path>
            </a:pathLst>
          </a:custGeom>
          <a:noFill/>
          <a:ln w="50275" cap="flat" cmpd="sng">
            <a:solidFill>
              <a:srgbClr val="0D090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0" name="Google Shape;650;p20"/>
          <p:cNvSpPr/>
          <p:nvPr/>
        </p:nvSpPr>
        <p:spPr>
          <a:xfrm>
            <a:off x="6599681" y="4867402"/>
            <a:ext cx="838200" cy="990600"/>
          </a:xfrm>
          <a:custGeom>
            <a:avLst/>
            <a:gdLst/>
            <a:ahLst/>
            <a:cxnLst/>
            <a:rect l="l" t="t" r="r" b="b"/>
            <a:pathLst>
              <a:path w="838200" h="990600" extrusionOk="0">
                <a:moveTo>
                  <a:pt x="838200" y="0"/>
                </a:moveTo>
                <a:lnTo>
                  <a:pt x="139700" y="0"/>
                </a:lnTo>
                <a:lnTo>
                  <a:pt x="119042" y="5370"/>
                </a:lnTo>
                <a:lnTo>
                  <a:pt x="80779" y="46032"/>
                </a:lnTo>
                <a:lnTo>
                  <a:pt x="48021" y="121484"/>
                </a:lnTo>
                <a:lnTo>
                  <a:pt x="34245" y="170342"/>
                </a:lnTo>
                <a:lnTo>
                  <a:pt x="22490" y="225598"/>
                </a:lnTo>
                <a:lnTo>
                  <a:pt x="12974" y="286489"/>
                </a:lnTo>
                <a:lnTo>
                  <a:pt x="5909" y="352246"/>
                </a:lnTo>
                <a:lnTo>
                  <a:pt x="1513" y="422105"/>
                </a:lnTo>
                <a:lnTo>
                  <a:pt x="0" y="495300"/>
                </a:lnTo>
                <a:lnTo>
                  <a:pt x="1513" y="568494"/>
                </a:lnTo>
                <a:lnTo>
                  <a:pt x="5909" y="638353"/>
                </a:lnTo>
                <a:lnTo>
                  <a:pt x="12974" y="704110"/>
                </a:lnTo>
                <a:lnTo>
                  <a:pt x="22490" y="765001"/>
                </a:lnTo>
                <a:lnTo>
                  <a:pt x="34245" y="820257"/>
                </a:lnTo>
                <a:lnTo>
                  <a:pt x="48021" y="869115"/>
                </a:lnTo>
                <a:lnTo>
                  <a:pt x="63604" y="910806"/>
                </a:lnTo>
                <a:lnTo>
                  <a:pt x="99330" y="969630"/>
                </a:lnTo>
                <a:lnTo>
                  <a:pt x="139700" y="990600"/>
                </a:lnTo>
                <a:lnTo>
                  <a:pt x="838200" y="990600"/>
                </a:lnTo>
                <a:lnTo>
                  <a:pt x="817542" y="985229"/>
                </a:lnTo>
                <a:lnTo>
                  <a:pt x="797830" y="969630"/>
                </a:lnTo>
                <a:lnTo>
                  <a:pt x="762104" y="910806"/>
                </a:lnTo>
                <a:lnTo>
                  <a:pt x="746521" y="869115"/>
                </a:lnTo>
                <a:lnTo>
                  <a:pt x="732745" y="820257"/>
                </a:lnTo>
                <a:lnTo>
                  <a:pt x="720990" y="765001"/>
                </a:lnTo>
                <a:lnTo>
                  <a:pt x="711474" y="704110"/>
                </a:lnTo>
                <a:lnTo>
                  <a:pt x="704409" y="638353"/>
                </a:lnTo>
                <a:lnTo>
                  <a:pt x="700013" y="568494"/>
                </a:lnTo>
                <a:lnTo>
                  <a:pt x="698500" y="495300"/>
                </a:lnTo>
                <a:lnTo>
                  <a:pt x="700013" y="422105"/>
                </a:lnTo>
                <a:lnTo>
                  <a:pt x="704409" y="352246"/>
                </a:lnTo>
                <a:lnTo>
                  <a:pt x="711474" y="286489"/>
                </a:lnTo>
                <a:lnTo>
                  <a:pt x="720990" y="225598"/>
                </a:lnTo>
                <a:lnTo>
                  <a:pt x="732745" y="170342"/>
                </a:lnTo>
                <a:lnTo>
                  <a:pt x="746521" y="121484"/>
                </a:lnTo>
                <a:lnTo>
                  <a:pt x="762104" y="79793"/>
                </a:lnTo>
                <a:lnTo>
                  <a:pt x="797830" y="20969"/>
                </a:lnTo>
                <a:lnTo>
                  <a:pt x="817542" y="5370"/>
                </a:lnTo>
                <a:lnTo>
                  <a:pt x="838200" y="0"/>
                </a:lnTo>
                <a:close/>
              </a:path>
            </a:pathLst>
          </a:custGeom>
          <a:solidFill>
            <a:srgbClr val="9FA2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1" name="Google Shape;651;p20"/>
          <p:cNvSpPr/>
          <p:nvPr/>
        </p:nvSpPr>
        <p:spPr>
          <a:xfrm>
            <a:off x="6599681" y="4867402"/>
            <a:ext cx="838200" cy="990600"/>
          </a:xfrm>
          <a:custGeom>
            <a:avLst/>
            <a:gdLst/>
            <a:ahLst/>
            <a:cxnLst/>
            <a:rect l="l" t="t" r="r" b="b"/>
            <a:pathLst>
              <a:path w="838200" h="990600" extrusionOk="0">
                <a:moveTo>
                  <a:pt x="139700" y="0"/>
                </a:moveTo>
                <a:lnTo>
                  <a:pt x="838200" y="0"/>
                </a:lnTo>
                <a:lnTo>
                  <a:pt x="817542" y="5370"/>
                </a:lnTo>
                <a:lnTo>
                  <a:pt x="797830" y="20969"/>
                </a:lnTo>
                <a:lnTo>
                  <a:pt x="762104" y="79793"/>
                </a:lnTo>
                <a:lnTo>
                  <a:pt x="746521" y="121484"/>
                </a:lnTo>
                <a:lnTo>
                  <a:pt x="732745" y="170342"/>
                </a:lnTo>
                <a:lnTo>
                  <a:pt x="720990" y="225598"/>
                </a:lnTo>
                <a:lnTo>
                  <a:pt x="711474" y="286489"/>
                </a:lnTo>
                <a:lnTo>
                  <a:pt x="704409" y="352246"/>
                </a:lnTo>
                <a:lnTo>
                  <a:pt x="700013" y="422105"/>
                </a:lnTo>
                <a:lnTo>
                  <a:pt x="698500" y="495300"/>
                </a:lnTo>
                <a:lnTo>
                  <a:pt x="700013" y="568494"/>
                </a:lnTo>
                <a:lnTo>
                  <a:pt x="704409" y="638353"/>
                </a:lnTo>
                <a:lnTo>
                  <a:pt x="711474" y="704110"/>
                </a:lnTo>
                <a:lnTo>
                  <a:pt x="720990" y="765001"/>
                </a:lnTo>
                <a:lnTo>
                  <a:pt x="732745" y="820257"/>
                </a:lnTo>
                <a:lnTo>
                  <a:pt x="746521" y="869115"/>
                </a:lnTo>
                <a:lnTo>
                  <a:pt x="762104" y="910806"/>
                </a:lnTo>
                <a:lnTo>
                  <a:pt x="797830" y="969630"/>
                </a:lnTo>
                <a:lnTo>
                  <a:pt x="838200" y="990600"/>
                </a:lnTo>
                <a:lnTo>
                  <a:pt x="139700" y="990600"/>
                </a:lnTo>
                <a:lnTo>
                  <a:pt x="99330" y="969630"/>
                </a:lnTo>
                <a:lnTo>
                  <a:pt x="63604" y="910806"/>
                </a:lnTo>
                <a:lnTo>
                  <a:pt x="48021" y="869115"/>
                </a:lnTo>
                <a:lnTo>
                  <a:pt x="34245" y="820257"/>
                </a:lnTo>
                <a:lnTo>
                  <a:pt x="22490" y="765001"/>
                </a:lnTo>
                <a:lnTo>
                  <a:pt x="12974" y="704110"/>
                </a:lnTo>
                <a:lnTo>
                  <a:pt x="5909" y="638353"/>
                </a:lnTo>
                <a:lnTo>
                  <a:pt x="1513" y="568494"/>
                </a:lnTo>
                <a:lnTo>
                  <a:pt x="0" y="495300"/>
                </a:lnTo>
                <a:lnTo>
                  <a:pt x="1513" y="422105"/>
                </a:lnTo>
                <a:lnTo>
                  <a:pt x="5909" y="352246"/>
                </a:lnTo>
                <a:lnTo>
                  <a:pt x="12974" y="286489"/>
                </a:lnTo>
                <a:lnTo>
                  <a:pt x="22490" y="225598"/>
                </a:lnTo>
                <a:lnTo>
                  <a:pt x="34245" y="170342"/>
                </a:lnTo>
                <a:lnTo>
                  <a:pt x="48021" y="121484"/>
                </a:lnTo>
                <a:lnTo>
                  <a:pt x="63604" y="79793"/>
                </a:lnTo>
                <a:lnTo>
                  <a:pt x="99330" y="20969"/>
                </a:lnTo>
                <a:lnTo>
                  <a:pt x="119042" y="5370"/>
                </a:lnTo>
                <a:lnTo>
                  <a:pt x="139700" y="0"/>
                </a:lnTo>
                <a:close/>
              </a:path>
            </a:pathLst>
          </a:custGeom>
          <a:noFill/>
          <a:ln w="50275" cap="flat" cmpd="sng">
            <a:solidFill>
              <a:srgbClr val="A6A6A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2" name="Google Shape;652;p20"/>
          <p:cNvSpPr/>
          <p:nvPr/>
        </p:nvSpPr>
        <p:spPr>
          <a:xfrm>
            <a:off x="6294882" y="4867402"/>
            <a:ext cx="838200" cy="990600"/>
          </a:xfrm>
          <a:custGeom>
            <a:avLst/>
            <a:gdLst/>
            <a:ahLst/>
            <a:cxnLst/>
            <a:rect l="l" t="t" r="r" b="b"/>
            <a:pathLst>
              <a:path w="838200" h="990600" extrusionOk="0">
                <a:moveTo>
                  <a:pt x="698499" y="0"/>
                </a:moveTo>
                <a:lnTo>
                  <a:pt x="0" y="0"/>
                </a:lnTo>
                <a:lnTo>
                  <a:pt x="20657" y="5370"/>
                </a:lnTo>
                <a:lnTo>
                  <a:pt x="40369" y="20969"/>
                </a:lnTo>
                <a:lnTo>
                  <a:pt x="76095" y="79793"/>
                </a:lnTo>
                <a:lnTo>
                  <a:pt x="91678" y="121484"/>
                </a:lnTo>
                <a:lnTo>
                  <a:pt x="105454" y="170342"/>
                </a:lnTo>
                <a:lnTo>
                  <a:pt x="117209" y="225598"/>
                </a:lnTo>
                <a:lnTo>
                  <a:pt x="126725" y="286489"/>
                </a:lnTo>
                <a:lnTo>
                  <a:pt x="133790" y="352246"/>
                </a:lnTo>
                <a:lnTo>
                  <a:pt x="138186" y="422105"/>
                </a:lnTo>
                <a:lnTo>
                  <a:pt x="139700" y="495300"/>
                </a:lnTo>
                <a:lnTo>
                  <a:pt x="138186" y="568494"/>
                </a:lnTo>
                <a:lnTo>
                  <a:pt x="133790" y="638353"/>
                </a:lnTo>
                <a:lnTo>
                  <a:pt x="126725" y="704110"/>
                </a:lnTo>
                <a:lnTo>
                  <a:pt x="117209" y="765001"/>
                </a:lnTo>
                <a:lnTo>
                  <a:pt x="105454" y="820257"/>
                </a:lnTo>
                <a:lnTo>
                  <a:pt x="91678" y="869115"/>
                </a:lnTo>
                <a:lnTo>
                  <a:pt x="76095" y="910806"/>
                </a:lnTo>
                <a:lnTo>
                  <a:pt x="40369" y="969630"/>
                </a:lnTo>
                <a:lnTo>
                  <a:pt x="0" y="990600"/>
                </a:lnTo>
                <a:lnTo>
                  <a:pt x="698499" y="990600"/>
                </a:lnTo>
                <a:lnTo>
                  <a:pt x="738869" y="969630"/>
                </a:lnTo>
                <a:lnTo>
                  <a:pt x="774595" y="910806"/>
                </a:lnTo>
                <a:lnTo>
                  <a:pt x="790178" y="869115"/>
                </a:lnTo>
                <a:lnTo>
                  <a:pt x="803954" y="820257"/>
                </a:lnTo>
                <a:lnTo>
                  <a:pt x="815709" y="765001"/>
                </a:lnTo>
                <a:lnTo>
                  <a:pt x="825225" y="704110"/>
                </a:lnTo>
                <a:lnTo>
                  <a:pt x="832290" y="638353"/>
                </a:lnTo>
                <a:lnTo>
                  <a:pt x="836686" y="568494"/>
                </a:lnTo>
                <a:lnTo>
                  <a:pt x="838199" y="495300"/>
                </a:lnTo>
                <a:lnTo>
                  <a:pt x="836686" y="422105"/>
                </a:lnTo>
                <a:lnTo>
                  <a:pt x="832290" y="352246"/>
                </a:lnTo>
                <a:lnTo>
                  <a:pt x="825225" y="286489"/>
                </a:lnTo>
                <a:lnTo>
                  <a:pt x="815709" y="225598"/>
                </a:lnTo>
                <a:lnTo>
                  <a:pt x="803954" y="170342"/>
                </a:lnTo>
                <a:lnTo>
                  <a:pt x="790178" y="121484"/>
                </a:lnTo>
                <a:lnTo>
                  <a:pt x="774595" y="79793"/>
                </a:lnTo>
                <a:lnTo>
                  <a:pt x="738869" y="20969"/>
                </a:lnTo>
                <a:lnTo>
                  <a:pt x="719157" y="5370"/>
                </a:lnTo>
                <a:lnTo>
                  <a:pt x="698499" y="0"/>
                </a:lnTo>
                <a:close/>
              </a:path>
            </a:pathLst>
          </a:custGeom>
          <a:solidFill>
            <a:srgbClr val="9FA2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3" name="Google Shape;653;p20"/>
          <p:cNvSpPr/>
          <p:nvPr/>
        </p:nvSpPr>
        <p:spPr>
          <a:xfrm>
            <a:off x="6294882" y="4867402"/>
            <a:ext cx="838200" cy="990600"/>
          </a:xfrm>
          <a:custGeom>
            <a:avLst/>
            <a:gdLst/>
            <a:ahLst/>
            <a:cxnLst/>
            <a:rect l="l" t="t" r="r" b="b"/>
            <a:pathLst>
              <a:path w="838200" h="990600" extrusionOk="0">
                <a:moveTo>
                  <a:pt x="698499" y="0"/>
                </a:moveTo>
                <a:lnTo>
                  <a:pt x="0" y="0"/>
                </a:lnTo>
                <a:lnTo>
                  <a:pt x="20657" y="5370"/>
                </a:lnTo>
                <a:lnTo>
                  <a:pt x="40369" y="20969"/>
                </a:lnTo>
                <a:lnTo>
                  <a:pt x="76095" y="79793"/>
                </a:lnTo>
                <a:lnTo>
                  <a:pt x="91678" y="121484"/>
                </a:lnTo>
                <a:lnTo>
                  <a:pt x="105454" y="170342"/>
                </a:lnTo>
                <a:lnTo>
                  <a:pt x="117209" y="225598"/>
                </a:lnTo>
                <a:lnTo>
                  <a:pt x="126725" y="286489"/>
                </a:lnTo>
                <a:lnTo>
                  <a:pt x="133790" y="352246"/>
                </a:lnTo>
                <a:lnTo>
                  <a:pt x="138186" y="422105"/>
                </a:lnTo>
                <a:lnTo>
                  <a:pt x="139700" y="495300"/>
                </a:lnTo>
                <a:lnTo>
                  <a:pt x="138186" y="568494"/>
                </a:lnTo>
                <a:lnTo>
                  <a:pt x="133790" y="638353"/>
                </a:lnTo>
                <a:lnTo>
                  <a:pt x="126725" y="704110"/>
                </a:lnTo>
                <a:lnTo>
                  <a:pt x="117209" y="765001"/>
                </a:lnTo>
                <a:lnTo>
                  <a:pt x="105454" y="820257"/>
                </a:lnTo>
                <a:lnTo>
                  <a:pt x="91678" y="869115"/>
                </a:lnTo>
                <a:lnTo>
                  <a:pt x="76095" y="910806"/>
                </a:lnTo>
                <a:lnTo>
                  <a:pt x="40369" y="969630"/>
                </a:lnTo>
                <a:lnTo>
                  <a:pt x="0" y="990600"/>
                </a:lnTo>
                <a:lnTo>
                  <a:pt x="698499" y="990600"/>
                </a:lnTo>
                <a:lnTo>
                  <a:pt x="738869" y="969630"/>
                </a:lnTo>
                <a:lnTo>
                  <a:pt x="774595" y="910806"/>
                </a:lnTo>
                <a:lnTo>
                  <a:pt x="790178" y="869115"/>
                </a:lnTo>
                <a:lnTo>
                  <a:pt x="803954" y="820257"/>
                </a:lnTo>
                <a:lnTo>
                  <a:pt x="815709" y="765001"/>
                </a:lnTo>
                <a:lnTo>
                  <a:pt x="825225" y="704110"/>
                </a:lnTo>
                <a:lnTo>
                  <a:pt x="832290" y="638353"/>
                </a:lnTo>
                <a:lnTo>
                  <a:pt x="836686" y="568494"/>
                </a:lnTo>
                <a:lnTo>
                  <a:pt x="838199" y="495300"/>
                </a:lnTo>
                <a:lnTo>
                  <a:pt x="836686" y="422105"/>
                </a:lnTo>
                <a:lnTo>
                  <a:pt x="832290" y="352246"/>
                </a:lnTo>
                <a:lnTo>
                  <a:pt x="825225" y="286489"/>
                </a:lnTo>
                <a:lnTo>
                  <a:pt x="815709" y="225598"/>
                </a:lnTo>
                <a:lnTo>
                  <a:pt x="803954" y="170342"/>
                </a:lnTo>
                <a:lnTo>
                  <a:pt x="790178" y="121484"/>
                </a:lnTo>
                <a:lnTo>
                  <a:pt x="774595" y="79793"/>
                </a:lnTo>
                <a:lnTo>
                  <a:pt x="738869" y="20969"/>
                </a:lnTo>
                <a:lnTo>
                  <a:pt x="719157" y="5370"/>
                </a:lnTo>
                <a:lnTo>
                  <a:pt x="698499" y="0"/>
                </a:lnTo>
                <a:close/>
              </a:path>
            </a:pathLst>
          </a:custGeom>
          <a:noFill/>
          <a:ln w="50275" cap="flat" cmpd="sng">
            <a:solidFill>
              <a:srgbClr val="A6A6A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4" name="Google Shape;654;p20"/>
          <p:cNvSpPr/>
          <p:nvPr/>
        </p:nvSpPr>
        <p:spPr>
          <a:xfrm>
            <a:off x="6102858" y="5629402"/>
            <a:ext cx="1524000" cy="990600"/>
          </a:xfrm>
          <a:custGeom>
            <a:avLst/>
            <a:gdLst/>
            <a:ahLst/>
            <a:cxnLst/>
            <a:rect l="l" t="t" r="r" b="b"/>
            <a:pathLst>
              <a:path w="1524000" h="990600" extrusionOk="0">
                <a:moveTo>
                  <a:pt x="1219199" y="0"/>
                </a:moveTo>
                <a:lnTo>
                  <a:pt x="304800" y="0"/>
                </a:lnTo>
                <a:lnTo>
                  <a:pt x="0" y="990600"/>
                </a:lnTo>
                <a:lnTo>
                  <a:pt x="1523999" y="990600"/>
                </a:lnTo>
                <a:lnTo>
                  <a:pt x="1219199" y="0"/>
                </a:lnTo>
                <a:close/>
              </a:path>
            </a:pathLst>
          </a:custGeom>
          <a:solidFill>
            <a:srgbClr val="9FA2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5" name="Google Shape;655;p20"/>
          <p:cNvSpPr/>
          <p:nvPr/>
        </p:nvSpPr>
        <p:spPr>
          <a:xfrm>
            <a:off x="6102858" y="5629402"/>
            <a:ext cx="1524000" cy="990600"/>
          </a:xfrm>
          <a:custGeom>
            <a:avLst/>
            <a:gdLst/>
            <a:ahLst/>
            <a:cxnLst/>
            <a:rect l="l" t="t" r="r" b="b"/>
            <a:pathLst>
              <a:path w="1524000" h="990600" extrusionOk="0">
                <a:moveTo>
                  <a:pt x="0" y="990600"/>
                </a:moveTo>
                <a:lnTo>
                  <a:pt x="1523999" y="990600"/>
                </a:lnTo>
                <a:lnTo>
                  <a:pt x="1219199" y="0"/>
                </a:lnTo>
                <a:lnTo>
                  <a:pt x="304800" y="0"/>
                </a:lnTo>
                <a:lnTo>
                  <a:pt x="0" y="990600"/>
                </a:lnTo>
                <a:close/>
              </a:path>
            </a:pathLst>
          </a:custGeom>
          <a:noFill/>
          <a:ln w="50275" cap="flat" cmpd="sng">
            <a:solidFill>
              <a:srgbClr val="9FA2A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6" name="Google Shape;656;p20"/>
          <p:cNvSpPr/>
          <p:nvPr/>
        </p:nvSpPr>
        <p:spPr>
          <a:xfrm>
            <a:off x="6096761" y="6620002"/>
            <a:ext cx="1536700" cy="116205"/>
          </a:xfrm>
          <a:custGeom>
            <a:avLst/>
            <a:gdLst/>
            <a:ahLst/>
            <a:cxnLst/>
            <a:rect l="l" t="t" r="r" b="b"/>
            <a:pathLst>
              <a:path w="1536700" h="116204" extrusionOk="0">
                <a:moveTo>
                  <a:pt x="1536191" y="0"/>
                </a:moveTo>
                <a:lnTo>
                  <a:pt x="0" y="0"/>
                </a:lnTo>
                <a:lnTo>
                  <a:pt x="0" y="57912"/>
                </a:lnTo>
                <a:lnTo>
                  <a:pt x="34534" y="75131"/>
                </a:lnTo>
                <a:lnTo>
                  <a:pt x="92710" y="85513"/>
                </a:lnTo>
                <a:lnTo>
                  <a:pt x="131186" y="90288"/>
                </a:lnTo>
                <a:lnTo>
                  <a:pt x="175404" y="94747"/>
                </a:lnTo>
                <a:lnTo>
                  <a:pt x="224980" y="98859"/>
                </a:lnTo>
                <a:lnTo>
                  <a:pt x="279527" y="102597"/>
                </a:lnTo>
                <a:lnTo>
                  <a:pt x="338658" y="105932"/>
                </a:lnTo>
                <a:lnTo>
                  <a:pt x="469130" y="111272"/>
                </a:lnTo>
                <a:lnTo>
                  <a:pt x="613305" y="114647"/>
                </a:lnTo>
                <a:lnTo>
                  <a:pt x="768095" y="115824"/>
                </a:lnTo>
                <a:lnTo>
                  <a:pt x="922886" y="114647"/>
                </a:lnTo>
                <a:lnTo>
                  <a:pt x="1067061" y="111272"/>
                </a:lnTo>
                <a:lnTo>
                  <a:pt x="1197533" y="105932"/>
                </a:lnTo>
                <a:lnTo>
                  <a:pt x="1256664" y="102597"/>
                </a:lnTo>
                <a:lnTo>
                  <a:pt x="1311211" y="98859"/>
                </a:lnTo>
                <a:lnTo>
                  <a:pt x="1360787" y="94747"/>
                </a:lnTo>
                <a:lnTo>
                  <a:pt x="1405005" y="90288"/>
                </a:lnTo>
                <a:lnTo>
                  <a:pt x="1443481" y="85513"/>
                </a:lnTo>
                <a:lnTo>
                  <a:pt x="1501657" y="75131"/>
                </a:lnTo>
                <a:lnTo>
                  <a:pt x="1536191" y="57912"/>
                </a:lnTo>
                <a:lnTo>
                  <a:pt x="1536191" y="0"/>
                </a:lnTo>
                <a:close/>
              </a:path>
            </a:pathLst>
          </a:custGeom>
          <a:solidFill>
            <a:srgbClr val="9FA2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7" name="Google Shape;657;p20"/>
          <p:cNvSpPr/>
          <p:nvPr/>
        </p:nvSpPr>
        <p:spPr>
          <a:xfrm>
            <a:off x="6096761" y="6620002"/>
            <a:ext cx="1536700" cy="116205"/>
          </a:xfrm>
          <a:custGeom>
            <a:avLst/>
            <a:gdLst/>
            <a:ahLst/>
            <a:cxnLst/>
            <a:rect l="l" t="t" r="r" b="b"/>
            <a:pathLst>
              <a:path w="1536700" h="116204" extrusionOk="0">
                <a:moveTo>
                  <a:pt x="1536191" y="0"/>
                </a:moveTo>
                <a:lnTo>
                  <a:pt x="1536191" y="57912"/>
                </a:lnTo>
                <a:lnTo>
                  <a:pt x="1532226" y="63832"/>
                </a:lnTo>
                <a:lnTo>
                  <a:pt x="1475827" y="80451"/>
                </a:lnTo>
                <a:lnTo>
                  <a:pt x="1405005" y="90288"/>
                </a:lnTo>
                <a:lnTo>
                  <a:pt x="1360787" y="94747"/>
                </a:lnTo>
                <a:lnTo>
                  <a:pt x="1311211" y="98859"/>
                </a:lnTo>
                <a:lnTo>
                  <a:pt x="1256664" y="102597"/>
                </a:lnTo>
                <a:lnTo>
                  <a:pt x="1197533" y="105932"/>
                </a:lnTo>
                <a:lnTo>
                  <a:pt x="1134203" y="108833"/>
                </a:lnTo>
                <a:lnTo>
                  <a:pt x="1067061" y="111272"/>
                </a:lnTo>
                <a:lnTo>
                  <a:pt x="996493" y="113219"/>
                </a:lnTo>
                <a:lnTo>
                  <a:pt x="922886" y="114647"/>
                </a:lnTo>
                <a:lnTo>
                  <a:pt x="846624" y="115524"/>
                </a:lnTo>
                <a:lnTo>
                  <a:pt x="768095" y="115824"/>
                </a:lnTo>
                <a:lnTo>
                  <a:pt x="689567" y="115524"/>
                </a:lnTo>
                <a:lnTo>
                  <a:pt x="613305" y="114647"/>
                </a:lnTo>
                <a:lnTo>
                  <a:pt x="539698" y="113219"/>
                </a:lnTo>
                <a:lnTo>
                  <a:pt x="469130" y="111272"/>
                </a:lnTo>
                <a:lnTo>
                  <a:pt x="401988" y="108833"/>
                </a:lnTo>
                <a:lnTo>
                  <a:pt x="338658" y="105932"/>
                </a:lnTo>
                <a:lnTo>
                  <a:pt x="279527" y="102597"/>
                </a:lnTo>
                <a:lnTo>
                  <a:pt x="224980" y="98859"/>
                </a:lnTo>
                <a:lnTo>
                  <a:pt x="175404" y="94747"/>
                </a:lnTo>
                <a:lnTo>
                  <a:pt x="131186" y="90288"/>
                </a:lnTo>
                <a:lnTo>
                  <a:pt x="92710" y="85513"/>
                </a:lnTo>
                <a:lnTo>
                  <a:pt x="34534" y="75131"/>
                </a:lnTo>
                <a:lnTo>
                  <a:pt x="0" y="57912"/>
                </a:lnTo>
                <a:lnTo>
                  <a:pt x="0" y="0"/>
                </a:lnTo>
                <a:lnTo>
                  <a:pt x="1536191" y="0"/>
                </a:lnTo>
                <a:close/>
              </a:path>
            </a:pathLst>
          </a:custGeom>
          <a:noFill/>
          <a:ln w="50275" cap="flat" cmpd="sng">
            <a:solidFill>
              <a:srgbClr val="9FA2A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8" name="Google Shape;658;p20"/>
          <p:cNvSpPr/>
          <p:nvPr/>
        </p:nvSpPr>
        <p:spPr>
          <a:xfrm>
            <a:off x="6294882" y="4791202"/>
            <a:ext cx="1143000" cy="152400"/>
          </a:xfrm>
          <a:custGeom>
            <a:avLst/>
            <a:gdLst/>
            <a:ahLst/>
            <a:cxnLst/>
            <a:rect l="l" t="t" r="r" b="b"/>
            <a:pathLst>
              <a:path w="1143000" h="152400" extrusionOk="0">
                <a:moveTo>
                  <a:pt x="571499" y="0"/>
                </a:moveTo>
                <a:lnTo>
                  <a:pt x="493958" y="696"/>
                </a:lnTo>
                <a:lnTo>
                  <a:pt x="419585" y="2725"/>
                </a:lnTo>
                <a:lnTo>
                  <a:pt x="349061" y="5994"/>
                </a:lnTo>
                <a:lnTo>
                  <a:pt x="283068" y="10414"/>
                </a:lnTo>
                <a:lnTo>
                  <a:pt x="222288" y="15891"/>
                </a:lnTo>
                <a:lnTo>
                  <a:pt x="167401" y="22336"/>
                </a:lnTo>
                <a:lnTo>
                  <a:pt x="119090" y="29656"/>
                </a:lnTo>
                <a:lnTo>
                  <a:pt x="78034" y="37761"/>
                </a:lnTo>
                <a:lnTo>
                  <a:pt x="20417" y="55959"/>
                </a:lnTo>
                <a:lnTo>
                  <a:pt x="0" y="76200"/>
                </a:lnTo>
                <a:lnTo>
                  <a:pt x="5217" y="86529"/>
                </a:lnTo>
                <a:lnTo>
                  <a:pt x="44916" y="105840"/>
                </a:lnTo>
                <a:lnTo>
                  <a:pt x="119090" y="122743"/>
                </a:lnTo>
                <a:lnTo>
                  <a:pt x="167401" y="130063"/>
                </a:lnTo>
                <a:lnTo>
                  <a:pt x="222288" y="136508"/>
                </a:lnTo>
                <a:lnTo>
                  <a:pt x="283068" y="141986"/>
                </a:lnTo>
                <a:lnTo>
                  <a:pt x="349061" y="146405"/>
                </a:lnTo>
                <a:lnTo>
                  <a:pt x="419585" y="149674"/>
                </a:lnTo>
                <a:lnTo>
                  <a:pt x="493958" y="151703"/>
                </a:lnTo>
                <a:lnTo>
                  <a:pt x="571499" y="152400"/>
                </a:lnTo>
                <a:lnTo>
                  <a:pt x="649041" y="151703"/>
                </a:lnTo>
                <a:lnTo>
                  <a:pt x="723414" y="149674"/>
                </a:lnTo>
                <a:lnTo>
                  <a:pt x="793938" y="146405"/>
                </a:lnTo>
                <a:lnTo>
                  <a:pt x="859931" y="141986"/>
                </a:lnTo>
                <a:lnTo>
                  <a:pt x="920711" y="136508"/>
                </a:lnTo>
                <a:lnTo>
                  <a:pt x="975598" y="130063"/>
                </a:lnTo>
                <a:lnTo>
                  <a:pt x="1023909" y="122743"/>
                </a:lnTo>
                <a:lnTo>
                  <a:pt x="1064965" y="114638"/>
                </a:lnTo>
                <a:lnTo>
                  <a:pt x="1122582" y="96440"/>
                </a:lnTo>
                <a:lnTo>
                  <a:pt x="1142999" y="76200"/>
                </a:lnTo>
                <a:lnTo>
                  <a:pt x="1137782" y="65870"/>
                </a:lnTo>
                <a:lnTo>
                  <a:pt x="1098083" y="46559"/>
                </a:lnTo>
                <a:lnTo>
                  <a:pt x="1023909" y="29656"/>
                </a:lnTo>
                <a:lnTo>
                  <a:pt x="975598" y="22336"/>
                </a:lnTo>
                <a:lnTo>
                  <a:pt x="920711" y="15891"/>
                </a:lnTo>
                <a:lnTo>
                  <a:pt x="859931" y="10414"/>
                </a:lnTo>
                <a:lnTo>
                  <a:pt x="793938" y="5994"/>
                </a:lnTo>
                <a:lnTo>
                  <a:pt x="723414" y="2725"/>
                </a:lnTo>
                <a:lnTo>
                  <a:pt x="649041" y="696"/>
                </a:lnTo>
                <a:lnTo>
                  <a:pt x="571499" y="0"/>
                </a:lnTo>
                <a:close/>
              </a:path>
            </a:pathLst>
          </a:custGeom>
          <a:solidFill>
            <a:srgbClr val="FCEAD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9" name="Google Shape;659;p20"/>
          <p:cNvSpPr/>
          <p:nvPr/>
        </p:nvSpPr>
        <p:spPr>
          <a:xfrm>
            <a:off x="6294882" y="4791202"/>
            <a:ext cx="1143000" cy="152400"/>
          </a:xfrm>
          <a:custGeom>
            <a:avLst/>
            <a:gdLst/>
            <a:ahLst/>
            <a:cxnLst/>
            <a:rect l="l" t="t" r="r" b="b"/>
            <a:pathLst>
              <a:path w="1143000" h="152400" extrusionOk="0">
                <a:moveTo>
                  <a:pt x="0" y="76200"/>
                </a:moveTo>
                <a:lnTo>
                  <a:pt x="44916" y="46559"/>
                </a:lnTo>
                <a:lnTo>
                  <a:pt x="119090" y="29656"/>
                </a:lnTo>
                <a:lnTo>
                  <a:pt x="167401" y="22336"/>
                </a:lnTo>
                <a:lnTo>
                  <a:pt x="222288" y="15891"/>
                </a:lnTo>
                <a:lnTo>
                  <a:pt x="283068" y="10413"/>
                </a:lnTo>
                <a:lnTo>
                  <a:pt x="349061" y="5994"/>
                </a:lnTo>
                <a:lnTo>
                  <a:pt x="419585" y="2725"/>
                </a:lnTo>
                <a:lnTo>
                  <a:pt x="493958" y="696"/>
                </a:lnTo>
                <a:lnTo>
                  <a:pt x="571499" y="0"/>
                </a:lnTo>
                <a:lnTo>
                  <a:pt x="649041" y="696"/>
                </a:lnTo>
                <a:lnTo>
                  <a:pt x="723414" y="2725"/>
                </a:lnTo>
                <a:lnTo>
                  <a:pt x="793938" y="5994"/>
                </a:lnTo>
                <a:lnTo>
                  <a:pt x="859931" y="10414"/>
                </a:lnTo>
                <a:lnTo>
                  <a:pt x="920711" y="15891"/>
                </a:lnTo>
                <a:lnTo>
                  <a:pt x="975598" y="22336"/>
                </a:lnTo>
                <a:lnTo>
                  <a:pt x="1023909" y="29656"/>
                </a:lnTo>
                <a:lnTo>
                  <a:pt x="1064965" y="37761"/>
                </a:lnTo>
                <a:lnTo>
                  <a:pt x="1122582" y="55959"/>
                </a:lnTo>
                <a:lnTo>
                  <a:pt x="1142999" y="76200"/>
                </a:lnTo>
                <a:lnTo>
                  <a:pt x="1137782" y="86529"/>
                </a:lnTo>
                <a:lnTo>
                  <a:pt x="1098083" y="105840"/>
                </a:lnTo>
                <a:lnTo>
                  <a:pt x="1023909" y="122743"/>
                </a:lnTo>
                <a:lnTo>
                  <a:pt x="975598" y="130063"/>
                </a:lnTo>
                <a:lnTo>
                  <a:pt x="920711" y="136508"/>
                </a:lnTo>
                <a:lnTo>
                  <a:pt x="859931" y="141986"/>
                </a:lnTo>
                <a:lnTo>
                  <a:pt x="793938" y="146405"/>
                </a:lnTo>
                <a:lnTo>
                  <a:pt x="723414" y="149674"/>
                </a:lnTo>
                <a:lnTo>
                  <a:pt x="649041" y="151703"/>
                </a:lnTo>
                <a:lnTo>
                  <a:pt x="571499" y="152400"/>
                </a:lnTo>
                <a:lnTo>
                  <a:pt x="493958" y="151703"/>
                </a:lnTo>
                <a:lnTo>
                  <a:pt x="419585" y="149674"/>
                </a:lnTo>
                <a:lnTo>
                  <a:pt x="349061" y="146405"/>
                </a:lnTo>
                <a:lnTo>
                  <a:pt x="283068" y="141985"/>
                </a:lnTo>
                <a:lnTo>
                  <a:pt x="222288" y="136508"/>
                </a:lnTo>
                <a:lnTo>
                  <a:pt x="167401" y="130063"/>
                </a:lnTo>
                <a:lnTo>
                  <a:pt x="119090" y="122743"/>
                </a:lnTo>
                <a:lnTo>
                  <a:pt x="78034" y="114638"/>
                </a:lnTo>
                <a:lnTo>
                  <a:pt x="20417" y="96440"/>
                </a:lnTo>
                <a:lnTo>
                  <a:pt x="0" y="76200"/>
                </a:lnTo>
                <a:close/>
              </a:path>
            </a:pathLst>
          </a:custGeom>
          <a:noFill/>
          <a:ln w="50275" cap="flat" cmpd="sng">
            <a:solidFill>
              <a:srgbClr val="9FA2A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0" name="Google Shape;660;p20"/>
          <p:cNvSpPr/>
          <p:nvPr/>
        </p:nvSpPr>
        <p:spPr>
          <a:xfrm>
            <a:off x="6201409" y="5729096"/>
            <a:ext cx="132079" cy="167576"/>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1" name="Google Shape;661;p20"/>
          <p:cNvSpPr/>
          <p:nvPr/>
        </p:nvSpPr>
        <p:spPr>
          <a:xfrm>
            <a:off x="7399019" y="5755640"/>
            <a:ext cx="121920" cy="164846"/>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2" name="Google Shape;662;p20"/>
          <p:cNvSpPr/>
          <p:nvPr/>
        </p:nvSpPr>
        <p:spPr>
          <a:xfrm>
            <a:off x="3886961" y="5324602"/>
            <a:ext cx="2590800" cy="228600"/>
          </a:xfrm>
          <a:custGeom>
            <a:avLst/>
            <a:gdLst/>
            <a:ahLst/>
            <a:cxnLst/>
            <a:rect l="l" t="t" r="r" b="b"/>
            <a:pathLst>
              <a:path w="2590800" h="228600" extrusionOk="0">
                <a:moveTo>
                  <a:pt x="0" y="0"/>
                </a:moveTo>
                <a:lnTo>
                  <a:pt x="2145" y="9822"/>
                </a:lnTo>
                <a:lnTo>
                  <a:pt x="4016" y="35718"/>
                </a:lnTo>
                <a:lnTo>
                  <a:pt x="5339" y="72330"/>
                </a:lnTo>
                <a:lnTo>
                  <a:pt x="5841" y="114300"/>
                </a:lnTo>
                <a:lnTo>
                  <a:pt x="7266" y="117596"/>
                </a:lnTo>
                <a:lnTo>
                  <a:pt x="55479" y="133994"/>
                </a:lnTo>
                <a:lnTo>
                  <a:pt x="115292" y="143677"/>
                </a:lnTo>
                <a:lnTo>
                  <a:pt x="167116" y="150027"/>
                </a:lnTo>
                <a:lnTo>
                  <a:pt x="227986" y="156269"/>
                </a:lnTo>
                <a:lnTo>
                  <a:pt x="297460" y="162384"/>
                </a:lnTo>
                <a:lnTo>
                  <a:pt x="375096" y="168354"/>
                </a:lnTo>
                <a:lnTo>
                  <a:pt x="416837" y="171277"/>
                </a:lnTo>
                <a:lnTo>
                  <a:pt x="460454" y="174157"/>
                </a:lnTo>
                <a:lnTo>
                  <a:pt x="505890" y="176990"/>
                </a:lnTo>
                <a:lnTo>
                  <a:pt x="553092" y="179775"/>
                </a:lnTo>
                <a:lnTo>
                  <a:pt x="602003" y="182508"/>
                </a:lnTo>
                <a:lnTo>
                  <a:pt x="652568" y="185188"/>
                </a:lnTo>
                <a:lnTo>
                  <a:pt x="704733" y="187812"/>
                </a:lnTo>
                <a:lnTo>
                  <a:pt x="758442" y="190377"/>
                </a:lnTo>
                <a:lnTo>
                  <a:pt x="813641" y="192881"/>
                </a:lnTo>
                <a:lnTo>
                  <a:pt x="870273" y="195321"/>
                </a:lnTo>
                <a:lnTo>
                  <a:pt x="928284" y="197696"/>
                </a:lnTo>
                <a:lnTo>
                  <a:pt x="987619" y="200003"/>
                </a:lnTo>
                <a:lnTo>
                  <a:pt x="1048223" y="202239"/>
                </a:lnTo>
                <a:lnTo>
                  <a:pt x="1110039" y="204402"/>
                </a:lnTo>
                <a:lnTo>
                  <a:pt x="1173014" y="206489"/>
                </a:lnTo>
                <a:lnTo>
                  <a:pt x="1237092" y="208498"/>
                </a:lnTo>
                <a:lnTo>
                  <a:pt x="1302218" y="210426"/>
                </a:lnTo>
                <a:lnTo>
                  <a:pt x="1368337" y="212272"/>
                </a:lnTo>
                <a:lnTo>
                  <a:pt x="1435393" y="214032"/>
                </a:lnTo>
                <a:lnTo>
                  <a:pt x="1503331" y="215705"/>
                </a:lnTo>
                <a:lnTo>
                  <a:pt x="1572097" y="217287"/>
                </a:lnTo>
                <a:lnTo>
                  <a:pt x="1641635" y="218777"/>
                </a:lnTo>
                <a:lnTo>
                  <a:pt x="1711890" y="220171"/>
                </a:lnTo>
                <a:lnTo>
                  <a:pt x="1782807" y="221468"/>
                </a:lnTo>
                <a:lnTo>
                  <a:pt x="1854331" y="222665"/>
                </a:lnTo>
                <a:lnTo>
                  <a:pt x="1926406" y="223760"/>
                </a:lnTo>
                <a:lnTo>
                  <a:pt x="1998977" y="224750"/>
                </a:lnTo>
                <a:lnTo>
                  <a:pt x="2071990" y="225632"/>
                </a:lnTo>
                <a:lnTo>
                  <a:pt x="2145388" y="226405"/>
                </a:lnTo>
                <a:lnTo>
                  <a:pt x="2219118" y="227065"/>
                </a:lnTo>
                <a:lnTo>
                  <a:pt x="2293123" y="227611"/>
                </a:lnTo>
                <a:lnTo>
                  <a:pt x="2367349" y="228040"/>
                </a:lnTo>
                <a:lnTo>
                  <a:pt x="2441741" y="228349"/>
                </a:lnTo>
                <a:lnTo>
                  <a:pt x="2516243" y="228537"/>
                </a:lnTo>
                <a:lnTo>
                  <a:pt x="2590800" y="228600"/>
                </a:lnTo>
              </a:path>
            </a:pathLst>
          </a:custGeom>
          <a:noFill/>
          <a:ln w="50275"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3" name="Google Shape;663;p20"/>
          <p:cNvSpPr txBox="1"/>
          <p:nvPr/>
        </p:nvSpPr>
        <p:spPr>
          <a:xfrm>
            <a:off x="1806955" y="4397628"/>
            <a:ext cx="523875"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Boiler</a:t>
            </a:r>
            <a:endParaRPr sz="1600">
              <a:solidFill>
                <a:schemeClr val="dk1"/>
              </a:solidFill>
              <a:latin typeface="Calibri"/>
              <a:ea typeface="Calibri"/>
              <a:cs typeface="Calibri"/>
              <a:sym typeface="Calibri"/>
            </a:endParaRPr>
          </a:p>
        </p:txBody>
      </p:sp>
      <p:sp>
        <p:nvSpPr>
          <p:cNvPr id="664" name="Google Shape;664;p20"/>
          <p:cNvSpPr txBox="1"/>
          <p:nvPr/>
        </p:nvSpPr>
        <p:spPr>
          <a:xfrm>
            <a:off x="3203575" y="4321428"/>
            <a:ext cx="664210"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Turbine</a:t>
            </a:r>
            <a:endParaRPr sz="1600">
              <a:solidFill>
                <a:schemeClr val="dk1"/>
              </a:solidFill>
              <a:latin typeface="Calibri"/>
              <a:ea typeface="Calibri"/>
              <a:cs typeface="Calibri"/>
              <a:sym typeface="Calibri"/>
            </a:endParaRPr>
          </a:p>
        </p:txBody>
      </p:sp>
      <p:sp>
        <p:nvSpPr>
          <p:cNvPr id="665" name="Google Shape;665;p20"/>
          <p:cNvSpPr txBox="1"/>
          <p:nvPr/>
        </p:nvSpPr>
        <p:spPr>
          <a:xfrm>
            <a:off x="3965575" y="4202252"/>
            <a:ext cx="883919"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FFFFFF"/>
                </a:solidFill>
                <a:latin typeface="Calibri"/>
                <a:ea typeface="Calibri"/>
                <a:cs typeface="Calibri"/>
                <a:sym typeface="Calibri"/>
              </a:rPr>
              <a:t>Generator</a:t>
            </a:r>
            <a:endParaRPr sz="1600">
              <a:solidFill>
                <a:schemeClr val="dk1"/>
              </a:solidFill>
              <a:latin typeface="Calibri"/>
              <a:ea typeface="Calibri"/>
              <a:cs typeface="Calibri"/>
              <a:sym typeface="Calibri"/>
            </a:endParaRPr>
          </a:p>
        </p:txBody>
      </p:sp>
      <p:sp>
        <p:nvSpPr>
          <p:cNvPr id="666" name="Google Shape;666;p20"/>
          <p:cNvSpPr txBox="1"/>
          <p:nvPr/>
        </p:nvSpPr>
        <p:spPr>
          <a:xfrm>
            <a:off x="6251828" y="4431538"/>
            <a:ext cx="1221105"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1600" b="1">
                <a:solidFill>
                  <a:srgbClr val="0D090F"/>
                </a:solidFill>
                <a:latin typeface="Calibri"/>
                <a:ea typeface="Calibri"/>
                <a:cs typeface="Calibri"/>
                <a:sym typeface="Calibri"/>
              </a:rPr>
              <a:t>Cooling Tower</a:t>
            </a:r>
            <a:endParaRPr sz="1600">
              <a:solidFill>
                <a:schemeClr val="dk1"/>
              </a:solidFill>
              <a:latin typeface="Calibri"/>
              <a:ea typeface="Calibri"/>
              <a:cs typeface="Calibri"/>
              <a:sym typeface="Calibri"/>
            </a:endParaRPr>
          </a:p>
        </p:txBody>
      </p:sp>
      <p:sp>
        <p:nvSpPr>
          <p:cNvPr id="667" name="Google Shape;667;p20"/>
          <p:cNvSpPr/>
          <p:nvPr/>
        </p:nvSpPr>
        <p:spPr>
          <a:xfrm>
            <a:off x="6843959" y="3723640"/>
            <a:ext cx="784225" cy="742315"/>
          </a:xfrm>
          <a:custGeom>
            <a:avLst/>
            <a:gdLst/>
            <a:ahLst/>
            <a:cxnLst/>
            <a:rect l="l" t="t" r="r" b="b"/>
            <a:pathLst>
              <a:path w="784225" h="742314" extrusionOk="0">
                <a:moveTo>
                  <a:pt x="275787" y="742188"/>
                </a:moveTo>
                <a:lnTo>
                  <a:pt x="225333" y="714371"/>
                </a:lnTo>
                <a:lnTo>
                  <a:pt x="176406" y="686746"/>
                </a:lnTo>
                <a:lnTo>
                  <a:pt x="130525" y="659498"/>
                </a:lnTo>
                <a:lnTo>
                  <a:pt x="89210" y="632811"/>
                </a:lnTo>
                <a:lnTo>
                  <a:pt x="53981" y="606869"/>
                </a:lnTo>
                <a:lnTo>
                  <a:pt x="7856" y="557958"/>
                </a:lnTo>
                <a:lnTo>
                  <a:pt x="0" y="535358"/>
                </a:lnTo>
                <a:lnTo>
                  <a:pt x="4306" y="514241"/>
                </a:lnTo>
                <a:lnTo>
                  <a:pt x="44287" y="484115"/>
                </a:lnTo>
                <a:lnTo>
                  <a:pt x="120200" y="467472"/>
                </a:lnTo>
                <a:lnTo>
                  <a:pt x="170779" y="460962"/>
                </a:lnTo>
                <a:lnTo>
                  <a:pt x="227546" y="455297"/>
                </a:lnTo>
                <a:lnTo>
                  <a:pt x="288830" y="450206"/>
                </a:lnTo>
                <a:lnTo>
                  <a:pt x="352960" y="445416"/>
                </a:lnTo>
                <a:lnTo>
                  <a:pt x="418265" y="440658"/>
                </a:lnTo>
                <a:lnTo>
                  <a:pt x="483074" y="435658"/>
                </a:lnTo>
                <a:lnTo>
                  <a:pt x="545717" y="430146"/>
                </a:lnTo>
                <a:lnTo>
                  <a:pt x="604523" y="423849"/>
                </a:lnTo>
                <a:lnTo>
                  <a:pt x="657820" y="416496"/>
                </a:lnTo>
                <a:lnTo>
                  <a:pt x="703940" y="407816"/>
                </a:lnTo>
                <a:lnTo>
                  <a:pt x="741209" y="397536"/>
                </a:lnTo>
                <a:lnTo>
                  <a:pt x="782517" y="371094"/>
                </a:lnTo>
                <a:lnTo>
                  <a:pt x="784144" y="351334"/>
                </a:lnTo>
                <a:lnTo>
                  <a:pt x="772195" y="327831"/>
                </a:lnTo>
                <a:lnTo>
                  <a:pt x="715325" y="272298"/>
                </a:lnTo>
                <a:lnTo>
                  <a:pt x="674283" y="241622"/>
                </a:lnTo>
                <a:lnTo>
                  <a:pt x="627422" y="209907"/>
                </a:lnTo>
                <a:lnTo>
                  <a:pt x="576681" y="177831"/>
                </a:lnTo>
                <a:lnTo>
                  <a:pt x="524001" y="146070"/>
                </a:lnTo>
                <a:lnTo>
                  <a:pt x="471320" y="115301"/>
                </a:lnTo>
                <a:lnTo>
                  <a:pt x="420578" y="86199"/>
                </a:lnTo>
                <a:lnTo>
                  <a:pt x="373714" y="59441"/>
                </a:lnTo>
                <a:lnTo>
                  <a:pt x="332668" y="35705"/>
                </a:lnTo>
                <a:lnTo>
                  <a:pt x="299379" y="15665"/>
                </a:lnTo>
                <a:lnTo>
                  <a:pt x="275787" y="0"/>
                </a:lnTo>
              </a:path>
            </a:pathLst>
          </a:custGeom>
          <a:noFill/>
          <a:ln w="57900" cap="flat" cmpd="sng">
            <a:solidFill>
              <a:srgbClr val="C5D9F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8" name="Google Shape;668;p20"/>
          <p:cNvSpPr/>
          <p:nvPr/>
        </p:nvSpPr>
        <p:spPr>
          <a:xfrm>
            <a:off x="6539159" y="3723640"/>
            <a:ext cx="784225" cy="742315"/>
          </a:xfrm>
          <a:custGeom>
            <a:avLst/>
            <a:gdLst/>
            <a:ahLst/>
            <a:cxnLst/>
            <a:rect l="l" t="t" r="r" b="b"/>
            <a:pathLst>
              <a:path w="784225" h="742314" extrusionOk="0">
                <a:moveTo>
                  <a:pt x="275787" y="742188"/>
                </a:moveTo>
                <a:lnTo>
                  <a:pt x="225333" y="714371"/>
                </a:lnTo>
                <a:lnTo>
                  <a:pt x="176406" y="686746"/>
                </a:lnTo>
                <a:lnTo>
                  <a:pt x="130525" y="659498"/>
                </a:lnTo>
                <a:lnTo>
                  <a:pt x="89210" y="632811"/>
                </a:lnTo>
                <a:lnTo>
                  <a:pt x="53981" y="606869"/>
                </a:lnTo>
                <a:lnTo>
                  <a:pt x="7856" y="557958"/>
                </a:lnTo>
                <a:lnTo>
                  <a:pt x="0" y="535358"/>
                </a:lnTo>
                <a:lnTo>
                  <a:pt x="4306" y="514241"/>
                </a:lnTo>
                <a:lnTo>
                  <a:pt x="44287" y="484115"/>
                </a:lnTo>
                <a:lnTo>
                  <a:pt x="120200" y="467472"/>
                </a:lnTo>
                <a:lnTo>
                  <a:pt x="170779" y="460962"/>
                </a:lnTo>
                <a:lnTo>
                  <a:pt x="227546" y="455297"/>
                </a:lnTo>
                <a:lnTo>
                  <a:pt x="288830" y="450206"/>
                </a:lnTo>
                <a:lnTo>
                  <a:pt x="352960" y="445416"/>
                </a:lnTo>
                <a:lnTo>
                  <a:pt x="418265" y="440658"/>
                </a:lnTo>
                <a:lnTo>
                  <a:pt x="483074" y="435658"/>
                </a:lnTo>
                <a:lnTo>
                  <a:pt x="545717" y="430146"/>
                </a:lnTo>
                <a:lnTo>
                  <a:pt x="604523" y="423849"/>
                </a:lnTo>
                <a:lnTo>
                  <a:pt x="657820" y="416496"/>
                </a:lnTo>
                <a:lnTo>
                  <a:pt x="703940" y="407816"/>
                </a:lnTo>
                <a:lnTo>
                  <a:pt x="741209" y="397536"/>
                </a:lnTo>
                <a:lnTo>
                  <a:pt x="782517" y="371094"/>
                </a:lnTo>
                <a:lnTo>
                  <a:pt x="784144" y="351334"/>
                </a:lnTo>
                <a:lnTo>
                  <a:pt x="772195" y="327831"/>
                </a:lnTo>
                <a:lnTo>
                  <a:pt x="715325" y="272298"/>
                </a:lnTo>
                <a:lnTo>
                  <a:pt x="674283" y="241622"/>
                </a:lnTo>
                <a:lnTo>
                  <a:pt x="627422" y="209907"/>
                </a:lnTo>
                <a:lnTo>
                  <a:pt x="576681" y="177831"/>
                </a:lnTo>
                <a:lnTo>
                  <a:pt x="524001" y="146070"/>
                </a:lnTo>
                <a:lnTo>
                  <a:pt x="471320" y="115301"/>
                </a:lnTo>
                <a:lnTo>
                  <a:pt x="420578" y="86199"/>
                </a:lnTo>
                <a:lnTo>
                  <a:pt x="373714" y="59441"/>
                </a:lnTo>
                <a:lnTo>
                  <a:pt x="332668" y="35705"/>
                </a:lnTo>
                <a:lnTo>
                  <a:pt x="299379" y="15665"/>
                </a:lnTo>
                <a:lnTo>
                  <a:pt x="275787" y="0"/>
                </a:lnTo>
              </a:path>
            </a:pathLst>
          </a:custGeom>
          <a:noFill/>
          <a:ln w="57900" cap="flat" cmpd="sng">
            <a:solidFill>
              <a:srgbClr val="C5D9F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9" name="Google Shape;669;p20"/>
          <p:cNvSpPr/>
          <p:nvPr/>
        </p:nvSpPr>
        <p:spPr>
          <a:xfrm>
            <a:off x="6158159" y="3723640"/>
            <a:ext cx="784225" cy="742315"/>
          </a:xfrm>
          <a:custGeom>
            <a:avLst/>
            <a:gdLst/>
            <a:ahLst/>
            <a:cxnLst/>
            <a:rect l="l" t="t" r="r" b="b"/>
            <a:pathLst>
              <a:path w="784225" h="742314" extrusionOk="0">
                <a:moveTo>
                  <a:pt x="275787" y="742188"/>
                </a:moveTo>
                <a:lnTo>
                  <a:pt x="225333" y="714371"/>
                </a:lnTo>
                <a:lnTo>
                  <a:pt x="176406" y="686746"/>
                </a:lnTo>
                <a:lnTo>
                  <a:pt x="130525" y="659498"/>
                </a:lnTo>
                <a:lnTo>
                  <a:pt x="89210" y="632811"/>
                </a:lnTo>
                <a:lnTo>
                  <a:pt x="53981" y="606869"/>
                </a:lnTo>
                <a:lnTo>
                  <a:pt x="7856" y="557958"/>
                </a:lnTo>
                <a:lnTo>
                  <a:pt x="0" y="535358"/>
                </a:lnTo>
                <a:lnTo>
                  <a:pt x="4306" y="514241"/>
                </a:lnTo>
                <a:lnTo>
                  <a:pt x="44287" y="484115"/>
                </a:lnTo>
                <a:lnTo>
                  <a:pt x="120200" y="467472"/>
                </a:lnTo>
                <a:lnTo>
                  <a:pt x="170779" y="460962"/>
                </a:lnTo>
                <a:lnTo>
                  <a:pt x="227546" y="455297"/>
                </a:lnTo>
                <a:lnTo>
                  <a:pt x="288830" y="450206"/>
                </a:lnTo>
                <a:lnTo>
                  <a:pt x="352960" y="445416"/>
                </a:lnTo>
                <a:lnTo>
                  <a:pt x="418265" y="440658"/>
                </a:lnTo>
                <a:lnTo>
                  <a:pt x="483074" y="435658"/>
                </a:lnTo>
                <a:lnTo>
                  <a:pt x="545717" y="430146"/>
                </a:lnTo>
                <a:lnTo>
                  <a:pt x="604523" y="423849"/>
                </a:lnTo>
                <a:lnTo>
                  <a:pt x="657820" y="416496"/>
                </a:lnTo>
                <a:lnTo>
                  <a:pt x="703940" y="407816"/>
                </a:lnTo>
                <a:lnTo>
                  <a:pt x="741209" y="397536"/>
                </a:lnTo>
                <a:lnTo>
                  <a:pt x="782517" y="371094"/>
                </a:lnTo>
                <a:lnTo>
                  <a:pt x="784144" y="351334"/>
                </a:lnTo>
                <a:lnTo>
                  <a:pt x="772195" y="327831"/>
                </a:lnTo>
                <a:lnTo>
                  <a:pt x="715325" y="272298"/>
                </a:lnTo>
                <a:lnTo>
                  <a:pt x="674283" y="241622"/>
                </a:lnTo>
                <a:lnTo>
                  <a:pt x="627422" y="209907"/>
                </a:lnTo>
                <a:lnTo>
                  <a:pt x="576681" y="177831"/>
                </a:lnTo>
                <a:lnTo>
                  <a:pt x="524001" y="146070"/>
                </a:lnTo>
                <a:lnTo>
                  <a:pt x="471320" y="115301"/>
                </a:lnTo>
                <a:lnTo>
                  <a:pt x="420578" y="86199"/>
                </a:lnTo>
                <a:lnTo>
                  <a:pt x="373714" y="59441"/>
                </a:lnTo>
                <a:lnTo>
                  <a:pt x="332668" y="35705"/>
                </a:lnTo>
                <a:lnTo>
                  <a:pt x="299379" y="15665"/>
                </a:lnTo>
                <a:lnTo>
                  <a:pt x="275787" y="0"/>
                </a:lnTo>
              </a:path>
            </a:pathLst>
          </a:custGeom>
          <a:noFill/>
          <a:ln w="57900" cap="flat" cmpd="sng">
            <a:solidFill>
              <a:srgbClr val="C5D9F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0" name="Google Shape;670;p20"/>
          <p:cNvSpPr txBox="1"/>
          <p:nvPr/>
        </p:nvSpPr>
        <p:spPr>
          <a:xfrm>
            <a:off x="7629270" y="6333744"/>
            <a:ext cx="1356995"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FFFFFF"/>
                </a:solidFill>
                <a:latin typeface="Calibri"/>
                <a:ea typeface="Calibri"/>
                <a:cs typeface="Calibri"/>
                <a:sym typeface="Calibri"/>
              </a:rPr>
              <a:t>Water Withdrawal</a:t>
            </a:r>
            <a:endParaRPr sz="1400">
              <a:solidFill>
                <a:schemeClr val="dk1"/>
              </a:solidFill>
              <a:latin typeface="Calibri"/>
              <a:ea typeface="Calibri"/>
              <a:cs typeface="Calibri"/>
              <a:sym typeface="Calibri"/>
            </a:endParaRPr>
          </a:p>
        </p:txBody>
      </p:sp>
      <p:sp>
        <p:nvSpPr>
          <p:cNvPr id="671" name="Google Shape;671;p20"/>
          <p:cNvSpPr txBox="1"/>
          <p:nvPr/>
        </p:nvSpPr>
        <p:spPr>
          <a:xfrm>
            <a:off x="6240017" y="3897757"/>
            <a:ext cx="1480185" cy="2393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a:solidFill>
                  <a:srgbClr val="0D090F"/>
                </a:solidFill>
                <a:latin typeface="Calibri"/>
                <a:ea typeface="Calibri"/>
                <a:cs typeface="Calibri"/>
                <a:sym typeface="Calibri"/>
              </a:rPr>
              <a:t>Water Consumption</a:t>
            </a:r>
            <a:endParaRPr sz="1400">
              <a:solidFill>
                <a:schemeClr val="dk1"/>
              </a:solidFill>
              <a:latin typeface="Calibri"/>
              <a:ea typeface="Calibri"/>
              <a:cs typeface="Calibri"/>
              <a:sym typeface="Calibri"/>
            </a:endParaRPr>
          </a:p>
        </p:txBody>
      </p:sp>
      <p:sp>
        <p:nvSpPr>
          <p:cNvPr id="672" name="Google Shape;672;p20"/>
          <p:cNvSpPr/>
          <p:nvPr/>
        </p:nvSpPr>
        <p:spPr>
          <a:xfrm>
            <a:off x="1739392" y="5493765"/>
            <a:ext cx="4662170" cy="441325"/>
          </a:xfrm>
          <a:custGeom>
            <a:avLst/>
            <a:gdLst/>
            <a:ahLst/>
            <a:cxnLst/>
            <a:rect l="l" t="t" r="r" b="b"/>
            <a:pathLst>
              <a:path w="4662170" h="441325" extrusionOk="0">
                <a:moveTo>
                  <a:pt x="4662043" y="441109"/>
                </a:moveTo>
                <a:lnTo>
                  <a:pt x="4587649" y="441071"/>
                </a:lnTo>
                <a:lnTo>
                  <a:pt x="4513272" y="440960"/>
                </a:lnTo>
                <a:lnTo>
                  <a:pt x="4438930" y="440775"/>
                </a:lnTo>
                <a:lnTo>
                  <a:pt x="4364637" y="440518"/>
                </a:lnTo>
                <a:lnTo>
                  <a:pt x="4290413" y="440189"/>
                </a:lnTo>
                <a:lnTo>
                  <a:pt x="4216272" y="439789"/>
                </a:lnTo>
                <a:lnTo>
                  <a:pt x="4142233" y="439320"/>
                </a:lnTo>
                <a:lnTo>
                  <a:pt x="4068311" y="438780"/>
                </a:lnTo>
                <a:lnTo>
                  <a:pt x="3994525" y="438173"/>
                </a:lnTo>
                <a:lnTo>
                  <a:pt x="3920890" y="437497"/>
                </a:lnTo>
                <a:lnTo>
                  <a:pt x="3847423" y="436755"/>
                </a:lnTo>
                <a:lnTo>
                  <a:pt x="3774142" y="435947"/>
                </a:lnTo>
                <a:lnTo>
                  <a:pt x="3701063" y="435073"/>
                </a:lnTo>
                <a:lnTo>
                  <a:pt x="3628203" y="434135"/>
                </a:lnTo>
                <a:lnTo>
                  <a:pt x="3555578" y="433133"/>
                </a:lnTo>
                <a:lnTo>
                  <a:pt x="3483207" y="432068"/>
                </a:lnTo>
                <a:lnTo>
                  <a:pt x="3411104" y="430941"/>
                </a:lnTo>
                <a:lnTo>
                  <a:pt x="3339289" y="429753"/>
                </a:lnTo>
                <a:lnTo>
                  <a:pt x="3267776" y="428504"/>
                </a:lnTo>
                <a:lnTo>
                  <a:pt x="3196583" y="427195"/>
                </a:lnTo>
                <a:lnTo>
                  <a:pt x="3125727" y="425827"/>
                </a:lnTo>
                <a:lnTo>
                  <a:pt x="3055225" y="424402"/>
                </a:lnTo>
                <a:lnTo>
                  <a:pt x="2985093" y="422919"/>
                </a:lnTo>
                <a:lnTo>
                  <a:pt x="2915349" y="421379"/>
                </a:lnTo>
                <a:lnTo>
                  <a:pt x="2846009" y="419784"/>
                </a:lnTo>
                <a:lnTo>
                  <a:pt x="2777090" y="418133"/>
                </a:lnTo>
                <a:lnTo>
                  <a:pt x="2708609" y="416429"/>
                </a:lnTo>
                <a:lnTo>
                  <a:pt x="2640582" y="414671"/>
                </a:lnTo>
                <a:lnTo>
                  <a:pt x="2573027" y="412860"/>
                </a:lnTo>
                <a:lnTo>
                  <a:pt x="2505960" y="410998"/>
                </a:lnTo>
                <a:lnTo>
                  <a:pt x="2439399" y="409085"/>
                </a:lnTo>
                <a:lnTo>
                  <a:pt x="2373359" y="407122"/>
                </a:lnTo>
                <a:lnTo>
                  <a:pt x="2307859" y="405109"/>
                </a:lnTo>
                <a:lnTo>
                  <a:pt x="2242914" y="403048"/>
                </a:lnTo>
                <a:lnTo>
                  <a:pt x="2178542" y="400939"/>
                </a:lnTo>
                <a:lnTo>
                  <a:pt x="2114759" y="398783"/>
                </a:lnTo>
                <a:lnTo>
                  <a:pt x="2051583" y="396580"/>
                </a:lnTo>
                <a:lnTo>
                  <a:pt x="1989029" y="394333"/>
                </a:lnTo>
                <a:lnTo>
                  <a:pt x="1927115" y="392040"/>
                </a:lnTo>
                <a:lnTo>
                  <a:pt x="1865859" y="389704"/>
                </a:lnTo>
                <a:lnTo>
                  <a:pt x="1805275" y="387325"/>
                </a:lnTo>
                <a:lnTo>
                  <a:pt x="1745383" y="384904"/>
                </a:lnTo>
                <a:lnTo>
                  <a:pt x="1686197" y="382441"/>
                </a:lnTo>
                <a:lnTo>
                  <a:pt x="1627736" y="379938"/>
                </a:lnTo>
                <a:lnTo>
                  <a:pt x="1570015" y="377395"/>
                </a:lnTo>
                <a:lnTo>
                  <a:pt x="1513052" y="374812"/>
                </a:lnTo>
                <a:lnTo>
                  <a:pt x="1456864" y="372192"/>
                </a:lnTo>
                <a:lnTo>
                  <a:pt x="1401467" y="369534"/>
                </a:lnTo>
                <a:lnTo>
                  <a:pt x="1346879" y="366840"/>
                </a:lnTo>
                <a:lnTo>
                  <a:pt x="1293116" y="364110"/>
                </a:lnTo>
                <a:lnTo>
                  <a:pt x="1240194" y="361344"/>
                </a:lnTo>
                <a:lnTo>
                  <a:pt x="1188132" y="358545"/>
                </a:lnTo>
                <a:lnTo>
                  <a:pt x="1136945" y="355712"/>
                </a:lnTo>
                <a:lnTo>
                  <a:pt x="1086651" y="352846"/>
                </a:lnTo>
                <a:lnTo>
                  <a:pt x="1037266" y="349948"/>
                </a:lnTo>
                <a:lnTo>
                  <a:pt x="988807" y="347020"/>
                </a:lnTo>
                <a:lnTo>
                  <a:pt x="941291" y="344061"/>
                </a:lnTo>
                <a:lnTo>
                  <a:pt x="894735" y="341073"/>
                </a:lnTo>
                <a:lnTo>
                  <a:pt x="849155" y="338056"/>
                </a:lnTo>
                <a:lnTo>
                  <a:pt x="804569" y="335011"/>
                </a:lnTo>
                <a:lnTo>
                  <a:pt x="760994" y="331939"/>
                </a:lnTo>
                <a:lnTo>
                  <a:pt x="718445" y="328841"/>
                </a:lnTo>
                <a:lnTo>
                  <a:pt x="676941" y="325718"/>
                </a:lnTo>
                <a:lnTo>
                  <a:pt x="636497" y="322569"/>
                </a:lnTo>
                <a:lnTo>
                  <a:pt x="597131" y="319397"/>
                </a:lnTo>
                <a:lnTo>
                  <a:pt x="558860" y="316202"/>
                </a:lnTo>
                <a:lnTo>
                  <a:pt x="485668" y="309745"/>
                </a:lnTo>
                <a:lnTo>
                  <a:pt x="417056" y="303206"/>
                </a:lnTo>
                <a:lnTo>
                  <a:pt x="353160" y="296590"/>
                </a:lnTo>
                <a:lnTo>
                  <a:pt x="294112" y="289905"/>
                </a:lnTo>
                <a:lnTo>
                  <a:pt x="240049" y="283155"/>
                </a:lnTo>
                <a:lnTo>
                  <a:pt x="191105" y="276349"/>
                </a:lnTo>
                <a:lnTo>
                  <a:pt x="147415" y="269491"/>
                </a:lnTo>
                <a:lnTo>
                  <a:pt x="109113" y="262589"/>
                </a:lnTo>
                <a:lnTo>
                  <a:pt x="62058" y="252166"/>
                </a:lnTo>
                <a:lnTo>
                  <a:pt x="19434" y="238173"/>
                </a:lnTo>
                <a:lnTo>
                  <a:pt x="0" y="220599"/>
                </a:lnTo>
                <a:lnTo>
                  <a:pt x="2830" y="155277"/>
                </a:lnTo>
                <a:lnTo>
                  <a:pt x="10513" y="95271"/>
                </a:lnTo>
                <a:lnTo>
                  <a:pt x="21835" y="45866"/>
                </a:lnTo>
                <a:lnTo>
                  <a:pt x="35584" y="12347"/>
                </a:lnTo>
                <a:lnTo>
                  <a:pt x="50545" y="0"/>
                </a:lnTo>
              </a:path>
            </a:pathLst>
          </a:custGeom>
          <a:noFill/>
          <a:ln w="50275" cap="flat" cmpd="sng">
            <a:solidFill>
              <a:srgbClr val="006A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3" name="Google Shape;673;p20"/>
          <p:cNvSpPr/>
          <p:nvPr/>
        </p:nvSpPr>
        <p:spPr>
          <a:xfrm>
            <a:off x="1723751" y="4939157"/>
            <a:ext cx="967505" cy="6477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p20"/>
          <p:cNvSpPr/>
          <p:nvPr/>
        </p:nvSpPr>
        <p:spPr>
          <a:xfrm>
            <a:off x="6476872" y="5529262"/>
            <a:ext cx="711898" cy="340359"/>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5" name="Google Shape;675;p20"/>
          <p:cNvSpPr/>
          <p:nvPr/>
        </p:nvSpPr>
        <p:spPr>
          <a:xfrm>
            <a:off x="6401561" y="5813805"/>
            <a:ext cx="772795" cy="120650"/>
          </a:xfrm>
          <a:custGeom>
            <a:avLst/>
            <a:gdLst/>
            <a:ahLst/>
            <a:cxnLst/>
            <a:rect l="l" t="t" r="r" b="b"/>
            <a:pathLst>
              <a:path w="772795" h="120650" extrusionOk="0">
                <a:moveTo>
                  <a:pt x="731901" y="0"/>
                </a:moveTo>
                <a:lnTo>
                  <a:pt x="746750" y="5164"/>
                </a:lnTo>
                <a:lnTo>
                  <a:pt x="759729" y="18780"/>
                </a:lnTo>
                <a:lnTo>
                  <a:pt x="768923" y="38029"/>
                </a:lnTo>
                <a:lnTo>
                  <a:pt x="772413" y="60096"/>
                </a:lnTo>
                <a:lnTo>
                  <a:pt x="767982" y="65723"/>
                </a:lnTo>
                <a:lnTo>
                  <a:pt x="706034" y="82165"/>
                </a:lnTo>
                <a:lnTo>
                  <a:pt x="629849" y="92320"/>
                </a:lnTo>
                <a:lnTo>
                  <a:pt x="582987" y="97023"/>
                </a:lnTo>
                <a:lnTo>
                  <a:pt x="531034" y="101419"/>
                </a:lnTo>
                <a:lnTo>
                  <a:pt x="474555" y="105462"/>
                </a:lnTo>
                <a:lnTo>
                  <a:pt x="414116" y="109109"/>
                </a:lnTo>
                <a:lnTo>
                  <a:pt x="350282" y="112316"/>
                </a:lnTo>
                <a:lnTo>
                  <a:pt x="283620" y="115038"/>
                </a:lnTo>
                <a:lnTo>
                  <a:pt x="214695" y="117233"/>
                </a:lnTo>
                <a:lnTo>
                  <a:pt x="144073" y="118855"/>
                </a:lnTo>
                <a:lnTo>
                  <a:pt x="72319" y="119860"/>
                </a:lnTo>
                <a:lnTo>
                  <a:pt x="0" y="120205"/>
                </a:lnTo>
              </a:path>
            </a:pathLst>
          </a:custGeom>
          <a:noFill/>
          <a:ln w="50275" cap="flat" cmpd="sng">
            <a:solidFill>
              <a:srgbClr val="006AC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21"/>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dirty="0"/>
              <a:t>Agriculture Sector is the Dominant Water User Historically, with Largest Demands in developing economies</a:t>
            </a:r>
            <a:endParaRPr dirty="0"/>
          </a:p>
        </p:txBody>
      </p:sp>
      <p:grpSp>
        <p:nvGrpSpPr>
          <p:cNvPr id="682" name="Google Shape;682;p21"/>
          <p:cNvGrpSpPr/>
          <p:nvPr/>
        </p:nvGrpSpPr>
        <p:grpSpPr>
          <a:xfrm>
            <a:off x="-494807" y="2076361"/>
            <a:ext cx="5880815" cy="3997932"/>
            <a:chOff x="2850542" y="2033156"/>
            <a:chExt cx="5880815" cy="3997932"/>
          </a:xfrm>
        </p:grpSpPr>
        <p:sp>
          <p:nvSpPr>
            <p:cNvPr id="683" name="Google Shape;683;p21"/>
            <p:cNvSpPr txBox="1"/>
            <p:nvPr/>
          </p:nvSpPr>
          <p:spPr>
            <a:xfrm>
              <a:off x="6563197" y="5886177"/>
              <a:ext cx="1451072" cy="144911"/>
            </a:xfrm>
            <a:prstGeom prst="rect">
              <a:avLst/>
            </a:prstGeom>
            <a:solidFill>
              <a:srgbClr val="F1F8FD"/>
            </a:solidFill>
            <a:ln>
              <a:noFill/>
            </a:ln>
          </p:spPr>
          <p:txBody>
            <a:bodyPr spcFirstLastPara="1" wrap="square" lIns="0" tIns="21575" rIns="0" bIns="0" anchor="t" anchorCtr="0">
              <a:spAutoFit/>
            </a:bodyPr>
            <a:lstStyle/>
            <a:p>
              <a:pPr marL="107950" marR="0" lvl="0" indent="0" algn="l" rtl="0">
                <a:lnSpc>
                  <a:spcPct val="100000"/>
                </a:lnSpc>
                <a:spcBef>
                  <a:spcPts val="0"/>
                </a:spcBef>
                <a:spcAft>
                  <a:spcPts val="0"/>
                </a:spcAft>
                <a:buNone/>
              </a:pPr>
              <a:r>
                <a:rPr lang="en-US" sz="800" i="1">
                  <a:solidFill>
                    <a:srgbClr val="307BAD"/>
                  </a:solidFill>
                  <a:latin typeface="Arial"/>
                  <a:ea typeface="Arial"/>
                  <a:cs typeface="Arial"/>
                  <a:sym typeface="Arial"/>
                </a:rPr>
                <a:t>Source: AQUASTAT (2010).</a:t>
              </a:r>
              <a:endParaRPr sz="800">
                <a:solidFill>
                  <a:schemeClr val="dk1"/>
                </a:solidFill>
                <a:latin typeface="Arial"/>
                <a:ea typeface="Arial"/>
                <a:cs typeface="Arial"/>
                <a:sym typeface="Arial"/>
              </a:endParaRPr>
            </a:p>
          </p:txBody>
        </p:sp>
        <p:sp>
          <p:nvSpPr>
            <p:cNvPr id="684" name="Google Shape;684;p21"/>
            <p:cNvSpPr/>
            <p:nvPr/>
          </p:nvSpPr>
          <p:spPr>
            <a:xfrm>
              <a:off x="2850542" y="5599499"/>
              <a:ext cx="0" cy="134620"/>
            </a:xfrm>
            <a:custGeom>
              <a:avLst/>
              <a:gdLst/>
              <a:ahLst/>
              <a:cxnLst/>
              <a:rect l="l" t="t" r="r" b="b"/>
              <a:pathLst>
                <a:path w="120000" h="134620" extrusionOk="0">
                  <a:moveTo>
                    <a:pt x="0" y="133997"/>
                  </a:moveTo>
                  <a:lnTo>
                    <a:pt x="0" y="0"/>
                  </a:lnTo>
                </a:path>
              </a:pathLst>
            </a:custGeom>
            <a:noFill/>
            <a:ln w="9525" cap="flat" cmpd="sng">
              <a:solidFill>
                <a:srgbClr val="DAECF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5" name="Google Shape;685;p21"/>
            <p:cNvSpPr/>
            <p:nvPr/>
          </p:nvSpPr>
          <p:spPr>
            <a:xfrm>
              <a:off x="4635913" y="2083359"/>
              <a:ext cx="4007485" cy="0"/>
            </a:xfrm>
            <a:custGeom>
              <a:avLst/>
              <a:gdLst/>
              <a:ahLst/>
              <a:cxnLst/>
              <a:rect l="l" t="t" r="r" b="b"/>
              <a:pathLst>
                <a:path w="4007484" h="120000" extrusionOk="0">
                  <a:moveTo>
                    <a:pt x="0" y="0"/>
                  </a:moveTo>
                  <a:lnTo>
                    <a:pt x="4007192" y="0"/>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6" name="Google Shape;686;p21"/>
            <p:cNvSpPr/>
            <p:nvPr/>
          </p:nvSpPr>
          <p:spPr>
            <a:xfrm>
              <a:off x="4635913" y="2419769"/>
              <a:ext cx="4007485" cy="0"/>
            </a:xfrm>
            <a:custGeom>
              <a:avLst/>
              <a:gdLst/>
              <a:ahLst/>
              <a:cxnLst/>
              <a:rect l="l" t="t" r="r" b="b"/>
              <a:pathLst>
                <a:path w="4007484" h="120000" extrusionOk="0">
                  <a:moveTo>
                    <a:pt x="0" y="0"/>
                  </a:moveTo>
                  <a:lnTo>
                    <a:pt x="4007192" y="0"/>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7" name="Google Shape;687;p21"/>
            <p:cNvSpPr/>
            <p:nvPr/>
          </p:nvSpPr>
          <p:spPr>
            <a:xfrm>
              <a:off x="4635913" y="2756179"/>
              <a:ext cx="4007485" cy="0"/>
            </a:xfrm>
            <a:custGeom>
              <a:avLst/>
              <a:gdLst/>
              <a:ahLst/>
              <a:cxnLst/>
              <a:rect l="l" t="t" r="r" b="b"/>
              <a:pathLst>
                <a:path w="4007484" h="120000" extrusionOk="0">
                  <a:moveTo>
                    <a:pt x="0" y="0"/>
                  </a:moveTo>
                  <a:lnTo>
                    <a:pt x="4007192" y="0"/>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8" name="Google Shape;688;p21"/>
            <p:cNvSpPr/>
            <p:nvPr/>
          </p:nvSpPr>
          <p:spPr>
            <a:xfrm>
              <a:off x="4635913" y="3092590"/>
              <a:ext cx="4007485" cy="0"/>
            </a:xfrm>
            <a:custGeom>
              <a:avLst/>
              <a:gdLst/>
              <a:ahLst/>
              <a:cxnLst/>
              <a:rect l="l" t="t" r="r" b="b"/>
              <a:pathLst>
                <a:path w="4007484" h="120000" extrusionOk="0">
                  <a:moveTo>
                    <a:pt x="0" y="0"/>
                  </a:moveTo>
                  <a:lnTo>
                    <a:pt x="4007192" y="0"/>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9" name="Google Shape;689;p21"/>
            <p:cNvSpPr/>
            <p:nvPr/>
          </p:nvSpPr>
          <p:spPr>
            <a:xfrm>
              <a:off x="4635913" y="3429000"/>
              <a:ext cx="4007485" cy="0"/>
            </a:xfrm>
            <a:custGeom>
              <a:avLst/>
              <a:gdLst/>
              <a:ahLst/>
              <a:cxnLst/>
              <a:rect l="l" t="t" r="r" b="b"/>
              <a:pathLst>
                <a:path w="4007484" h="120000" extrusionOk="0">
                  <a:moveTo>
                    <a:pt x="0" y="0"/>
                  </a:moveTo>
                  <a:lnTo>
                    <a:pt x="4007192" y="0"/>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0" name="Google Shape;690;p21"/>
            <p:cNvSpPr/>
            <p:nvPr/>
          </p:nvSpPr>
          <p:spPr>
            <a:xfrm>
              <a:off x="4635913" y="3765411"/>
              <a:ext cx="4007485" cy="0"/>
            </a:xfrm>
            <a:custGeom>
              <a:avLst/>
              <a:gdLst/>
              <a:ahLst/>
              <a:cxnLst/>
              <a:rect l="l" t="t" r="r" b="b"/>
              <a:pathLst>
                <a:path w="4007484" h="120000" extrusionOk="0">
                  <a:moveTo>
                    <a:pt x="0" y="0"/>
                  </a:moveTo>
                  <a:lnTo>
                    <a:pt x="4007192" y="0"/>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1" name="Google Shape;691;p21"/>
            <p:cNvSpPr/>
            <p:nvPr/>
          </p:nvSpPr>
          <p:spPr>
            <a:xfrm>
              <a:off x="4635913" y="4101820"/>
              <a:ext cx="4007485" cy="0"/>
            </a:xfrm>
            <a:custGeom>
              <a:avLst/>
              <a:gdLst/>
              <a:ahLst/>
              <a:cxnLst/>
              <a:rect l="l" t="t" r="r" b="b"/>
              <a:pathLst>
                <a:path w="4007484" h="120000" extrusionOk="0">
                  <a:moveTo>
                    <a:pt x="0" y="0"/>
                  </a:moveTo>
                  <a:lnTo>
                    <a:pt x="4007192" y="0"/>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2" name="Google Shape;692;p21"/>
            <p:cNvSpPr/>
            <p:nvPr/>
          </p:nvSpPr>
          <p:spPr>
            <a:xfrm>
              <a:off x="4635913" y="4438244"/>
              <a:ext cx="4007485" cy="0"/>
            </a:xfrm>
            <a:custGeom>
              <a:avLst/>
              <a:gdLst/>
              <a:ahLst/>
              <a:cxnLst/>
              <a:rect l="l" t="t" r="r" b="b"/>
              <a:pathLst>
                <a:path w="4007484" h="120000" extrusionOk="0">
                  <a:moveTo>
                    <a:pt x="0" y="0"/>
                  </a:moveTo>
                  <a:lnTo>
                    <a:pt x="4007192" y="0"/>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3" name="Google Shape;693;p21"/>
            <p:cNvSpPr/>
            <p:nvPr/>
          </p:nvSpPr>
          <p:spPr>
            <a:xfrm>
              <a:off x="4635913" y="4774654"/>
              <a:ext cx="4007485" cy="0"/>
            </a:xfrm>
            <a:custGeom>
              <a:avLst/>
              <a:gdLst/>
              <a:ahLst/>
              <a:cxnLst/>
              <a:rect l="l" t="t" r="r" b="b"/>
              <a:pathLst>
                <a:path w="4007484" h="120000" extrusionOk="0">
                  <a:moveTo>
                    <a:pt x="0" y="0"/>
                  </a:moveTo>
                  <a:lnTo>
                    <a:pt x="4007192" y="0"/>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4" name="Google Shape;694;p21"/>
            <p:cNvSpPr/>
            <p:nvPr/>
          </p:nvSpPr>
          <p:spPr>
            <a:xfrm>
              <a:off x="4635913" y="5112220"/>
              <a:ext cx="4007485" cy="0"/>
            </a:xfrm>
            <a:custGeom>
              <a:avLst/>
              <a:gdLst/>
              <a:ahLst/>
              <a:cxnLst/>
              <a:rect l="l" t="t" r="r" b="b"/>
              <a:pathLst>
                <a:path w="4007484" h="120000" extrusionOk="0">
                  <a:moveTo>
                    <a:pt x="0" y="0"/>
                  </a:moveTo>
                  <a:lnTo>
                    <a:pt x="4007192" y="0"/>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5" name="Google Shape;695;p21"/>
            <p:cNvSpPr/>
            <p:nvPr/>
          </p:nvSpPr>
          <p:spPr>
            <a:xfrm>
              <a:off x="4671295" y="2083359"/>
              <a:ext cx="0" cy="3056255"/>
            </a:xfrm>
            <a:custGeom>
              <a:avLst/>
              <a:gdLst/>
              <a:ahLst/>
              <a:cxnLst/>
              <a:rect l="l" t="t" r="r" b="b"/>
              <a:pathLst>
                <a:path w="120000" h="3056254" extrusionOk="0">
                  <a:moveTo>
                    <a:pt x="0" y="0"/>
                  </a:moveTo>
                  <a:lnTo>
                    <a:pt x="0" y="3056115"/>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6" name="Google Shape;696;p21"/>
            <p:cNvSpPr/>
            <p:nvPr/>
          </p:nvSpPr>
          <p:spPr>
            <a:xfrm>
              <a:off x="8644198" y="2082191"/>
              <a:ext cx="0" cy="3056255"/>
            </a:xfrm>
            <a:custGeom>
              <a:avLst/>
              <a:gdLst/>
              <a:ahLst/>
              <a:cxnLst/>
              <a:rect l="l" t="t" r="r" b="b"/>
              <a:pathLst>
                <a:path w="120000" h="3056254" extrusionOk="0">
                  <a:moveTo>
                    <a:pt x="0" y="0"/>
                  </a:moveTo>
                  <a:lnTo>
                    <a:pt x="0" y="3056115"/>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7" name="Google Shape;697;p21"/>
            <p:cNvSpPr/>
            <p:nvPr/>
          </p:nvSpPr>
          <p:spPr>
            <a:xfrm>
              <a:off x="5033791" y="5111064"/>
              <a:ext cx="0" cy="28575"/>
            </a:xfrm>
            <a:custGeom>
              <a:avLst/>
              <a:gdLst/>
              <a:ahLst/>
              <a:cxnLst/>
              <a:rect l="l" t="t" r="r" b="b"/>
              <a:pathLst>
                <a:path w="120000" h="28575" extrusionOk="0">
                  <a:moveTo>
                    <a:pt x="0" y="0"/>
                  </a:moveTo>
                  <a:lnTo>
                    <a:pt x="0" y="28422"/>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8" name="Google Shape;698;p21"/>
            <p:cNvSpPr/>
            <p:nvPr/>
          </p:nvSpPr>
          <p:spPr>
            <a:xfrm>
              <a:off x="5395131" y="5111064"/>
              <a:ext cx="0" cy="28575"/>
            </a:xfrm>
            <a:custGeom>
              <a:avLst/>
              <a:gdLst/>
              <a:ahLst/>
              <a:cxnLst/>
              <a:rect l="l" t="t" r="r" b="b"/>
              <a:pathLst>
                <a:path w="120000" h="28575" extrusionOk="0">
                  <a:moveTo>
                    <a:pt x="0" y="0"/>
                  </a:moveTo>
                  <a:lnTo>
                    <a:pt x="0" y="28422"/>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p21"/>
            <p:cNvSpPr/>
            <p:nvPr/>
          </p:nvSpPr>
          <p:spPr>
            <a:xfrm>
              <a:off x="5756472" y="5111064"/>
              <a:ext cx="0" cy="28575"/>
            </a:xfrm>
            <a:custGeom>
              <a:avLst/>
              <a:gdLst/>
              <a:ahLst/>
              <a:cxnLst/>
              <a:rect l="l" t="t" r="r" b="b"/>
              <a:pathLst>
                <a:path w="120000" h="28575" extrusionOk="0">
                  <a:moveTo>
                    <a:pt x="0" y="0"/>
                  </a:moveTo>
                  <a:lnTo>
                    <a:pt x="0" y="28422"/>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21"/>
            <p:cNvSpPr/>
            <p:nvPr/>
          </p:nvSpPr>
          <p:spPr>
            <a:xfrm>
              <a:off x="6117800" y="5111064"/>
              <a:ext cx="0" cy="28575"/>
            </a:xfrm>
            <a:custGeom>
              <a:avLst/>
              <a:gdLst/>
              <a:ahLst/>
              <a:cxnLst/>
              <a:rect l="l" t="t" r="r" b="b"/>
              <a:pathLst>
                <a:path w="120000" h="28575" extrusionOk="0">
                  <a:moveTo>
                    <a:pt x="0" y="0"/>
                  </a:moveTo>
                  <a:lnTo>
                    <a:pt x="0" y="28422"/>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21"/>
            <p:cNvSpPr/>
            <p:nvPr/>
          </p:nvSpPr>
          <p:spPr>
            <a:xfrm>
              <a:off x="6479140" y="5111064"/>
              <a:ext cx="0" cy="28575"/>
            </a:xfrm>
            <a:custGeom>
              <a:avLst/>
              <a:gdLst/>
              <a:ahLst/>
              <a:cxnLst/>
              <a:rect l="l" t="t" r="r" b="b"/>
              <a:pathLst>
                <a:path w="120000" h="28575" extrusionOk="0">
                  <a:moveTo>
                    <a:pt x="0" y="0"/>
                  </a:moveTo>
                  <a:lnTo>
                    <a:pt x="0" y="28422"/>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2" name="Google Shape;702;p21"/>
            <p:cNvSpPr/>
            <p:nvPr/>
          </p:nvSpPr>
          <p:spPr>
            <a:xfrm>
              <a:off x="6840480" y="5111064"/>
              <a:ext cx="0" cy="28575"/>
            </a:xfrm>
            <a:custGeom>
              <a:avLst/>
              <a:gdLst/>
              <a:ahLst/>
              <a:cxnLst/>
              <a:rect l="l" t="t" r="r" b="b"/>
              <a:pathLst>
                <a:path w="120000" h="28575" extrusionOk="0">
                  <a:moveTo>
                    <a:pt x="0" y="0"/>
                  </a:moveTo>
                  <a:lnTo>
                    <a:pt x="0" y="28422"/>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3" name="Google Shape;703;p21"/>
            <p:cNvSpPr/>
            <p:nvPr/>
          </p:nvSpPr>
          <p:spPr>
            <a:xfrm>
              <a:off x="7201821" y="5111064"/>
              <a:ext cx="0" cy="28575"/>
            </a:xfrm>
            <a:custGeom>
              <a:avLst/>
              <a:gdLst/>
              <a:ahLst/>
              <a:cxnLst/>
              <a:rect l="l" t="t" r="r" b="b"/>
              <a:pathLst>
                <a:path w="120000" h="28575" extrusionOk="0">
                  <a:moveTo>
                    <a:pt x="0" y="0"/>
                  </a:moveTo>
                  <a:lnTo>
                    <a:pt x="0" y="28422"/>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4" name="Google Shape;704;p21"/>
            <p:cNvSpPr/>
            <p:nvPr/>
          </p:nvSpPr>
          <p:spPr>
            <a:xfrm>
              <a:off x="7563149" y="5111064"/>
              <a:ext cx="0" cy="28575"/>
            </a:xfrm>
            <a:custGeom>
              <a:avLst/>
              <a:gdLst/>
              <a:ahLst/>
              <a:cxnLst/>
              <a:rect l="l" t="t" r="r" b="b"/>
              <a:pathLst>
                <a:path w="120000" h="28575" extrusionOk="0">
                  <a:moveTo>
                    <a:pt x="0" y="0"/>
                  </a:moveTo>
                  <a:lnTo>
                    <a:pt x="0" y="28422"/>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5" name="Google Shape;705;p21"/>
            <p:cNvSpPr/>
            <p:nvPr/>
          </p:nvSpPr>
          <p:spPr>
            <a:xfrm>
              <a:off x="7924489" y="5111064"/>
              <a:ext cx="0" cy="28575"/>
            </a:xfrm>
            <a:custGeom>
              <a:avLst/>
              <a:gdLst/>
              <a:ahLst/>
              <a:cxnLst/>
              <a:rect l="l" t="t" r="r" b="b"/>
              <a:pathLst>
                <a:path w="120000" h="28575" extrusionOk="0">
                  <a:moveTo>
                    <a:pt x="0" y="0"/>
                  </a:moveTo>
                  <a:lnTo>
                    <a:pt x="0" y="28422"/>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6" name="Google Shape;706;p21"/>
            <p:cNvSpPr/>
            <p:nvPr/>
          </p:nvSpPr>
          <p:spPr>
            <a:xfrm>
              <a:off x="8285829" y="5111064"/>
              <a:ext cx="0" cy="28575"/>
            </a:xfrm>
            <a:custGeom>
              <a:avLst/>
              <a:gdLst/>
              <a:ahLst/>
              <a:cxnLst/>
              <a:rect l="l" t="t" r="r" b="b"/>
              <a:pathLst>
                <a:path w="120000" h="28575" extrusionOk="0">
                  <a:moveTo>
                    <a:pt x="0" y="0"/>
                  </a:moveTo>
                  <a:lnTo>
                    <a:pt x="0" y="28422"/>
                  </a:lnTo>
                </a:path>
              </a:pathLst>
            </a:custGeom>
            <a:noFill/>
            <a:ln w="9525" cap="flat" cmpd="sng">
              <a:solidFill>
                <a:srgbClr val="231F2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7" name="Google Shape;707;p21"/>
            <p:cNvSpPr txBox="1"/>
            <p:nvPr/>
          </p:nvSpPr>
          <p:spPr>
            <a:xfrm>
              <a:off x="4421056" y="2033156"/>
              <a:ext cx="18288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4 500</a:t>
              </a:r>
              <a:endParaRPr sz="550">
                <a:solidFill>
                  <a:schemeClr val="dk1"/>
                </a:solidFill>
                <a:latin typeface="Arimo"/>
                <a:ea typeface="Arimo"/>
                <a:cs typeface="Arimo"/>
                <a:sym typeface="Arimo"/>
              </a:endParaRPr>
            </a:p>
          </p:txBody>
        </p:sp>
        <p:sp>
          <p:nvSpPr>
            <p:cNvPr id="708" name="Google Shape;708;p21"/>
            <p:cNvSpPr txBox="1"/>
            <p:nvPr/>
          </p:nvSpPr>
          <p:spPr>
            <a:xfrm>
              <a:off x="4421056" y="2369536"/>
              <a:ext cx="18288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4 000</a:t>
              </a:r>
              <a:endParaRPr sz="550">
                <a:solidFill>
                  <a:schemeClr val="dk1"/>
                </a:solidFill>
                <a:latin typeface="Arimo"/>
                <a:ea typeface="Arimo"/>
                <a:cs typeface="Arimo"/>
                <a:sym typeface="Arimo"/>
              </a:endParaRPr>
            </a:p>
          </p:txBody>
        </p:sp>
        <p:sp>
          <p:nvSpPr>
            <p:cNvPr id="709" name="Google Shape;709;p21"/>
            <p:cNvSpPr txBox="1"/>
            <p:nvPr/>
          </p:nvSpPr>
          <p:spPr>
            <a:xfrm>
              <a:off x="4421056" y="2705917"/>
              <a:ext cx="18288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3 500</a:t>
              </a:r>
              <a:endParaRPr sz="550">
                <a:solidFill>
                  <a:schemeClr val="dk1"/>
                </a:solidFill>
                <a:latin typeface="Arimo"/>
                <a:ea typeface="Arimo"/>
                <a:cs typeface="Arimo"/>
                <a:sym typeface="Arimo"/>
              </a:endParaRPr>
            </a:p>
          </p:txBody>
        </p:sp>
        <p:sp>
          <p:nvSpPr>
            <p:cNvPr id="710" name="Google Shape;710;p21"/>
            <p:cNvSpPr txBox="1"/>
            <p:nvPr/>
          </p:nvSpPr>
          <p:spPr>
            <a:xfrm>
              <a:off x="4421056" y="3042297"/>
              <a:ext cx="18288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3 000</a:t>
              </a:r>
              <a:endParaRPr sz="550">
                <a:solidFill>
                  <a:schemeClr val="dk1"/>
                </a:solidFill>
                <a:latin typeface="Arimo"/>
                <a:ea typeface="Arimo"/>
                <a:cs typeface="Arimo"/>
                <a:sym typeface="Arimo"/>
              </a:endParaRPr>
            </a:p>
          </p:txBody>
        </p:sp>
        <p:sp>
          <p:nvSpPr>
            <p:cNvPr id="711" name="Google Shape;711;p21"/>
            <p:cNvSpPr txBox="1"/>
            <p:nvPr/>
          </p:nvSpPr>
          <p:spPr>
            <a:xfrm>
              <a:off x="4421056" y="3378678"/>
              <a:ext cx="18288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2 500</a:t>
              </a:r>
              <a:endParaRPr sz="550">
                <a:solidFill>
                  <a:schemeClr val="dk1"/>
                </a:solidFill>
                <a:latin typeface="Arimo"/>
                <a:ea typeface="Arimo"/>
                <a:cs typeface="Arimo"/>
                <a:sym typeface="Arimo"/>
              </a:endParaRPr>
            </a:p>
          </p:txBody>
        </p:sp>
        <p:sp>
          <p:nvSpPr>
            <p:cNvPr id="712" name="Google Shape;712;p21"/>
            <p:cNvSpPr txBox="1"/>
            <p:nvPr/>
          </p:nvSpPr>
          <p:spPr>
            <a:xfrm>
              <a:off x="4421056" y="3715058"/>
              <a:ext cx="18288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2 000</a:t>
              </a:r>
              <a:endParaRPr sz="550">
                <a:solidFill>
                  <a:schemeClr val="dk1"/>
                </a:solidFill>
                <a:latin typeface="Arimo"/>
                <a:ea typeface="Arimo"/>
                <a:cs typeface="Arimo"/>
                <a:sym typeface="Arimo"/>
              </a:endParaRPr>
            </a:p>
          </p:txBody>
        </p:sp>
        <p:sp>
          <p:nvSpPr>
            <p:cNvPr id="713" name="Google Shape;713;p21"/>
            <p:cNvSpPr txBox="1"/>
            <p:nvPr/>
          </p:nvSpPr>
          <p:spPr>
            <a:xfrm>
              <a:off x="4421056" y="4051439"/>
              <a:ext cx="18288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1 500</a:t>
              </a:r>
              <a:endParaRPr sz="550">
                <a:solidFill>
                  <a:schemeClr val="dk1"/>
                </a:solidFill>
                <a:latin typeface="Arimo"/>
                <a:ea typeface="Arimo"/>
                <a:cs typeface="Arimo"/>
                <a:sym typeface="Arimo"/>
              </a:endParaRPr>
            </a:p>
          </p:txBody>
        </p:sp>
        <p:sp>
          <p:nvSpPr>
            <p:cNvPr id="714" name="Google Shape;714;p21"/>
            <p:cNvSpPr txBox="1"/>
            <p:nvPr/>
          </p:nvSpPr>
          <p:spPr>
            <a:xfrm>
              <a:off x="4421056" y="4387819"/>
              <a:ext cx="18288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1 000</a:t>
              </a:r>
              <a:endParaRPr sz="550">
                <a:solidFill>
                  <a:schemeClr val="dk1"/>
                </a:solidFill>
                <a:latin typeface="Arimo"/>
                <a:ea typeface="Arimo"/>
                <a:cs typeface="Arimo"/>
                <a:sym typeface="Arimo"/>
              </a:endParaRPr>
            </a:p>
          </p:txBody>
        </p:sp>
        <p:sp>
          <p:nvSpPr>
            <p:cNvPr id="715" name="Google Shape;715;p21"/>
            <p:cNvSpPr txBox="1"/>
            <p:nvPr/>
          </p:nvSpPr>
          <p:spPr>
            <a:xfrm>
              <a:off x="4478853" y="4724200"/>
              <a:ext cx="123825"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500</a:t>
              </a:r>
              <a:endParaRPr sz="550">
                <a:solidFill>
                  <a:schemeClr val="dk1"/>
                </a:solidFill>
                <a:latin typeface="Arimo"/>
                <a:ea typeface="Arimo"/>
                <a:cs typeface="Arimo"/>
                <a:sym typeface="Arimo"/>
              </a:endParaRPr>
            </a:p>
          </p:txBody>
        </p:sp>
        <p:sp>
          <p:nvSpPr>
            <p:cNvPr id="716" name="Google Shape;716;p21"/>
            <p:cNvSpPr txBox="1"/>
            <p:nvPr/>
          </p:nvSpPr>
          <p:spPr>
            <a:xfrm>
              <a:off x="4559651" y="5060580"/>
              <a:ext cx="196850" cy="18351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0</a:t>
              </a:r>
              <a:endParaRPr sz="550">
                <a:solidFill>
                  <a:schemeClr val="dk1"/>
                </a:solidFill>
                <a:latin typeface="Arimo"/>
                <a:ea typeface="Arimo"/>
                <a:cs typeface="Arimo"/>
                <a:sym typeface="Arimo"/>
              </a:endParaRPr>
            </a:p>
            <a:p>
              <a:pPr marL="31115" marR="0" lvl="0" indent="0" algn="l" rtl="0">
                <a:lnSpc>
                  <a:spcPct val="100000"/>
                </a:lnSpc>
                <a:spcBef>
                  <a:spcPts val="115"/>
                </a:spcBef>
                <a:spcAft>
                  <a:spcPts val="0"/>
                </a:spcAft>
                <a:buNone/>
              </a:pPr>
              <a:r>
                <a:rPr lang="en-US" sz="550">
                  <a:solidFill>
                    <a:srgbClr val="231F20"/>
                  </a:solidFill>
                  <a:latin typeface="Arimo"/>
                  <a:ea typeface="Arimo"/>
                  <a:cs typeface="Arimo"/>
                  <a:sym typeface="Arimo"/>
                </a:rPr>
                <a:t>1900</a:t>
              </a:r>
              <a:endParaRPr sz="550">
                <a:solidFill>
                  <a:schemeClr val="dk1"/>
                </a:solidFill>
                <a:latin typeface="Arimo"/>
                <a:ea typeface="Arimo"/>
                <a:cs typeface="Arimo"/>
                <a:sym typeface="Arimo"/>
              </a:endParaRPr>
            </a:p>
          </p:txBody>
        </p:sp>
        <p:sp>
          <p:nvSpPr>
            <p:cNvPr id="717" name="Google Shape;717;p21"/>
            <p:cNvSpPr txBox="1"/>
            <p:nvPr/>
          </p:nvSpPr>
          <p:spPr>
            <a:xfrm>
              <a:off x="4952657" y="5158887"/>
              <a:ext cx="16510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1910</a:t>
              </a:r>
              <a:endParaRPr sz="550">
                <a:solidFill>
                  <a:schemeClr val="dk1"/>
                </a:solidFill>
                <a:latin typeface="Arimo"/>
                <a:ea typeface="Arimo"/>
                <a:cs typeface="Arimo"/>
                <a:sym typeface="Arimo"/>
              </a:endParaRPr>
            </a:p>
          </p:txBody>
        </p:sp>
        <p:sp>
          <p:nvSpPr>
            <p:cNvPr id="718" name="Google Shape;718;p21"/>
            <p:cNvSpPr txBox="1"/>
            <p:nvPr/>
          </p:nvSpPr>
          <p:spPr>
            <a:xfrm>
              <a:off x="5314017" y="5158887"/>
              <a:ext cx="16510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1920</a:t>
              </a:r>
              <a:endParaRPr sz="550">
                <a:solidFill>
                  <a:schemeClr val="dk1"/>
                </a:solidFill>
                <a:latin typeface="Arimo"/>
                <a:ea typeface="Arimo"/>
                <a:cs typeface="Arimo"/>
                <a:sym typeface="Arimo"/>
              </a:endParaRPr>
            </a:p>
          </p:txBody>
        </p:sp>
        <p:sp>
          <p:nvSpPr>
            <p:cNvPr id="719" name="Google Shape;719;p21"/>
            <p:cNvSpPr txBox="1"/>
            <p:nvPr/>
          </p:nvSpPr>
          <p:spPr>
            <a:xfrm>
              <a:off x="5675377" y="5158887"/>
              <a:ext cx="16510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1930</a:t>
              </a:r>
              <a:endParaRPr sz="550">
                <a:solidFill>
                  <a:schemeClr val="dk1"/>
                </a:solidFill>
                <a:latin typeface="Arimo"/>
                <a:ea typeface="Arimo"/>
                <a:cs typeface="Arimo"/>
                <a:sym typeface="Arimo"/>
              </a:endParaRPr>
            </a:p>
          </p:txBody>
        </p:sp>
        <p:sp>
          <p:nvSpPr>
            <p:cNvPr id="720" name="Google Shape;720;p21"/>
            <p:cNvSpPr txBox="1"/>
            <p:nvPr/>
          </p:nvSpPr>
          <p:spPr>
            <a:xfrm>
              <a:off x="6036737" y="5158887"/>
              <a:ext cx="16510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1940</a:t>
              </a:r>
              <a:endParaRPr sz="550">
                <a:solidFill>
                  <a:schemeClr val="dk1"/>
                </a:solidFill>
                <a:latin typeface="Arimo"/>
                <a:ea typeface="Arimo"/>
                <a:cs typeface="Arimo"/>
                <a:sym typeface="Arimo"/>
              </a:endParaRPr>
            </a:p>
          </p:txBody>
        </p:sp>
        <p:sp>
          <p:nvSpPr>
            <p:cNvPr id="721" name="Google Shape;721;p21"/>
            <p:cNvSpPr txBox="1"/>
            <p:nvPr/>
          </p:nvSpPr>
          <p:spPr>
            <a:xfrm>
              <a:off x="6398097" y="5158887"/>
              <a:ext cx="16510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1950</a:t>
              </a:r>
              <a:endParaRPr sz="550">
                <a:solidFill>
                  <a:schemeClr val="dk1"/>
                </a:solidFill>
                <a:latin typeface="Arimo"/>
                <a:ea typeface="Arimo"/>
                <a:cs typeface="Arimo"/>
                <a:sym typeface="Arimo"/>
              </a:endParaRPr>
            </a:p>
          </p:txBody>
        </p:sp>
        <p:sp>
          <p:nvSpPr>
            <p:cNvPr id="722" name="Google Shape;722;p21"/>
            <p:cNvSpPr txBox="1"/>
            <p:nvPr/>
          </p:nvSpPr>
          <p:spPr>
            <a:xfrm>
              <a:off x="6759457" y="5158887"/>
              <a:ext cx="16510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1960</a:t>
              </a:r>
              <a:endParaRPr sz="550">
                <a:solidFill>
                  <a:schemeClr val="dk1"/>
                </a:solidFill>
                <a:latin typeface="Arimo"/>
                <a:ea typeface="Arimo"/>
                <a:cs typeface="Arimo"/>
                <a:sym typeface="Arimo"/>
              </a:endParaRPr>
            </a:p>
          </p:txBody>
        </p:sp>
        <p:sp>
          <p:nvSpPr>
            <p:cNvPr id="723" name="Google Shape;723;p21"/>
            <p:cNvSpPr txBox="1"/>
            <p:nvPr/>
          </p:nvSpPr>
          <p:spPr>
            <a:xfrm>
              <a:off x="7120817" y="5158887"/>
              <a:ext cx="16510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1970</a:t>
              </a:r>
              <a:endParaRPr sz="550">
                <a:solidFill>
                  <a:schemeClr val="dk1"/>
                </a:solidFill>
                <a:latin typeface="Arimo"/>
                <a:ea typeface="Arimo"/>
                <a:cs typeface="Arimo"/>
                <a:sym typeface="Arimo"/>
              </a:endParaRPr>
            </a:p>
          </p:txBody>
        </p:sp>
        <p:sp>
          <p:nvSpPr>
            <p:cNvPr id="724" name="Google Shape;724;p21"/>
            <p:cNvSpPr txBox="1"/>
            <p:nvPr/>
          </p:nvSpPr>
          <p:spPr>
            <a:xfrm>
              <a:off x="7482177" y="5158887"/>
              <a:ext cx="16510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1980</a:t>
              </a:r>
              <a:endParaRPr sz="550">
                <a:solidFill>
                  <a:schemeClr val="dk1"/>
                </a:solidFill>
                <a:latin typeface="Arimo"/>
                <a:ea typeface="Arimo"/>
                <a:cs typeface="Arimo"/>
                <a:sym typeface="Arimo"/>
              </a:endParaRPr>
            </a:p>
          </p:txBody>
        </p:sp>
        <p:sp>
          <p:nvSpPr>
            <p:cNvPr id="725" name="Google Shape;725;p21"/>
            <p:cNvSpPr txBox="1"/>
            <p:nvPr/>
          </p:nvSpPr>
          <p:spPr>
            <a:xfrm>
              <a:off x="7843537" y="5158887"/>
              <a:ext cx="16510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1990</a:t>
              </a:r>
              <a:endParaRPr sz="550">
                <a:solidFill>
                  <a:schemeClr val="dk1"/>
                </a:solidFill>
                <a:latin typeface="Arimo"/>
                <a:ea typeface="Arimo"/>
                <a:cs typeface="Arimo"/>
                <a:sym typeface="Arimo"/>
              </a:endParaRPr>
            </a:p>
          </p:txBody>
        </p:sp>
        <p:sp>
          <p:nvSpPr>
            <p:cNvPr id="726" name="Google Shape;726;p21"/>
            <p:cNvSpPr txBox="1"/>
            <p:nvPr/>
          </p:nvSpPr>
          <p:spPr>
            <a:xfrm>
              <a:off x="8204897" y="5158887"/>
              <a:ext cx="16510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2000</a:t>
              </a:r>
              <a:endParaRPr sz="550">
                <a:solidFill>
                  <a:schemeClr val="dk1"/>
                </a:solidFill>
                <a:latin typeface="Arimo"/>
                <a:ea typeface="Arimo"/>
                <a:cs typeface="Arimo"/>
                <a:sym typeface="Arimo"/>
              </a:endParaRPr>
            </a:p>
          </p:txBody>
        </p:sp>
        <p:sp>
          <p:nvSpPr>
            <p:cNvPr id="727" name="Google Shape;727;p21"/>
            <p:cNvSpPr txBox="1"/>
            <p:nvPr/>
          </p:nvSpPr>
          <p:spPr>
            <a:xfrm>
              <a:off x="8566257" y="5158887"/>
              <a:ext cx="165100" cy="8509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50">
                  <a:solidFill>
                    <a:srgbClr val="231F20"/>
                  </a:solidFill>
                  <a:latin typeface="Arimo"/>
                  <a:ea typeface="Arimo"/>
                  <a:cs typeface="Arimo"/>
                  <a:sym typeface="Arimo"/>
                </a:rPr>
                <a:t>2010</a:t>
              </a:r>
              <a:endParaRPr sz="550">
                <a:solidFill>
                  <a:schemeClr val="dk1"/>
                </a:solidFill>
                <a:latin typeface="Arimo"/>
                <a:ea typeface="Arimo"/>
                <a:cs typeface="Arimo"/>
                <a:sym typeface="Arimo"/>
              </a:endParaRPr>
            </a:p>
          </p:txBody>
        </p:sp>
        <p:sp>
          <p:nvSpPr>
            <p:cNvPr id="728" name="Google Shape;728;p21"/>
            <p:cNvSpPr/>
            <p:nvPr/>
          </p:nvSpPr>
          <p:spPr>
            <a:xfrm>
              <a:off x="4672453" y="2231610"/>
              <a:ext cx="3970654" cy="2879725"/>
            </a:xfrm>
            <a:custGeom>
              <a:avLst/>
              <a:gdLst/>
              <a:ahLst/>
              <a:cxnLst/>
              <a:rect l="l" t="t" r="r" b="b"/>
              <a:pathLst>
                <a:path w="3970654" h="2879725" extrusionOk="0">
                  <a:moveTo>
                    <a:pt x="3970654" y="0"/>
                  </a:moveTo>
                  <a:lnTo>
                    <a:pt x="3612426" y="137083"/>
                  </a:lnTo>
                  <a:lnTo>
                    <a:pt x="3284829" y="348754"/>
                  </a:lnTo>
                  <a:lnTo>
                    <a:pt x="2899778" y="626960"/>
                  </a:lnTo>
                  <a:lnTo>
                    <a:pt x="2212340" y="1401089"/>
                  </a:lnTo>
                  <a:lnTo>
                    <a:pt x="1813179" y="1936330"/>
                  </a:lnTo>
                  <a:lnTo>
                    <a:pt x="1451317" y="2154046"/>
                  </a:lnTo>
                  <a:lnTo>
                    <a:pt x="0" y="2493251"/>
                  </a:lnTo>
                  <a:lnTo>
                    <a:pt x="0" y="2879445"/>
                  </a:lnTo>
                  <a:lnTo>
                    <a:pt x="3970654" y="2879445"/>
                  </a:lnTo>
                  <a:lnTo>
                    <a:pt x="3970654" y="0"/>
                  </a:lnTo>
                  <a:close/>
                </a:path>
              </a:pathLst>
            </a:custGeom>
            <a:solidFill>
              <a:srgbClr val="DAEC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9" name="Google Shape;729;p21"/>
            <p:cNvSpPr/>
            <p:nvPr/>
          </p:nvSpPr>
          <p:spPr>
            <a:xfrm>
              <a:off x="4672453" y="2471119"/>
              <a:ext cx="3970654" cy="2639060"/>
            </a:xfrm>
            <a:custGeom>
              <a:avLst/>
              <a:gdLst/>
              <a:ahLst/>
              <a:cxnLst/>
              <a:rect l="l" t="t" r="r" b="b"/>
              <a:pathLst>
                <a:path w="3970654" h="2639059" extrusionOk="0">
                  <a:moveTo>
                    <a:pt x="3970654" y="0"/>
                  </a:moveTo>
                  <a:lnTo>
                    <a:pt x="3631641" y="119773"/>
                  </a:lnTo>
                  <a:lnTo>
                    <a:pt x="2902877" y="558253"/>
                  </a:lnTo>
                  <a:lnTo>
                    <a:pt x="2330424" y="1146098"/>
                  </a:lnTo>
                  <a:lnTo>
                    <a:pt x="1818868" y="1718386"/>
                  </a:lnTo>
                  <a:lnTo>
                    <a:pt x="1461592" y="1932546"/>
                  </a:lnTo>
                  <a:lnTo>
                    <a:pt x="0" y="2242718"/>
                  </a:lnTo>
                  <a:lnTo>
                    <a:pt x="0" y="2638983"/>
                  </a:lnTo>
                  <a:lnTo>
                    <a:pt x="3970654" y="2638983"/>
                  </a:lnTo>
                  <a:lnTo>
                    <a:pt x="3970654" y="0"/>
                  </a:lnTo>
                  <a:close/>
                </a:path>
              </a:pathLst>
            </a:custGeom>
            <a:solidFill>
              <a:srgbClr val="F8972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0" name="Google Shape;730;p21"/>
            <p:cNvSpPr/>
            <p:nvPr/>
          </p:nvSpPr>
          <p:spPr>
            <a:xfrm>
              <a:off x="4672453" y="2774542"/>
              <a:ext cx="3970654" cy="2336800"/>
            </a:xfrm>
            <a:custGeom>
              <a:avLst/>
              <a:gdLst/>
              <a:ahLst/>
              <a:cxnLst/>
              <a:rect l="l" t="t" r="r" b="b"/>
              <a:pathLst>
                <a:path w="3970654" h="2336800" extrusionOk="0">
                  <a:moveTo>
                    <a:pt x="3970654" y="0"/>
                  </a:moveTo>
                  <a:lnTo>
                    <a:pt x="3635705" y="81203"/>
                  </a:lnTo>
                  <a:lnTo>
                    <a:pt x="2884614" y="414121"/>
                  </a:lnTo>
                  <a:lnTo>
                    <a:pt x="2277643" y="972362"/>
                  </a:lnTo>
                  <a:lnTo>
                    <a:pt x="1824951" y="1449412"/>
                  </a:lnTo>
                  <a:lnTo>
                    <a:pt x="1457528" y="1654441"/>
                  </a:lnTo>
                  <a:lnTo>
                    <a:pt x="0" y="1963000"/>
                  </a:lnTo>
                  <a:lnTo>
                    <a:pt x="0" y="2336520"/>
                  </a:lnTo>
                  <a:lnTo>
                    <a:pt x="3970654" y="2336520"/>
                  </a:lnTo>
                  <a:lnTo>
                    <a:pt x="3970654" y="0"/>
                  </a:lnTo>
                  <a:close/>
                </a:path>
              </a:pathLst>
            </a:custGeom>
            <a:solidFill>
              <a:srgbClr val="F8F39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1" name="Google Shape;731;p21"/>
            <p:cNvSpPr/>
            <p:nvPr/>
          </p:nvSpPr>
          <p:spPr>
            <a:xfrm>
              <a:off x="4672453" y="3269859"/>
              <a:ext cx="3970654" cy="1841500"/>
            </a:xfrm>
            <a:custGeom>
              <a:avLst/>
              <a:gdLst/>
              <a:ahLst/>
              <a:cxnLst/>
              <a:rect l="l" t="t" r="r" b="b"/>
              <a:pathLst>
                <a:path w="3970654" h="1841500" extrusionOk="0">
                  <a:moveTo>
                    <a:pt x="3970654" y="0"/>
                  </a:moveTo>
                  <a:lnTo>
                    <a:pt x="3448939" y="138048"/>
                  </a:lnTo>
                  <a:lnTo>
                    <a:pt x="2937383" y="348322"/>
                  </a:lnTo>
                  <a:lnTo>
                    <a:pt x="2168029" y="799820"/>
                  </a:lnTo>
                  <a:lnTo>
                    <a:pt x="1798561" y="1086053"/>
                  </a:lnTo>
                  <a:lnTo>
                    <a:pt x="1445348" y="1242352"/>
                  </a:lnTo>
                  <a:lnTo>
                    <a:pt x="0" y="1490014"/>
                  </a:lnTo>
                  <a:lnTo>
                    <a:pt x="0" y="1841207"/>
                  </a:lnTo>
                  <a:lnTo>
                    <a:pt x="3970654" y="1841207"/>
                  </a:lnTo>
                  <a:lnTo>
                    <a:pt x="3970654" y="0"/>
                  </a:lnTo>
                  <a:close/>
                </a:path>
              </a:pathLst>
            </a:custGeom>
            <a:solidFill>
              <a:srgbClr val="307BA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2" name="Google Shape;732;p21"/>
            <p:cNvSpPr txBox="1"/>
            <p:nvPr/>
          </p:nvSpPr>
          <p:spPr>
            <a:xfrm rot="-5400000">
              <a:off x="4135157" y="3360983"/>
              <a:ext cx="247015" cy="102235"/>
            </a:xfrm>
            <a:prstGeom prst="rect">
              <a:avLst/>
            </a:prstGeom>
            <a:noFill/>
            <a:ln>
              <a:noFill/>
            </a:ln>
          </p:spPr>
          <p:txBody>
            <a:bodyPr spcFirstLastPara="1" wrap="square" lIns="0" tIns="0" rIns="0" bIns="0" anchor="t" anchorCtr="0">
              <a:spAutoFit/>
            </a:bodyPr>
            <a:lstStyle/>
            <a:p>
              <a:pPr marL="12700" marR="0" lvl="0" indent="0" algn="l" rtl="0">
                <a:lnSpc>
                  <a:spcPct val="116666"/>
                </a:lnSpc>
                <a:spcBef>
                  <a:spcPts val="0"/>
                </a:spcBef>
                <a:spcAft>
                  <a:spcPts val="0"/>
                </a:spcAft>
                <a:buNone/>
              </a:pPr>
              <a:r>
                <a:rPr lang="en-US" sz="600">
                  <a:solidFill>
                    <a:srgbClr val="231F20"/>
                  </a:solidFill>
                  <a:latin typeface="Arimo"/>
                  <a:ea typeface="Arimo"/>
                  <a:cs typeface="Arimo"/>
                  <a:sym typeface="Arimo"/>
                </a:rPr>
                <a:t>km</a:t>
              </a:r>
              <a:r>
                <a:rPr lang="en-US" sz="525" baseline="30000">
                  <a:solidFill>
                    <a:srgbClr val="231F20"/>
                  </a:solidFill>
                  <a:latin typeface="Arimo"/>
                  <a:ea typeface="Arimo"/>
                  <a:cs typeface="Arimo"/>
                  <a:sym typeface="Arimo"/>
                </a:rPr>
                <a:t>3</a:t>
              </a:r>
              <a:r>
                <a:rPr lang="en-US" sz="600">
                  <a:solidFill>
                    <a:srgbClr val="231F20"/>
                  </a:solidFill>
                  <a:latin typeface="Arimo"/>
                  <a:ea typeface="Arimo"/>
                  <a:cs typeface="Arimo"/>
                  <a:sym typeface="Arimo"/>
                </a:rPr>
                <a:t>/yr</a:t>
              </a:r>
              <a:endParaRPr sz="600">
                <a:solidFill>
                  <a:schemeClr val="dk1"/>
                </a:solidFill>
                <a:latin typeface="Arimo"/>
                <a:ea typeface="Arimo"/>
                <a:cs typeface="Arimo"/>
                <a:sym typeface="Arimo"/>
              </a:endParaRPr>
            </a:p>
          </p:txBody>
        </p:sp>
        <p:sp>
          <p:nvSpPr>
            <p:cNvPr id="733" name="Google Shape;733;p21"/>
            <p:cNvSpPr txBox="1"/>
            <p:nvPr/>
          </p:nvSpPr>
          <p:spPr>
            <a:xfrm>
              <a:off x="6563197" y="5312654"/>
              <a:ext cx="508094" cy="5001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100">
                  <a:solidFill>
                    <a:srgbClr val="231F20"/>
                  </a:solidFill>
                  <a:latin typeface="Arimo"/>
                  <a:ea typeface="Arimo"/>
                  <a:cs typeface="Arimo"/>
                  <a:sym typeface="Arimo"/>
                </a:rPr>
                <a:t>Year</a:t>
              </a:r>
              <a:endParaRPr sz="1100">
                <a:solidFill>
                  <a:schemeClr val="dk1"/>
                </a:solidFill>
                <a:latin typeface="Arimo"/>
                <a:ea typeface="Arimo"/>
                <a:cs typeface="Arimo"/>
                <a:sym typeface="Arimo"/>
              </a:endParaRPr>
            </a:p>
            <a:p>
              <a:pPr marL="0" marR="0" lvl="0" indent="0" algn="l" rtl="0">
                <a:lnSpc>
                  <a:spcPct val="100000"/>
                </a:lnSpc>
                <a:spcBef>
                  <a:spcPts val="0"/>
                </a:spcBef>
                <a:spcAft>
                  <a:spcPts val="0"/>
                </a:spcAft>
                <a:buNone/>
              </a:pPr>
              <a:endParaRPr sz="1100">
                <a:solidFill>
                  <a:schemeClr val="dk1"/>
                </a:solidFill>
                <a:latin typeface="Times New Roman"/>
                <a:ea typeface="Times New Roman"/>
                <a:cs typeface="Times New Roman"/>
                <a:sym typeface="Times New Roman"/>
              </a:endParaRPr>
            </a:p>
            <a:p>
              <a:pPr marL="0" marR="0" lvl="0" indent="0" algn="l" rtl="0">
                <a:lnSpc>
                  <a:spcPct val="100000"/>
                </a:lnSpc>
                <a:spcBef>
                  <a:spcPts val="34"/>
                </a:spcBef>
                <a:spcAft>
                  <a:spcPts val="0"/>
                </a:spcAft>
                <a:buNone/>
              </a:pPr>
              <a:endParaRPr sz="1050">
                <a:solidFill>
                  <a:schemeClr val="dk1"/>
                </a:solidFill>
                <a:latin typeface="Times New Roman"/>
                <a:ea typeface="Times New Roman"/>
                <a:cs typeface="Times New Roman"/>
                <a:sym typeface="Times New Roman"/>
              </a:endParaRPr>
            </a:p>
          </p:txBody>
        </p:sp>
        <p:sp>
          <p:nvSpPr>
            <p:cNvPr id="734" name="Google Shape;734;p21"/>
            <p:cNvSpPr/>
            <p:nvPr/>
          </p:nvSpPr>
          <p:spPr>
            <a:xfrm>
              <a:off x="5329431" y="5479015"/>
              <a:ext cx="207010" cy="103505"/>
            </a:xfrm>
            <a:custGeom>
              <a:avLst/>
              <a:gdLst/>
              <a:ahLst/>
              <a:cxnLst/>
              <a:rect l="l" t="t" r="r" b="b"/>
              <a:pathLst>
                <a:path w="207009" h="103504" extrusionOk="0">
                  <a:moveTo>
                    <a:pt x="206997" y="103225"/>
                  </a:moveTo>
                  <a:lnTo>
                    <a:pt x="0" y="103225"/>
                  </a:lnTo>
                  <a:lnTo>
                    <a:pt x="0" y="0"/>
                  </a:lnTo>
                  <a:lnTo>
                    <a:pt x="206997" y="0"/>
                  </a:lnTo>
                  <a:lnTo>
                    <a:pt x="206997" y="103225"/>
                  </a:lnTo>
                  <a:close/>
                </a:path>
              </a:pathLst>
            </a:custGeom>
            <a:solidFill>
              <a:srgbClr val="DAECF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5" name="Google Shape;735;p21"/>
            <p:cNvSpPr/>
            <p:nvPr/>
          </p:nvSpPr>
          <p:spPr>
            <a:xfrm>
              <a:off x="5329431" y="5614740"/>
              <a:ext cx="207010" cy="103505"/>
            </a:xfrm>
            <a:custGeom>
              <a:avLst/>
              <a:gdLst/>
              <a:ahLst/>
              <a:cxnLst/>
              <a:rect l="l" t="t" r="r" b="b"/>
              <a:pathLst>
                <a:path w="207009" h="103504" extrusionOk="0">
                  <a:moveTo>
                    <a:pt x="206997" y="103225"/>
                  </a:moveTo>
                  <a:lnTo>
                    <a:pt x="0" y="103225"/>
                  </a:lnTo>
                  <a:lnTo>
                    <a:pt x="0" y="0"/>
                  </a:lnTo>
                  <a:lnTo>
                    <a:pt x="206997" y="0"/>
                  </a:lnTo>
                  <a:lnTo>
                    <a:pt x="206997" y="103225"/>
                  </a:lnTo>
                  <a:close/>
                </a:path>
              </a:pathLst>
            </a:custGeom>
            <a:solidFill>
              <a:srgbClr val="F8972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6" name="Google Shape;736;p21"/>
            <p:cNvSpPr/>
            <p:nvPr/>
          </p:nvSpPr>
          <p:spPr>
            <a:xfrm>
              <a:off x="5329431" y="5750452"/>
              <a:ext cx="207010" cy="103505"/>
            </a:xfrm>
            <a:custGeom>
              <a:avLst/>
              <a:gdLst/>
              <a:ahLst/>
              <a:cxnLst/>
              <a:rect l="l" t="t" r="r" b="b"/>
              <a:pathLst>
                <a:path w="207009" h="103504" extrusionOk="0">
                  <a:moveTo>
                    <a:pt x="206997" y="103225"/>
                  </a:moveTo>
                  <a:lnTo>
                    <a:pt x="0" y="103225"/>
                  </a:lnTo>
                  <a:lnTo>
                    <a:pt x="0" y="0"/>
                  </a:lnTo>
                  <a:lnTo>
                    <a:pt x="206997" y="0"/>
                  </a:lnTo>
                  <a:lnTo>
                    <a:pt x="206997" y="103225"/>
                  </a:lnTo>
                  <a:close/>
                </a:path>
              </a:pathLst>
            </a:custGeom>
            <a:solidFill>
              <a:srgbClr val="F8F39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7" name="Google Shape;737;p21"/>
            <p:cNvSpPr/>
            <p:nvPr/>
          </p:nvSpPr>
          <p:spPr>
            <a:xfrm>
              <a:off x="5329431" y="5886177"/>
              <a:ext cx="207010" cy="103505"/>
            </a:xfrm>
            <a:custGeom>
              <a:avLst/>
              <a:gdLst/>
              <a:ahLst/>
              <a:cxnLst/>
              <a:rect l="l" t="t" r="r" b="b"/>
              <a:pathLst>
                <a:path w="207009" h="103504" extrusionOk="0">
                  <a:moveTo>
                    <a:pt x="206997" y="103225"/>
                  </a:moveTo>
                  <a:lnTo>
                    <a:pt x="0" y="103225"/>
                  </a:lnTo>
                  <a:lnTo>
                    <a:pt x="0" y="0"/>
                  </a:lnTo>
                  <a:lnTo>
                    <a:pt x="206997" y="0"/>
                  </a:lnTo>
                  <a:lnTo>
                    <a:pt x="206997" y="103225"/>
                  </a:lnTo>
                  <a:close/>
                </a:path>
              </a:pathLst>
            </a:custGeom>
            <a:solidFill>
              <a:srgbClr val="307BA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8" name="Google Shape;738;p21"/>
            <p:cNvSpPr txBox="1"/>
            <p:nvPr/>
          </p:nvSpPr>
          <p:spPr>
            <a:xfrm>
              <a:off x="5599430" y="5446587"/>
              <a:ext cx="538480" cy="543560"/>
            </a:xfrm>
            <a:prstGeom prst="rect">
              <a:avLst/>
            </a:prstGeom>
            <a:noFill/>
            <a:ln>
              <a:noFill/>
            </a:ln>
          </p:spPr>
          <p:txBody>
            <a:bodyPr spcFirstLastPara="1" wrap="square" lIns="0" tIns="0" rIns="0" bIns="0" anchor="t" anchorCtr="0">
              <a:spAutoFit/>
            </a:bodyPr>
            <a:lstStyle/>
            <a:p>
              <a:pPr marL="0" marR="0" lvl="0" indent="0" algn="l" rtl="0">
                <a:lnSpc>
                  <a:spcPct val="127200"/>
                </a:lnSpc>
                <a:spcBef>
                  <a:spcPts val="0"/>
                </a:spcBef>
                <a:spcAft>
                  <a:spcPts val="0"/>
                </a:spcAft>
                <a:buNone/>
              </a:pPr>
              <a:r>
                <a:rPr lang="en-US" sz="700">
                  <a:solidFill>
                    <a:srgbClr val="231F20"/>
                  </a:solidFill>
                  <a:latin typeface="Arimo"/>
                  <a:ea typeface="Arimo"/>
                  <a:cs typeface="Arimo"/>
                  <a:sym typeface="Arimo"/>
                </a:rPr>
                <a:t>Reservoirs*  Municipalities  Industries  Agriculture</a:t>
              </a:r>
              <a:endParaRPr sz="700">
                <a:solidFill>
                  <a:schemeClr val="dk1"/>
                </a:solidFill>
                <a:latin typeface="Arimo"/>
                <a:ea typeface="Arimo"/>
                <a:cs typeface="Arimo"/>
                <a:sym typeface="Arimo"/>
              </a:endParaRPr>
            </a:p>
          </p:txBody>
        </p:sp>
      </p:grpSp>
      <p:pic>
        <p:nvPicPr>
          <p:cNvPr id="739" name="Google Shape;739;p21" descr="Chart&#10;&#10;Description automatically generated"/>
          <p:cNvPicPr preferRelativeResize="0"/>
          <p:nvPr/>
        </p:nvPicPr>
        <p:blipFill rotWithShape="1">
          <a:blip r:embed="rId3">
            <a:alphaModFix/>
          </a:blip>
          <a:srcRect t="19033" r="3641" b="6580"/>
          <a:stretch/>
        </p:blipFill>
        <p:spPr>
          <a:xfrm>
            <a:off x="5853470" y="2090833"/>
            <a:ext cx="6119825" cy="3334859"/>
          </a:xfrm>
          <a:prstGeom prst="rect">
            <a:avLst/>
          </a:prstGeom>
          <a:noFill/>
          <a:ln>
            <a:noFill/>
          </a:ln>
        </p:spPr>
      </p:pic>
      <p:sp>
        <p:nvSpPr>
          <p:cNvPr id="740" name="Google Shape;740;p21"/>
          <p:cNvSpPr txBox="1"/>
          <p:nvPr/>
        </p:nvSpPr>
        <p:spPr>
          <a:xfrm>
            <a:off x="2986968" y="5624493"/>
            <a:ext cx="2641143"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a:solidFill>
                  <a:srgbClr val="231F20"/>
                </a:solidFill>
                <a:latin typeface="Arimo"/>
                <a:ea typeface="Arimo"/>
                <a:cs typeface="Arimo"/>
                <a:sym typeface="Arimo"/>
              </a:rPr>
              <a:t>Note: *Evaporation from artificial lakes.</a:t>
            </a:r>
            <a:endParaRPr sz="1050">
              <a:solidFill>
                <a:schemeClr val="dk1"/>
              </a:solidFill>
              <a:latin typeface="Arimo"/>
              <a:ea typeface="Arimo"/>
              <a:cs typeface="Arimo"/>
              <a:sym typeface="Arimo"/>
            </a:endParaRPr>
          </a:p>
        </p:txBody>
      </p:sp>
      <p:sp>
        <p:nvSpPr>
          <p:cNvPr id="741" name="Google Shape;741;p21"/>
          <p:cNvSpPr txBox="1"/>
          <p:nvPr/>
        </p:nvSpPr>
        <p:spPr>
          <a:xfrm>
            <a:off x="1133504" y="1459360"/>
            <a:ext cx="416534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Global water withdrawals by sector</a:t>
            </a:r>
            <a:endParaRPr sz="1800">
              <a:solidFill>
                <a:schemeClr val="dk1"/>
              </a:solidFill>
              <a:latin typeface="Arial"/>
              <a:ea typeface="Arial"/>
              <a:cs typeface="Arial"/>
              <a:sym typeface="Arial"/>
            </a:endParaRPr>
          </a:p>
        </p:txBody>
      </p:sp>
      <p:sp>
        <p:nvSpPr>
          <p:cNvPr id="742" name="Google Shape;742;p21"/>
          <p:cNvSpPr txBox="1"/>
          <p:nvPr/>
        </p:nvSpPr>
        <p:spPr>
          <a:xfrm>
            <a:off x="6830709" y="1480585"/>
            <a:ext cx="416534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Global water withdrawals by region</a:t>
            </a:r>
            <a:endParaRPr sz="1800">
              <a:solidFill>
                <a:schemeClr val="dk1"/>
              </a:solidFill>
              <a:latin typeface="Arial"/>
              <a:ea typeface="Arial"/>
              <a:cs typeface="Arial"/>
              <a:sym typeface="Arial"/>
            </a:endParaRPr>
          </a:p>
        </p:txBody>
      </p:sp>
      <p:sp>
        <p:nvSpPr>
          <p:cNvPr id="743" name="Google Shape;743;p21"/>
          <p:cNvSpPr txBox="1"/>
          <p:nvPr/>
        </p:nvSpPr>
        <p:spPr>
          <a:xfrm>
            <a:off x="683837" y="6190049"/>
            <a:ext cx="1116033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How will these demands evolve into the future? What sources of water will “supply” these demands in the future? Integrated Models like GCAM are useful for addressing such questions.</a:t>
            </a:r>
            <a:endParaRPr sz="2000" dirty="0">
              <a:solidFill>
                <a:srgbClr val="0070C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748"/>
        <p:cNvGrpSpPr/>
        <p:nvPr/>
      </p:nvGrpSpPr>
      <p:grpSpPr>
        <a:xfrm>
          <a:off x="0" y="0"/>
          <a:ext cx="0" cy="0"/>
          <a:chOff x="0" y="0"/>
          <a:chExt cx="0" cy="0"/>
        </a:xfrm>
      </p:grpSpPr>
      <p:sp>
        <p:nvSpPr>
          <p:cNvPr id="749" name="Google Shape;749;p22"/>
          <p:cNvSpPr txBox="1">
            <a:spLocks noGrp="1"/>
          </p:cNvSpPr>
          <p:nvPr>
            <p:ph type="title"/>
          </p:nvPr>
        </p:nvSpPr>
        <p:spPr>
          <a:xfrm>
            <a:off x="602796" y="100881"/>
            <a:ext cx="11487603"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Water is a Critical Input to Economic Growth Across the Agriculture, Domestic, and Industrial Sectors</a:t>
            </a:r>
            <a:endParaRPr/>
          </a:p>
        </p:txBody>
      </p:sp>
      <p:sp>
        <p:nvSpPr>
          <p:cNvPr id="750" name="Google Shape;750;p22"/>
          <p:cNvSpPr/>
          <p:nvPr/>
        </p:nvSpPr>
        <p:spPr>
          <a:xfrm>
            <a:off x="1849374" y="1607275"/>
            <a:ext cx="8109093" cy="418392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1" name="Google Shape;751;p22"/>
          <p:cNvSpPr txBox="1"/>
          <p:nvPr/>
        </p:nvSpPr>
        <p:spPr>
          <a:xfrm>
            <a:off x="1622197" y="6029603"/>
            <a:ext cx="9448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B050"/>
                </a:solidFill>
                <a:latin typeface="Calibri"/>
                <a:ea typeface="Calibri"/>
                <a:cs typeface="Calibri"/>
                <a:sym typeface="Calibri"/>
              </a:rPr>
              <a:t>Green water: </a:t>
            </a:r>
            <a:r>
              <a:rPr lang="en-US" sz="2000">
                <a:solidFill>
                  <a:schemeClr val="dk1"/>
                </a:solidFill>
                <a:latin typeface="Calibri"/>
                <a:ea typeface="Calibri"/>
                <a:cs typeface="Calibri"/>
                <a:sym typeface="Calibri"/>
              </a:rPr>
              <a:t>component of agricultural withdrawal supplied by soil moisture</a:t>
            </a:r>
            <a:endParaRPr/>
          </a:p>
          <a:p>
            <a:pPr marL="0" marR="0" lvl="0" indent="0" algn="l" rtl="0">
              <a:spcBef>
                <a:spcPts val="0"/>
              </a:spcBef>
              <a:spcAft>
                <a:spcPts val="0"/>
              </a:spcAft>
              <a:buNone/>
            </a:pPr>
            <a:r>
              <a:rPr lang="en-US" sz="2000">
                <a:solidFill>
                  <a:srgbClr val="0070C0"/>
                </a:solidFill>
                <a:latin typeface="Calibri"/>
                <a:ea typeface="Calibri"/>
                <a:cs typeface="Calibri"/>
                <a:sym typeface="Calibri"/>
              </a:rPr>
              <a:t>Blue water = </a:t>
            </a:r>
            <a:r>
              <a:rPr lang="en-US" sz="2000">
                <a:solidFill>
                  <a:schemeClr val="dk1"/>
                </a:solidFill>
                <a:latin typeface="Calibri"/>
                <a:ea typeface="Calibri"/>
                <a:cs typeface="Calibri"/>
                <a:sym typeface="Calibri"/>
              </a:rPr>
              <a:t>component of water withdrawal supplied by “direct transport” (irrigation)</a:t>
            </a:r>
            <a:endParaRPr sz="2000">
              <a:solidFill>
                <a:srgbClr val="0070C0"/>
              </a:solidFill>
              <a:latin typeface="Calibri"/>
              <a:ea typeface="Calibri"/>
              <a:cs typeface="Calibri"/>
              <a:sym typeface="Calibri"/>
            </a:endParaRPr>
          </a:p>
        </p:txBody>
      </p:sp>
      <p:sp>
        <p:nvSpPr>
          <p:cNvPr id="752" name="Google Shape;752;p22"/>
          <p:cNvSpPr/>
          <p:nvPr/>
        </p:nvSpPr>
        <p:spPr>
          <a:xfrm rot="1159706">
            <a:off x="739399" y="3045600"/>
            <a:ext cx="1812845" cy="2959040"/>
          </a:xfrm>
          <a:custGeom>
            <a:avLst/>
            <a:gdLst/>
            <a:ahLst/>
            <a:cxnLst/>
            <a:rect l="l" t="t" r="r" b="b"/>
            <a:pathLst>
              <a:path w="1573043" h="2781300" extrusionOk="0">
                <a:moveTo>
                  <a:pt x="1001543" y="2781300"/>
                </a:moveTo>
                <a:cubicBezTo>
                  <a:pt x="458618" y="2041525"/>
                  <a:pt x="-84307" y="1301750"/>
                  <a:pt x="10943" y="838200"/>
                </a:cubicBezTo>
                <a:cubicBezTo>
                  <a:pt x="106193" y="374650"/>
                  <a:pt x="839618" y="187325"/>
                  <a:pt x="1573043" y="0"/>
                </a:cubicBez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757"/>
        <p:cNvGrpSpPr/>
        <p:nvPr/>
      </p:nvGrpSpPr>
      <p:grpSpPr>
        <a:xfrm>
          <a:off x="0" y="0"/>
          <a:ext cx="0" cy="0"/>
          <a:chOff x="0" y="0"/>
          <a:chExt cx="0" cy="0"/>
        </a:xfrm>
      </p:grpSpPr>
      <p:sp>
        <p:nvSpPr>
          <p:cNvPr id="758" name="Google Shape;758;p23"/>
          <p:cNvSpPr/>
          <p:nvPr/>
        </p:nvSpPr>
        <p:spPr>
          <a:xfrm>
            <a:off x="1524000" y="987552"/>
            <a:ext cx="9144000" cy="5870575"/>
          </a:xfrm>
          <a:custGeom>
            <a:avLst/>
            <a:gdLst/>
            <a:ahLst/>
            <a:cxnLst/>
            <a:rect l="l" t="t" r="r" b="b"/>
            <a:pathLst>
              <a:path w="9144000" h="5870575" extrusionOk="0">
                <a:moveTo>
                  <a:pt x="0" y="5870448"/>
                </a:moveTo>
                <a:lnTo>
                  <a:pt x="9144000" y="5870448"/>
                </a:lnTo>
                <a:lnTo>
                  <a:pt x="9144000" y="0"/>
                </a:lnTo>
                <a:lnTo>
                  <a:pt x="0" y="0"/>
                </a:lnTo>
                <a:lnTo>
                  <a:pt x="0" y="587044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9" name="Google Shape;759;p23"/>
          <p:cNvSpPr txBox="1">
            <a:spLocks noGrp="1"/>
          </p:cNvSpPr>
          <p:nvPr>
            <p:ph type="title"/>
          </p:nvPr>
        </p:nvSpPr>
        <p:spPr>
          <a:xfrm>
            <a:off x="736600" y="287436"/>
            <a:ext cx="10350499" cy="5046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dk1"/>
              </a:buClr>
              <a:buSzPts val="3200"/>
              <a:buFont typeface="Tahoma"/>
              <a:buNone/>
            </a:pPr>
            <a:r>
              <a:rPr lang="en-US"/>
              <a:t>Global water use varies significantly by region</a:t>
            </a:r>
            <a:endParaRPr/>
          </a:p>
        </p:txBody>
      </p:sp>
      <p:sp>
        <p:nvSpPr>
          <p:cNvPr id="760" name="Google Shape;760;p23"/>
          <p:cNvSpPr/>
          <p:nvPr/>
        </p:nvSpPr>
        <p:spPr>
          <a:xfrm>
            <a:off x="1848611" y="999743"/>
            <a:ext cx="8482584" cy="585825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766" name="Google Shape;766;p24" descr="Fig. 4"/>
          <p:cNvPicPr preferRelativeResize="0"/>
          <p:nvPr/>
        </p:nvPicPr>
        <p:blipFill rotWithShape="1">
          <a:blip r:embed="rId3">
            <a:alphaModFix/>
          </a:blip>
          <a:srcRect/>
          <a:stretch/>
        </p:blipFill>
        <p:spPr>
          <a:xfrm>
            <a:off x="1256559" y="816639"/>
            <a:ext cx="9894033" cy="5675504"/>
          </a:xfrm>
          <a:prstGeom prst="rect">
            <a:avLst/>
          </a:prstGeom>
          <a:noFill/>
          <a:ln>
            <a:noFill/>
          </a:ln>
        </p:spPr>
      </p:pic>
      <p:sp>
        <p:nvSpPr>
          <p:cNvPr id="767" name="Google Shape;767;p24"/>
          <p:cNvSpPr txBox="1"/>
          <p:nvPr/>
        </p:nvSpPr>
        <p:spPr>
          <a:xfrm>
            <a:off x="8627592" y="6488032"/>
            <a:ext cx="2827959" cy="369968"/>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Source: Abbott et al. (2019)</a:t>
            </a:r>
            <a:endParaRPr/>
          </a:p>
        </p:txBody>
      </p:sp>
      <p:sp>
        <p:nvSpPr>
          <p:cNvPr id="768" name="Google Shape;768;p24"/>
          <p:cNvSpPr txBox="1">
            <a:spLocks noGrp="1"/>
          </p:cNvSpPr>
          <p:nvPr>
            <p:ph type="title"/>
          </p:nvPr>
        </p:nvSpPr>
        <p:spPr>
          <a:xfrm>
            <a:off x="439617" y="-134060"/>
            <a:ext cx="11974708"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How are humans modifying the water cycle via </a:t>
            </a:r>
            <a:r>
              <a:rPr lang="en-US" sz="2800">
                <a:solidFill>
                  <a:schemeClr val="accent5"/>
                </a:solidFill>
              </a:rPr>
              <a:t>water use</a:t>
            </a:r>
            <a:r>
              <a:rPr lang="en-US" sz="2800"/>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5"/>
          <p:cNvSpPr txBox="1">
            <a:spLocks noGrp="1"/>
          </p:cNvSpPr>
          <p:nvPr>
            <p:ph type="body" idx="1"/>
          </p:nvPr>
        </p:nvSpPr>
        <p:spPr>
          <a:xfrm>
            <a:off x="838200" y="1467650"/>
            <a:ext cx="10896600" cy="513000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800"/>
              <a:buNone/>
            </a:pPr>
            <a:r>
              <a:rPr lang="en-US" sz="4800" b="1"/>
              <a:t>Water Supply</a:t>
            </a:r>
            <a:endParaRPr/>
          </a:p>
          <a:p>
            <a:pPr marL="0" lvl="0" indent="0" algn="l" rtl="0">
              <a:lnSpc>
                <a:spcPct val="100000"/>
              </a:lnSpc>
              <a:spcBef>
                <a:spcPts val="1000"/>
              </a:spcBef>
              <a:spcAft>
                <a:spcPts val="0"/>
              </a:spcAft>
              <a:buClr>
                <a:schemeClr val="dk1"/>
              </a:buClr>
              <a:buSzPts val="2800"/>
              <a:buNone/>
            </a:pPr>
            <a:r>
              <a:rPr lang="en-US"/>
              <a:t>How much water is (sustainably) available, where, and in what forms?</a:t>
            </a:r>
            <a:endParaRPr/>
          </a:p>
          <a:p>
            <a:pPr marL="0" lvl="0" indent="0" algn="l" rtl="0">
              <a:lnSpc>
                <a:spcPct val="100000"/>
              </a:lnSpc>
              <a:spcBef>
                <a:spcPts val="1000"/>
              </a:spcBef>
              <a:spcAft>
                <a:spcPts val="0"/>
              </a:spcAft>
              <a:buClr>
                <a:schemeClr val="dk1"/>
              </a:buClr>
              <a:buSzPts val="2800"/>
              <a:buNone/>
            </a:pPr>
            <a:r>
              <a:rPr lang="en-US"/>
              <a:t>How will climate change affect this supply?</a:t>
            </a:r>
            <a:endParaRPr/>
          </a:p>
          <a:p>
            <a:pPr marL="0" lvl="0" indent="0" algn="l" rtl="0">
              <a:lnSpc>
                <a:spcPct val="100000"/>
              </a:lnSpc>
              <a:spcBef>
                <a:spcPts val="1000"/>
              </a:spcBef>
              <a:spcAft>
                <a:spcPts val="0"/>
              </a:spcAft>
              <a:buClr>
                <a:schemeClr val="dk1"/>
              </a:buClr>
              <a:buSzPts val="2800"/>
              <a:buNone/>
            </a:pPr>
            <a:endParaRPr/>
          </a:p>
          <a:p>
            <a:pPr marL="0" lvl="0" indent="0" algn="l" rtl="0">
              <a:lnSpc>
                <a:spcPct val="100000"/>
              </a:lnSpc>
              <a:spcBef>
                <a:spcPts val="1000"/>
              </a:spcBef>
              <a:spcAft>
                <a:spcPts val="0"/>
              </a:spcAft>
              <a:buClr>
                <a:schemeClr val="dk1"/>
              </a:buClr>
              <a:buSzPts val="4800"/>
              <a:buNone/>
            </a:pPr>
            <a:endParaRPr sz="48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26"/>
          <p:cNvSpPr txBox="1">
            <a:spLocks noGrp="1"/>
          </p:cNvSpPr>
          <p:nvPr>
            <p:ph type="title"/>
          </p:nvPr>
        </p:nvSpPr>
        <p:spPr>
          <a:xfrm>
            <a:off x="500744" y="-109766"/>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000"/>
              <a:buFont typeface="Tahoma"/>
              <a:buNone/>
            </a:pPr>
            <a:r>
              <a:rPr lang="en-US" sz="2000" dirty="0"/>
              <a:t>The Global Water Cycle</a:t>
            </a:r>
            <a:endParaRPr dirty="0"/>
          </a:p>
        </p:txBody>
      </p:sp>
      <p:sp>
        <p:nvSpPr>
          <p:cNvPr id="781" name="Google Shape;781;p26"/>
          <p:cNvSpPr txBox="1">
            <a:spLocks noGrp="1"/>
          </p:cNvSpPr>
          <p:nvPr>
            <p:ph type="body" idx="1"/>
          </p:nvPr>
        </p:nvSpPr>
        <p:spPr>
          <a:xfrm>
            <a:off x="8005671" y="5227824"/>
            <a:ext cx="2827959" cy="36996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400"/>
              <a:buNone/>
            </a:pPr>
            <a:r>
              <a:rPr lang="en-US" sz="1400"/>
              <a:t>Source: Gleeson et al. (2016)</a:t>
            </a:r>
            <a:endParaRPr/>
          </a:p>
        </p:txBody>
      </p:sp>
      <p:grpSp>
        <p:nvGrpSpPr>
          <p:cNvPr id="782" name="Google Shape;782;p26"/>
          <p:cNvGrpSpPr/>
          <p:nvPr/>
        </p:nvGrpSpPr>
        <p:grpSpPr>
          <a:xfrm>
            <a:off x="560885" y="1208901"/>
            <a:ext cx="5906788" cy="3759916"/>
            <a:chOff x="818494" y="955288"/>
            <a:chExt cx="5906788" cy="3759916"/>
          </a:xfrm>
        </p:grpSpPr>
        <p:sp>
          <p:nvSpPr>
            <p:cNvPr id="783" name="Google Shape;783;p26"/>
            <p:cNvSpPr/>
            <p:nvPr/>
          </p:nvSpPr>
          <p:spPr>
            <a:xfrm>
              <a:off x="818494" y="955288"/>
              <a:ext cx="5906788" cy="37599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26"/>
            <p:cNvSpPr/>
            <p:nvPr/>
          </p:nvSpPr>
          <p:spPr>
            <a:xfrm>
              <a:off x="1024534" y="1791119"/>
              <a:ext cx="1381125" cy="150495"/>
            </a:xfrm>
            <a:custGeom>
              <a:avLst/>
              <a:gdLst/>
              <a:ahLst/>
              <a:cxnLst/>
              <a:rect l="l" t="t" r="r" b="b"/>
              <a:pathLst>
                <a:path w="1381125" h="150494" extrusionOk="0">
                  <a:moveTo>
                    <a:pt x="0" y="150317"/>
                  </a:moveTo>
                  <a:lnTo>
                    <a:pt x="1380807" y="150317"/>
                  </a:lnTo>
                  <a:lnTo>
                    <a:pt x="1380807"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26"/>
            <p:cNvSpPr txBox="1"/>
            <p:nvPr/>
          </p:nvSpPr>
          <p:spPr>
            <a:xfrm>
              <a:off x="1024534" y="1791119"/>
              <a:ext cx="138112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47625" marR="0" lvl="0" indent="0" algn="l" rtl="0">
                <a:spcBef>
                  <a:spcPts val="0"/>
                </a:spcBef>
                <a:spcAft>
                  <a:spcPts val="0"/>
                </a:spcAft>
                <a:buNone/>
              </a:pPr>
              <a:r>
                <a:rPr lang="en-US" sz="700">
                  <a:solidFill>
                    <a:srgbClr val="231F20"/>
                  </a:solidFill>
                  <a:latin typeface="Arimo"/>
                  <a:ea typeface="Arimo"/>
                  <a:cs typeface="Arimo"/>
                  <a:sym typeface="Arimo"/>
                </a:rPr>
                <a:t>Atmosphere over land 3.0 ± 10%</a:t>
              </a:r>
              <a:endParaRPr sz="700">
                <a:solidFill>
                  <a:srgbClr val="000000"/>
                </a:solidFill>
                <a:latin typeface="Arimo"/>
                <a:ea typeface="Arimo"/>
                <a:cs typeface="Arimo"/>
                <a:sym typeface="Arimo"/>
              </a:endParaRPr>
            </a:p>
          </p:txBody>
        </p:sp>
        <p:sp>
          <p:nvSpPr>
            <p:cNvPr id="786" name="Google Shape;786;p26"/>
            <p:cNvSpPr/>
            <p:nvPr/>
          </p:nvSpPr>
          <p:spPr>
            <a:xfrm>
              <a:off x="5200535" y="2098116"/>
              <a:ext cx="1447800" cy="150495"/>
            </a:xfrm>
            <a:custGeom>
              <a:avLst/>
              <a:gdLst/>
              <a:ahLst/>
              <a:cxnLst/>
              <a:rect l="l" t="t" r="r" b="b"/>
              <a:pathLst>
                <a:path w="1447800" h="150494" extrusionOk="0">
                  <a:moveTo>
                    <a:pt x="0" y="150317"/>
                  </a:moveTo>
                  <a:lnTo>
                    <a:pt x="1447406" y="150317"/>
                  </a:lnTo>
                  <a:lnTo>
                    <a:pt x="144740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6"/>
            <p:cNvSpPr txBox="1"/>
            <p:nvPr/>
          </p:nvSpPr>
          <p:spPr>
            <a:xfrm>
              <a:off x="5200535" y="2098116"/>
              <a:ext cx="144780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57150" marR="0" lvl="0" indent="0" algn="l" rtl="0">
                <a:spcBef>
                  <a:spcPts val="0"/>
                </a:spcBef>
                <a:spcAft>
                  <a:spcPts val="0"/>
                </a:spcAft>
                <a:buNone/>
              </a:pPr>
              <a:r>
                <a:rPr lang="en-US" sz="700">
                  <a:solidFill>
                    <a:srgbClr val="231F20"/>
                  </a:solidFill>
                  <a:latin typeface="Arimo"/>
                  <a:ea typeface="Arimo"/>
                  <a:cs typeface="Arimo"/>
                  <a:sym typeface="Arimo"/>
                </a:rPr>
                <a:t>Atmosphere over ocean 10 ± 20%</a:t>
              </a:r>
              <a:endParaRPr sz="700">
                <a:solidFill>
                  <a:srgbClr val="000000"/>
                </a:solidFill>
                <a:latin typeface="Arimo"/>
                <a:ea typeface="Arimo"/>
                <a:cs typeface="Arimo"/>
                <a:sym typeface="Arimo"/>
              </a:endParaRPr>
            </a:p>
          </p:txBody>
        </p:sp>
        <p:sp>
          <p:nvSpPr>
            <p:cNvPr id="788" name="Google Shape;788;p26"/>
            <p:cNvSpPr/>
            <p:nvPr/>
          </p:nvSpPr>
          <p:spPr>
            <a:xfrm>
              <a:off x="3380587" y="1944611"/>
              <a:ext cx="1734820" cy="150495"/>
            </a:xfrm>
            <a:custGeom>
              <a:avLst/>
              <a:gdLst/>
              <a:ahLst/>
              <a:cxnLst/>
              <a:rect l="l" t="t" r="r" b="b"/>
              <a:pathLst>
                <a:path w="1734820" h="150494" extrusionOk="0">
                  <a:moveTo>
                    <a:pt x="0" y="150317"/>
                  </a:moveTo>
                  <a:lnTo>
                    <a:pt x="1734807" y="150317"/>
                  </a:lnTo>
                  <a:lnTo>
                    <a:pt x="1734807"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6"/>
            <p:cNvSpPr txBox="1"/>
            <p:nvPr/>
          </p:nvSpPr>
          <p:spPr>
            <a:xfrm>
              <a:off x="3380587" y="1944611"/>
              <a:ext cx="173482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71755" marR="0" lvl="0" indent="0" algn="l" rtl="0">
                <a:spcBef>
                  <a:spcPts val="0"/>
                </a:spcBef>
                <a:spcAft>
                  <a:spcPts val="0"/>
                </a:spcAft>
                <a:buNone/>
              </a:pPr>
              <a:r>
                <a:rPr lang="en-US" sz="700">
                  <a:solidFill>
                    <a:srgbClr val="231F20"/>
                  </a:solidFill>
                  <a:latin typeface="Arimo"/>
                  <a:ea typeface="Arimo"/>
                  <a:cs typeface="Arimo"/>
                  <a:sym typeface="Arimo"/>
                </a:rPr>
                <a:t>Snowpack (annual maximum) 2.7 ± 20%</a:t>
              </a:r>
              <a:endParaRPr sz="700">
                <a:solidFill>
                  <a:srgbClr val="000000"/>
                </a:solidFill>
                <a:latin typeface="Arimo"/>
                <a:ea typeface="Arimo"/>
                <a:cs typeface="Arimo"/>
                <a:sym typeface="Arimo"/>
              </a:endParaRPr>
            </a:p>
          </p:txBody>
        </p:sp>
        <p:sp>
          <p:nvSpPr>
            <p:cNvPr id="790" name="Google Shape;790;p26"/>
            <p:cNvSpPr/>
            <p:nvPr/>
          </p:nvSpPr>
          <p:spPr>
            <a:xfrm>
              <a:off x="4453534" y="2391448"/>
              <a:ext cx="1575435" cy="150495"/>
            </a:xfrm>
            <a:custGeom>
              <a:avLst/>
              <a:gdLst/>
              <a:ahLst/>
              <a:cxnLst/>
              <a:rect l="l" t="t" r="r" b="b"/>
              <a:pathLst>
                <a:path w="1575435" h="150494" extrusionOk="0">
                  <a:moveTo>
                    <a:pt x="0" y="150317"/>
                  </a:moveTo>
                  <a:lnTo>
                    <a:pt x="1575206" y="150317"/>
                  </a:lnTo>
                  <a:lnTo>
                    <a:pt x="157520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6"/>
            <p:cNvSpPr txBox="1"/>
            <p:nvPr/>
          </p:nvSpPr>
          <p:spPr>
            <a:xfrm>
              <a:off x="4493427" y="2411583"/>
              <a:ext cx="1495425" cy="120014"/>
            </a:xfrm>
            <a:prstGeom prst="rect">
              <a:avLst/>
            </a:prstGeom>
            <a:noFill/>
            <a:ln>
              <a:noFill/>
            </a:ln>
          </p:spPr>
          <p:txBody>
            <a:bodyPr spcFirstLastPara="1" wrap="square" lIns="0" tIns="0" rIns="0" bIns="0" anchor="t" anchorCtr="0">
              <a:spAutoFit/>
            </a:bodyPr>
            <a:lstStyle/>
            <a:p>
              <a:pPr marL="12700" marR="0" lvl="0" indent="0" algn="l" rtl="0">
                <a:spcBef>
                  <a:spcPts val="0"/>
                </a:spcBef>
                <a:spcAft>
                  <a:spcPts val="0"/>
                </a:spcAft>
                <a:buNone/>
              </a:pPr>
              <a:r>
                <a:rPr lang="en-US" sz="700">
                  <a:solidFill>
                    <a:srgbClr val="231F20"/>
                  </a:solidFill>
                  <a:latin typeface="Arimo"/>
                  <a:ea typeface="Arimo"/>
                  <a:cs typeface="Arimo"/>
                  <a:sym typeface="Arimo"/>
                </a:rPr>
                <a:t>Ice sheets and glaciers 26 000 ± 10%</a:t>
              </a:r>
              <a:endParaRPr sz="700">
                <a:solidFill>
                  <a:srgbClr val="000000"/>
                </a:solidFill>
                <a:latin typeface="Arimo"/>
                <a:ea typeface="Arimo"/>
                <a:cs typeface="Arimo"/>
                <a:sym typeface="Arimo"/>
              </a:endParaRPr>
            </a:p>
          </p:txBody>
        </p:sp>
        <p:sp>
          <p:nvSpPr>
            <p:cNvPr id="792" name="Google Shape;792;p26"/>
            <p:cNvSpPr/>
            <p:nvPr/>
          </p:nvSpPr>
          <p:spPr>
            <a:xfrm>
              <a:off x="4453534" y="2391448"/>
              <a:ext cx="1575435" cy="150495"/>
            </a:xfrm>
            <a:custGeom>
              <a:avLst/>
              <a:gdLst/>
              <a:ahLst/>
              <a:cxnLst/>
              <a:rect l="l" t="t" r="r" b="b"/>
              <a:pathLst>
                <a:path w="1575435" h="150494" extrusionOk="0">
                  <a:moveTo>
                    <a:pt x="0" y="150317"/>
                  </a:moveTo>
                  <a:lnTo>
                    <a:pt x="1575206" y="150317"/>
                  </a:lnTo>
                  <a:lnTo>
                    <a:pt x="1575206"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26"/>
            <p:cNvSpPr/>
            <p:nvPr/>
          </p:nvSpPr>
          <p:spPr>
            <a:xfrm>
              <a:off x="963333" y="2450173"/>
              <a:ext cx="965200" cy="150495"/>
            </a:xfrm>
            <a:custGeom>
              <a:avLst/>
              <a:gdLst/>
              <a:ahLst/>
              <a:cxnLst/>
              <a:rect l="l" t="t" r="r" b="b"/>
              <a:pathLst>
                <a:path w="965200" h="150494" extrusionOk="0">
                  <a:moveTo>
                    <a:pt x="0" y="150317"/>
                  </a:moveTo>
                  <a:lnTo>
                    <a:pt x="965009" y="150317"/>
                  </a:lnTo>
                  <a:lnTo>
                    <a:pt x="965009"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26"/>
            <p:cNvSpPr txBox="1"/>
            <p:nvPr/>
          </p:nvSpPr>
          <p:spPr>
            <a:xfrm>
              <a:off x="963333" y="2450173"/>
              <a:ext cx="96520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51435" marR="0" lvl="0" indent="0" algn="l" rtl="0">
                <a:spcBef>
                  <a:spcPts val="0"/>
                </a:spcBef>
                <a:spcAft>
                  <a:spcPts val="0"/>
                </a:spcAft>
                <a:buNone/>
              </a:pPr>
              <a:r>
                <a:rPr lang="en-US" sz="700">
                  <a:solidFill>
                    <a:srgbClr val="231F20"/>
                  </a:solidFill>
                  <a:latin typeface="Arimo"/>
                  <a:ea typeface="Arimo"/>
                  <a:cs typeface="Arimo"/>
                  <a:sym typeface="Arimo"/>
                </a:rPr>
                <a:t>Saline lakes 95 ± 10%</a:t>
              </a:r>
              <a:endParaRPr sz="700">
                <a:solidFill>
                  <a:srgbClr val="000000"/>
                </a:solidFill>
                <a:latin typeface="Arimo"/>
                <a:ea typeface="Arimo"/>
                <a:cs typeface="Arimo"/>
                <a:sym typeface="Arimo"/>
              </a:endParaRPr>
            </a:p>
          </p:txBody>
        </p:sp>
        <p:sp>
          <p:nvSpPr>
            <p:cNvPr id="795" name="Google Shape;795;p26"/>
            <p:cNvSpPr/>
            <p:nvPr/>
          </p:nvSpPr>
          <p:spPr>
            <a:xfrm>
              <a:off x="2514739" y="2203196"/>
              <a:ext cx="902335" cy="150495"/>
            </a:xfrm>
            <a:custGeom>
              <a:avLst/>
              <a:gdLst/>
              <a:ahLst/>
              <a:cxnLst/>
              <a:rect l="l" t="t" r="r" b="b"/>
              <a:pathLst>
                <a:path w="902335" h="150494" extrusionOk="0">
                  <a:moveTo>
                    <a:pt x="0" y="150317"/>
                  </a:moveTo>
                  <a:lnTo>
                    <a:pt x="902017" y="150317"/>
                  </a:lnTo>
                  <a:lnTo>
                    <a:pt x="902017"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26"/>
            <p:cNvSpPr txBox="1"/>
            <p:nvPr/>
          </p:nvSpPr>
          <p:spPr>
            <a:xfrm>
              <a:off x="2514739" y="2203196"/>
              <a:ext cx="90233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46990" marR="0" lvl="0" indent="0" algn="l" rtl="0">
                <a:spcBef>
                  <a:spcPts val="0"/>
                </a:spcBef>
                <a:spcAft>
                  <a:spcPts val="0"/>
                </a:spcAft>
                <a:buNone/>
              </a:pPr>
              <a:r>
                <a:rPr lang="en-US" sz="700">
                  <a:solidFill>
                    <a:srgbClr val="231F20"/>
                  </a:solidFill>
                  <a:latin typeface="Arimo"/>
                  <a:ea typeface="Arimo"/>
                  <a:cs typeface="Arimo"/>
                  <a:sym typeface="Arimo"/>
                </a:rPr>
                <a:t>Reservoirs 11 ± 40%</a:t>
              </a:r>
              <a:endParaRPr sz="700">
                <a:solidFill>
                  <a:srgbClr val="000000"/>
                </a:solidFill>
                <a:latin typeface="Arimo"/>
                <a:ea typeface="Arimo"/>
                <a:cs typeface="Arimo"/>
                <a:sym typeface="Arimo"/>
              </a:endParaRPr>
            </a:p>
          </p:txBody>
        </p:sp>
        <p:sp>
          <p:nvSpPr>
            <p:cNvPr id="797" name="Google Shape;797;p26"/>
            <p:cNvSpPr/>
            <p:nvPr/>
          </p:nvSpPr>
          <p:spPr>
            <a:xfrm>
              <a:off x="1240726" y="2219071"/>
              <a:ext cx="1022985" cy="150495"/>
            </a:xfrm>
            <a:custGeom>
              <a:avLst/>
              <a:gdLst/>
              <a:ahLst/>
              <a:cxnLst/>
              <a:rect l="l" t="t" r="r" b="b"/>
              <a:pathLst>
                <a:path w="1022985" h="150494" extrusionOk="0">
                  <a:moveTo>
                    <a:pt x="0" y="150317"/>
                  </a:moveTo>
                  <a:lnTo>
                    <a:pt x="1022400" y="150317"/>
                  </a:lnTo>
                  <a:lnTo>
                    <a:pt x="1022400"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6"/>
            <p:cNvSpPr txBox="1"/>
            <p:nvPr/>
          </p:nvSpPr>
          <p:spPr>
            <a:xfrm>
              <a:off x="1240726" y="2219071"/>
              <a:ext cx="102298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43815" marR="0" lvl="0" indent="0" algn="l" rtl="0">
                <a:spcBef>
                  <a:spcPts val="0"/>
                </a:spcBef>
                <a:spcAft>
                  <a:spcPts val="0"/>
                </a:spcAft>
                <a:buNone/>
              </a:pPr>
              <a:r>
                <a:rPr lang="en-US" sz="700">
                  <a:solidFill>
                    <a:srgbClr val="231F20"/>
                  </a:solidFill>
                  <a:latin typeface="Arimo"/>
                  <a:ea typeface="Arimo"/>
                  <a:cs typeface="Arimo"/>
                  <a:sym typeface="Arimo"/>
                </a:rPr>
                <a:t>Permafrost 210 ± 100%</a:t>
              </a:r>
              <a:endParaRPr sz="700">
                <a:solidFill>
                  <a:srgbClr val="000000"/>
                </a:solidFill>
                <a:latin typeface="Arimo"/>
                <a:ea typeface="Arimo"/>
                <a:cs typeface="Arimo"/>
                <a:sym typeface="Arimo"/>
              </a:endParaRPr>
            </a:p>
          </p:txBody>
        </p:sp>
        <p:sp>
          <p:nvSpPr>
            <p:cNvPr id="799" name="Google Shape;799;p26"/>
            <p:cNvSpPr/>
            <p:nvPr/>
          </p:nvSpPr>
          <p:spPr>
            <a:xfrm>
              <a:off x="4534243" y="2844622"/>
              <a:ext cx="910590" cy="150495"/>
            </a:xfrm>
            <a:custGeom>
              <a:avLst/>
              <a:gdLst/>
              <a:ahLst/>
              <a:cxnLst/>
              <a:rect l="l" t="t" r="r" b="b"/>
              <a:pathLst>
                <a:path w="910589" h="150494" extrusionOk="0">
                  <a:moveTo>
                    <a:pt x="0" y="150317"/>
                  </a:moveTo>
                  <a:lnTo>
                    <a:pt x="910196" y="150317"/>
                  </a:lnTo>
                  <a:lnTo>
                    <a:pt x="91019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6"/>
            <p:cNvSpPr txBox="1"/>
            <p:nvPr/>
          </p:nvSpPr>
          <p:spPr>
            <a:xfrm>
              <a:off x="4534243" y="2844622"/>
              <a:ext cx="91059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9525" marR="0" lvl="0" indent="0" algn="l" rtl="0">
                <a:spcBef>
                  <a:spcPts val="0"/>
                </a:spcBef>
                <a:spcAft>
                  <a:spcPts val="0"/>
                </a:spcAft>
                <a:buNone/>
              </a:pPr>
              <a:r>
                <a:rPr lang="en-US" sz="700">
                  <a:solidFill>
                    <a:srgbClr val="231F20"/>
                  </a:solidFill>
                  <a:latin typeface="Arimo"/>
                  <a:ea typeface="Arimo"/>
                  <a:cs typeface="Arimo"/>
                  <a:sym typeface="Arimo"/>
                </a:rPr>
                <a:t>Fresh lakes 110 ± 20%</a:t>
              </a:r>
              <a:endParaRPr sz="700">
                <a:solidFill>
                  <a:srgbClr val="000000"/>
                </a:solidFill>
                <a:latin typeface="Arimo"/>
                <a:ea typeface="Arimo"/>
                <a:cs typeface="Arimo"/>
                <a:sym typeface="Arimo"/>
              </a:endParaRPr>
            </a:p>
          </p:txBody>
        </p:sp>
        <p:sp>
          <p:nvSpPr>
            <p:cNvPr id="801" name="Google Shape;801;p26"/>
            <p:cNvSpPr/>
            <p:nvPr/>
          </p:nvSpPr>
          <p:spPr>
            <a:xfrm>
              <a:off x="2967329" y="3291192"/>
              <a:ext cx="822325" cy="150495"/>
            </a:xfrm>
            <a:custGeom>
              <a:avLst/>
              <a:gdLst/>
              <a:ahLst/>
              <a:cxnLst/>
              <a:rect l="l" t="t" r="r" b="b"/>
              <a:pathLst>
                <a:path w="822325" h="150495" extrusionOk="0">
                  <a:moveTo>
                    <a:pt x="0" y="150317"/>
                  </a:moveTo>
                  <a:lnTo>
                    <a:pt x="821994" y="150317"/>
                  </a:lnTo>
                  <a:lnTo>
                    <a:pt x="821994"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6"/>
            <p:cNvSpPr txBox="1"/>
            <p:nvPr/>
          </p:nvSpPr>
          <p:spPr>
            <a:xfrm>
              <a:off x="2967329" y="3291192"/>
              <a:ext cx="82232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32384" marR="0" lvl="0" indent="0" algn="l" rtl="0">
                <a:spcBef>
                  <a:spcPts val="0"/>
                </a:spcBef>
                <a:spcAft>
                  <a:spcPts val="0"/>
                </a:spcAft>
                <a:buNone/>
              </a:pPr>
              <a:r>
                <a:rPr lang="en-US" sz="700">
                  <a:solidFill>
                    <a:srgbClr val="231F20"/>
                  </a:solidFill>
                  <a:latin typeface="Arimo"/>
                  <a:ea typeface="Arimo"/>
                  <a:cs typeface="Arimo"/>
                  <a:sym typeface="Arimo"/>
                </a:rPr>
                <a:t>Wetlands 14 ± 20%</a:t>
              </a:r>
              <a:endParaRPr sz="700">
                <a:solidFill>
                  <a:srgbClr val="000000"/>
                </a:solidFill>
                <a:latin typeface="Arimo"/>
                <a:ea typeface="Arimo"/>
                <a:cs typeface="Arimo"/>
                <a:sym typeface="Arimo"/>
              </a:endParaRPr>
            </a:p>
          </p:txBody>
        </p:sp>
        <p:sp>
          <p:nvSpPr>
            <p:cNvPr id="803" name="Google Shape;803;p26"/>
            <p:cNvSpPr/>
            <p:nvPr/>
          </p:nvSpPr>
          <p:spPr>
            <a:xfrm>
              <a:off x="3475659" y="2841447"/>
              <a:ext cx="710565" cy="150495"/>
            </a:xfrm>
            <a:custGeom>
              <a:avLst/>
              <a:gdLst/>
              <a:ahLst/>
              <a:cxnLst/>
              <a:rect l="l" t="t" r="r" b="b"/>
              <a:pathLst>
                <a:path w="710564" h="150494" extrusionOk="0">
                  <a:moveTo>
                    <a:pt x="0" y="150317"/>
                  </a:moveTo>
                  <a:lnTo>
                    <a:pt x="710222" y="150317"/>
                  </a:lnTo>
                  <a:lnTo>
                    <a:pt x="71022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6"/>
            <p:cNvSpPr txBox="1"/>
            <p:nvPr/>
          </p:nvSpPr>
          <p:spPr>
            <a:xfrm>
              <a:off x="3475659" y="2841447"/>
              <a:ext cx="71056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26669" marR="0" lvl="0" indent="0" algn="l" rtl="0">
                <a:spcBef>
                  <a:spcPts val="0"/>
                </a:spcBef>
                <a:spcAft>
                  <a:spcPts val="0"/>
                </a:spcAft>
                <a:buNone/>
              </a:pPr>
              <a:r>
                <a:rPr lang="en-US" sz="700">
                  <a:solidFill>
                    <a:srgbClr val="231F20"/>
                  </a:solidFill>
                  <a:latin typeface="Arimo"/>
                  <a:ea typeface="Arimo"/>
                  <a:cs typeface="Arimo"/>
                  <a:sym typeface="Arimo"/>
                </a:rPr>
                <a:t>Rivers 1.9 ± 20%</a:t>
              </a:r>
              <a:endParaRPr sz="700">
                <a:solidFill>
                  <a:srgbClr val="000000"/>
                </a:solidFill>
                <a:latin typeface="Arimo"/>
                <a:ea typeface="Arimo"/>
                <a:cs typeface="Arimo"/>
                <a:sym typeface="Arimo"/>
              </a:endParaRPr>
            </a:p>
          </p:txBody>
        </p:sp>
        <p:sp>
          <p:nvSpPr>
            <p:cNvPr id="805" name="Google Shape;805;p26"/>
            <p:cNvSpPr/>
            <p:nvPr/>
          </p:nvSpPr>
          <p:spPr>
            <a:xfrm>
              <a:off x="3241128" y="2544940"/>
              <a:ext cx="1170305" cy="150495"/>
            </a:xfrm>
            <a:custGeom>
              <a:avLst/>
              <a:gdLst/>
              <a:ahLst/>
              <a:cxnLst/>
              <a:rect l="l" t="t" r="r" b="b"/>
              <a:pathLst>
                <a:path w="1170304" h="150494" extrusionOk="0">
                  <a:moveTo>
                    <a:pt x="0" y="150317"/>
                  </a:moveTo>
                  <a:lnTo>
                    <a:pt x="1170216" y="150317"/>
                  </a:lnTo>
                  <a:lnTo>
                    <a:pt x="117021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6"/>
            <p:cNvSpPr txBox="1"/>
            <p:nvPr/>
          </p:nvSpPr>
          <p:spPr>
            <a:xfrm>
              <a:off x="3266132" y="2565079"/>
              <a:ext cx="1120140" cy="120014"/>
            </a:xfrm>
            <a:prstGeom prst="rect">
              <a:avLst/>
            </a:prstGeom>
            <a:noFill/>
            <a:ln>
              <a:noFill/>
            </a:ln>
          </p:spPr>
          <p:txBody>
            <a:bodyPr spcFirstLastPara="1" wrap="square" lIns="0" tIns="0" rIns="0" bIns="0" anchor="t" anchorCtr="0">
              <a:spAutoFit/>
            </a:bodyPr>
            <a:lstStyle/>
            <a:p>
              <a:pPr marL="12700" marR="0" lvl="0" indent="0" algn="l" rtl="0">
                <a:spcBef>
                  <a:spcPts val="0"/>
                </a:spcBef>
                <a:spcAft>
                  <a:spcPts val="0"/>
                </a:spcAft>
                <a:buNone/>
              </a:pPr>
              <a:r>
                <a:rPr lang="en-US" sz="700">
                  <a:solidFill>
                    <a:srgbClr val="231F20"/>
                  </a:solidFill>
                  <a:latin typeface="Arimo"/>
                  <a:ea typeface="Arimo"/>
                  <a:cs typeface="Arimo"/>
                  <a:sym typeface="Arimo"/>
                </a:rPr>
                <a:t>Biological water 0.94 ± 30%</a:t>
              </a:r>
              <a:endParaRPr sz="700">
                <a:solidFill>
                  <a:srgbClr val="000000"/>
                </a:solidFill>
                <a:latin typeface="Arimo"/>
                <a:ea typeface="Arimo"/>
                <a:cs typeface="Arimo"/>
                <a:sym typeface="Arimo"/>
              </a:endParaRPr>
            </a:p>
          </p:txBody>
        </p:sp>
        <p:sp>
          <p:nvSpPr>
            <p:cNvPr id="807" name="Google Shape;807;p26"/>
            <p:cNvSpPr/>
            <p:nvPr/>
          </p:nvSpPr>
          <p:spPr>
            <a:xfrm>
              <a:off x="3241128" y="2544940"/>
              <a:ext cx="1170305" cy="150495"/>
            </a:xfrm>
            <a:custGeom>
              <a:avLst/>
              <a:gdLst/>
              <a:ahLst/>
              <a:cxnLst/>
              <a:rect l="l" t="t" r="r" b="b"/>
              <a:pathLst>
                <a:path w="1170304" h="150494" extrusionOk="0">
                  <a:moveTo>
                    <a:pt x="0" y="150317"/>
                  </a:moveTo>
                  <a:lnTo>
                    <a:pt x="1170216" y="150317"/>
                  </a:lnTo>
                  <a:lnTo>
                    <a:pt x="1170216"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6"/>
            <p:cNvSpPr/>
            <p:nvPr/>
          </p:nvSpPr>
          <p:spPr>
            <a:xfrm>
              <a:off x="2152535" y="2874454"/>
              <a:ext cx="967105" cy="150495"/>
            </a:xfrm>
            <a:custGeom>
              <a:avLst/>
              <a:gdLst/>
              <a:ahLst/>
              <a:cxnLst/>
              <a:rect l="l" t="t" r="r" b="b"/>
              <a:pathLst>
                <a:path w="967105" h="150494" extrusionOk="0">
                  <a:moveTo>
                    <a:pt x="0" y="150317"/>
                  </a:moveTo>
                  <a:lnTo>
                    <a:pt x="966812" y="150317"/>
                  </a:lnTo>
                  <a:lnTo>
                    <a:pt x="96681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6"/>
            <p:cNvSpPr txBox="1"/>
            <p:nvPr/>
          </p:nvSpPr>
          <p:spPr>
            <a:xfrm>
              <a:off x="2152535" y="2874454"/>
              <a:ext cx="9671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27305" marR="0" lvl="0" indent="0" algn="l" rtl="0">
                <a:spcBef>
                  <a:spcPts val="0"/>
                </a:spcBef>
                <a:spcAft>
                  <a:spcPts val="0"/>
                </a:spcAft>
                <a:buNone/>
              </a:pPr>
              <a:r>
                <a:rPr lang="en-US" sz="700">
                  <a:solidFill>
                    <a:srgbClr val="231F20"/>
                  </a:solidFill>
                  <a:latin typeface="Arimo"/>
                  <a:ea typeface="Arimo"/>
                  <a:cs typeface="Arimo"/>
                  <a:sym typeface="Arimo"/>
                </a:rPr>
                <a:t>Soil moisture 54 ± 90%</a:t>
              </a:r>
              <a:endParaRPr sz="700">
                <a:solidFill>
                  <a:srgbClr val="000000"/>
                </a:solidFill>
                <a:latin typeface="Arimo"/>
                <a:ea typeface="Arimo"/>
                <a:cs typeface="Arimo"/>
                <a:sym typeface="Arimo"/>
              </a:endParaRPr>
            </a:p>
          </p:txBody>
        </p:sp>
        <p:sp>
          <p:nvSpPr>
            <p:cNvPr id="810" name="Google Shape;810;p26"/>
            <p:cNvSpPr/>
            <p:nvPr/>
          </p:nvSpPr>
          <p:spPr>
            <a:xfrm>
              <a:off x="1047394" y="3421824"/>
              <a:ext cx="1548130" cy="150495"/>
            </a:xfrm>
            <a:custGeom>
              <a:avLst/>
              <a:gdLst/>
              <a:ahLst/>
              <a:cxnLst/>
              <a:rect l="l" t="t" r="r" b="b"/>
              <a:pathLst>
                <a:path w="1548130" h="150495" extrusionOk="0">
                  <a:moveTo>
                    <a:pt x="0" y="150317"/>
                  </a:moveTo>
                  <a:lnTo>
                    <a:pt x="1548003" y="150317"/>
                  </a:lnTo>
                  <a:lnTo>
                    <a:pt x="1548003"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6"/>
            <p:cNvSpPr txBox="1"/>
            <p:nvPr/>
          </p:nvSpPr>
          <p:spPr>
            <a:xfrm>
              <a:off x="1047394" y="3421824"/>
              <a:ext cx="154813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76200" marR="0" lvl="0" indent="0" algn="l" rtl="0">
                <a:spcBef>
                  <a:spcPts val="0"/>
                </a:spcBef>
                <a:spcAft>
                  <a:spcPts val="0"/>
                </a:spcAft>
                <a:buNone/>
              </a:pPr>
              <a:r>
                <a:rPr lang="en-US" sz="700">
                  <a:solidFill>
                    <a:srgbClr val="231F20"/>
                  </a:solidFill>
                  <a:latin typeface="Arimo"/>
                  <a:ea typeface="Arimo"/>
                  <a:cs typeface="Arimo"/>
                  <a:sym typeface="Arimo"/>
                </a:rPr>
                <a:t>Renewable groundwater 630 ± 70%</a:t>
              </a:r>
              <a:endParaRPr sz="700">
                <a:solidFill>
                  <a:srgbClr val="000000"/>
                </a:solidFill>
                <a:latin typeface="Arimo"/>
                <a:ea typeface="Arimo"/>
                <a:cs typeface="Arimo"/>
                <a:sym typeface="Arimo"/>
              </a:endParaRPr>
            </a:p>
          </p:txBody>
        </p:sp>
        <p:sp>
          <p:nvSpPr>
            <p:cNvPr id="812" name="Google Shape;812;p26"/>
            <p:cNvSpPr/>
            <p:nvPr/>
          </p:nvSpPr>
          <p:spPr>
            <a:xfrm>
              <a:off x="1380832" y="3994582"/>
              <a:ext cx="1800225" cy="150495"/>
            </a:xfrm>
            <a:custGeom>
              <a:avLst/>
              <a:gdLst/>
              <a:ahLst/>
              <a:cxnLst/>
              <a:rect l="l" t="t" r="r" b="b"/>
              <a:pathLst>
                <a:path w="1800225" h="150495" extrusionOk="0">
                  <a:moveTo>
                    <a:pt x="0" y="150317"/>
                  </a:moveTo>
                  <a:lnTo>
                    <a:pt x="1799996" y="150317"/>
                  </a:lnTo>
                  <a:lnTo>
                    <a:pt x="179999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26"/>
            <p:cNvSpPr txBox="1"/>
            <p:nvPr/>
          </p:nvSpPr>
          <p:spPr>
            <a:xfrm>
              <a:off x="1380832" y="3994582"/>
              <a:ext cx="180022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56514" marR="0" lvl="0" indent="0" algn="l" rtl="0">
                <a:spcBef>
                  <a:spcPts val="0"/>
                </a:spcBef>
                <a:spcAft>
                  <a:spcPts val="0"/>
                </a:spcAft>
                <a:buNone/>
              </a:pPr>
              <a:r>
                <a:rPr lang="en-US" sz="700">
                  <a:solidFill>
                    <a:srgbClr val="231F20"/>
                  </a:solidFill>
                  <a:latin typeface="Arimo"/>
                  <a:ea typeface="Arimo"/>
                  <a:cs typeface="Arimo"/>
                  <a:sym typeface="Arimo"/>
                </a:rPr>
                <a:t>Non-renewable groundwater 22 000 ± 80%</a:t>
              </a:r>
              <a:endParaRPr sz="700">
                <a:solidFill>
                  <a:srgbClr val="000000"/>
                </a:solidFill>
                <a:latin typeface="Arimo"/>
                <a:ea typeface="Arimo"/>
                <a:cs typeface="Arimo"/>
                <a:sym typeface="Arimo"/>
              </a:endParaRPr>
            </a:p>
          </p:txBody>
        </p:sp>
        <p:sp>
          <p:nvSpPr>
            <p:cNvPr id="814" name="Google Shape;814;p26"/>
            <p:cNvSpPr/>
            <p:nvPr/>
          </p:nvSpPr>
          <p:spPr>
            <a:xfrm>
              <a:off x="4213631" y="3572142"/>
              <a:ext cx="1205865" cy="150495"/>
            </a:xfrm>
            <a:custGeom>
              <a:avLst/>
              <a:gdLst/>
              <a:ahLst/>
              <a:cxnLst/>
              <a:rect l="l" t="t" r="r" b="b"/>
              <a:pathLst>
                <a:path w="1205864" h="150495" extrusionOk="0">
                  <a:moveTo>
                    <a:pt x="0" y="150317"/>
                  </a:moveTo>
                  <a:lnTo>
                    <a:pt x="1205395" y="150317"/>
                  </a:lnTo>
                  <a:lnTo>
                    <a:pt x="1205395"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6"/>
            <p:cNvSpPr txBox="1"/>
            <p:nvPr/>
          </p:nvSpPr>
          <p:spPr>
            <a:xfrm>
              <a:off x="4213631" y="3572142"/>
              <a:ext cx="120586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11430" marR="0" lvl="0" indent="0" algn="l" rtl="0">
                <a:spcBef>
                  <a:spcPts val="0"/>
                </a:spcBef>
                <a:spcAft>
                  <a:spcPts val="0"/>
                </a:spcAft>
                <a:buNone/>
              </a:pPr>
              <a:r>
                <a:rPr lang="en-US" sz="700">
                  <a:solidFill>
                    <a:srgbClr val="231F20"/>
                  </a:solidFill>
                  <a:latin typeface="Arimo"/>
                  <a:ea typeface="Arimo"/>
                  <a:cs typeface="Arimo"/>
                  <a:sym typeface="Arimo"/>
                </a:rPr>
                <a:t>Surface ocean 130 000 ± 30%</a:t>
              </a:r>
              <a:endParaRPr sz="700">
                <a:solidFill>
                  <a:srgbClr val="000000"/>
                </a:solidFill>
                <a:latin typeface="Arimo"/>
                <a:ea typeface="Arimo"/>
                <a:cs typeface="Arimo"/>
                <a:sym typeface="Arimo"/>
              </a:endParaRPr>
            </a:p>
          </p:txBody>
        </p:sp>
        <p:sp>
          <p:nvSpPr>
            <p:cNvPr id="816" name="Google Shape;816;p26"/>
            <p:cNvSpPr/>
            <p:nvPr/>
          </p:nvSpPr>
          <p:spPr>
            <a:xfrm>
              <a:off x="4680115" y="4096220"/>
              <a:ext cx="1170305" cy="150495"/>
            </a:xfrm>
            <a:custGeom>
              <a:avLst/>
              <a:gdLst/>
              <a:ahLst/>
              <a:cxnLst/>
              <a:rect l="l" t="t" r="r" b="b"/>
              <a:pathLst>
                <a:path w="1170304" h="150495" extrusionOk="0">
                  <a:moveTo>
                    <a:pt x="0" y="150317"/>
                  </a:moveTo>
                  <a:lnTo>
                    <a:pt x="1170216" y="150317"/>
                  </a:lnTo>
                  <a:lnTo>
                    <a:pt x="117021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6"/>
            <p:cNvSpPr txBox="1"/>
            <p:nvPr/>
          </p:nvSpPr>
          <p:spPr>
            <a:xfrm>
              <a:off x="4680115" y="4096220"/>
              <a:ext cx="11703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34925" marR="0" lvl="0" indent="0" algn="l" rtl="0">
                <a:spcBef>
                  <a:spcPts val="0"/>
                </a:spcBef>
                <a:spcAft>
                  <a:spcPts val="0"/>
                </a:spcAft>
                <a:buNone/>
              </a:pPr>
              <a:r>
                <a:rPr lang="en-US" sz="700">
                  <a:solidFill>
                    <a:srgbClr val="231F20"/>
                  </a:solidFill>
                  <a:latin typeface="Arimo"/>
                  <a:ea typeface="Arimo"/>
                  <a:cs typeface="Arimo"/>
                  <a:sym typeface="Arimo"/>
                </a:rPr>
                <a:t>Deep ocean 1 200 000 ± 8%</a:t>
              </a:r>
              <a:endParaRPr sz="700">
                <a:solidFill>
                  <a:srgbClr val="000000"/>
                </a:solidFill>
                <a:latin typeface="Arimo"/>
                <a:ea typeface="Arimo"/>
                <a:cs typeface="Arimo"/>
                <a:sym typeface="Arimo"/>
              </a:endParaRPr>
            </a:p>
          </p:txBody>
        </p:sp>
        <p:sp>
          <p:nvSpPr>
            <p:cNvPr id="818" name="Google Shape;818;p26"/>
            <p:cNvSpPr txBox="1"/>
            <p:nvPr/>
          </p:nvSpPr>
          <p:spPr>
            <a:xfrm>
              <a:off x="943999" y="1038873"/>
              <a:ext cx="763905" cy="150495"/>
            </a:xfrm>
            <a:prstGeom prst="rect">
              <a:avLst/>
            </a:prstGeom>
            <a:noFill/>
            <a:ln>
              <a:noFill/>
            </a:ln>
          </p:spPr>
          <p:txBody>
            <a:bodyPr spcFirstLastPara="1" wrap="square" lIns="0" tIns="0" rIns="0" bIns="0" anchor="t" anchorCtr="0">
              <a:spAutoFit/>
            </a:bodyPr>
            <a:lstStyle/>
            <a:p>
              <a:pPr marL="12700" marR="0" lvl="0" indent="0" algn="l" rtl="0">
                <a:spcBef>
                  <a:spcPts val="0"/>
                </a:spcBef>
                <a:spcAft>
                  <a:spcPts val="0"/>
                </a:spcAft>
                <a:buNone/>
              </a:pPr>
              <a:r>
                <a:rPr lang="en-US" sz="900" b="1">
                  <a:solidFill>
                    <a:srgbClr val="231F20"/>
                  </a:solidFill>
                  <a:latin typeface="Arial Black"/>
                  <a:ea typeface="Arial Black"/>
                  <a:cs typeface="Arial Black"/>
                  <a:sym typeface="Arial Black"/>
                </a:rPr>
                <a:t>a) </a:t>
              </a:r>
              <a:r>
                <a:rPr lang="en-US" sz="900">
                  <a:solidFill>
                    <a:srgbClr val="231F20"/>
                  </a:solidFill>
                  <a:latin typeface="Arimo"/>
                  <a:ea typeface="Arimo"/>
                  <a:cs typeface="Arimo"/>
                  <a:sym typeface="Arimo"/>
                </a:rPr>
                <a:t>Water pools</a:t>
              </a:r>
              <a:endParaRPr sz="900">
                <a:solidFill>
                  <a:srgbClr val="000000"/>
                </a:solidFill>
                <a:latin typeface="Arimo"/>
                <a:ea typeface="Arimo"/>
                <a:cs typeface="Arimo"/>
                <a:sym typeface="Arimo"/>
              </a:endParaRPr>
            </a:p>
          </p:txBody>
        </p:sp>
      </p:grpSp>
      <p:pic>
        <p:nvPicPr>
          <p:cNvPr id="819" name="Google Shape;819;p26" descr="Figure 5"/>
          <p:cNvPicPr preferRelativeResize="0"/>
          <p:nvPr/>
        </p:nvPicPr>
        <p:blipFill rotWithShape="1">
          <a:blip r:embed="rId4">
            <a:alphaModFix/>
          </a:blip>
          <a:srcRect/>
          <a:stretch/>
        </p:blipFill>
        <p:spPr>
          <a:xfrm>
            <a:off x="7353187" y="1136294"/>
            <a:ext cx="4132929" cy="3983546"/>
          </a:xfrm>
          <a:prstGeom prst="rect">
            <a:avLst/>
          </a:prstGeom>
          <a:noFill/>
          <a:ln>
            <a:noFill/>
          </a:ln>
        </p:spPr>
      </p:pic>
      <p:sp>
        <p:nvSpPr>
          <p:cNvPr id="820" name="Google Shape;820;p26"/>
          <p:cNvSpPr txBox="1"/>
          <p:nvPr/>
        </p:nvSpPr>
        <p:spPr>
          <a:xfrm rot="-5400000">
            <a:off x="5957348" y="1422565"/>
            <a:ext cx="23244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8296B0"/>
                </a:solidFill>
                <a:latin typeface="Arial"/>
                <a:ea typeface="Arial"/>
                <a:cs typeface="Arial"/>
                <a:sym typeface="Arial"/>
              </a:rPr>
              <a:t>“Active”</a:t>
            </a:r>
            <a:endParaRPr/>
          </a:p>
        </p:txBody>
      </p:sp>
      <p:sp>
        <p:nvSpPr>
          <p:cNvPr id="821" name="Google Shape;821;p26"/>
          <p:cNvSpPr txBox="1"/>
          <p:nvPr/>
        </p:nvSpPr>
        <p:spPr>
          <a:xfrm>
            <a:off x="1407859" y="4685640"/>
            <a:ext cx="2827959" cy="369968"/>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Source: WWDR (2020)</a:t>
            </a:r>
            <a:endParaRPr/>
          </a:p>
        </p:txBody>
      </p:sp>
      <p:sp>
        <p:nvSpPr>
          <p:cNvPr id="822" name="Google Shape;822;p26"/>
          <p:cNvSpPr txBox="1"/>
          <p:nvPr/>
        </p:nvSpPr>
        <p:spPr>
          <a:xfrm rot="-5400000">
            <a:off x="6212165" y="3910720"/>
            <a:ext cx="19127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A5A5A5"/>
                </a:solidFill>
                <a:latin typeface="Arial"/>
                <a:ea typeface="Arial"/>
                <a:cs typeface="Arial"/>
                <a:sym typeface="Arial"/>
              </a:rPr>
              <a:t>“Groundwater”</a:t>
            </a:r>
            <a:endParaRPr/>
          </a:p>
        </p:txBody>
      </p:sp>
      <p:sp>
        <p:nvSpPr>
          <p:cNvPr id="823" name="Google Shape;823;p26"/>
          <p:cNvSpPr txBox="1"/>
          <p:nvPr/>
        </p:nvSpPr>
        <p:spPr>
          <a:xfrm>
            <a:off x="496324" y="723485"/>
            <a:ext cx="5894402" cy="369968"/>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Water Stocks (i.e., Pools)</a:t>
            </a:r>
            <a:endParaRPr/>
          </a:p>
        </p:txBody>
      </p:sp>
      <p:sp>
        <p:nvSpPr>
          <p:cNvPr id="824" name="Google Shape;824;p26"/>
          <p:cNvSpPr txBox="1"/>
          <p:nvPr/>
        </p:nvSpPr>
        <p:spPr>
          <a:xfrm>
            <a:off x="983117" y="6089836"/>
            <a:ext cx="1100654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Groundwater (GW) provides a huge reserve. “Modern” groundwater = 3x SW; Fossil GW=220x SW. Though fossil GW is not “sustainable, can be expensive to pump, and is really of unknown quantity.</a:t>
            </a:r>
            <a:endParaRPr/>
          </a:p>
        </p:txBody>
      </p:sp>
      <p:sp>
        <p:nvSpPr>
          <p:cNvPr id="825" name="Google Shape;825;p26"/>
          <p:cNvSpPr txBox="1"/>
          <p:nvPr/>
        </p:nvSpPr>
        <p:spPr>
          <a:xfrm>
            <a:off x="949627" y="5545801"/>
            <a:ext cx="1124237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What are the largest stocks of available freshewater for human use?</a:t>
            </a:r>
            <a:endParaRPr/>
          </a:p>
        </p:txBody>
      </p:sp>
      <p:sp>
        <p:nvSpPr>
          <p:cNvPr id="826" name="Google Shape;826;p26"/>
          <p:cNvSpPr/>
          <p:nvPr/>
        </p:nvSpPr>
        <p:spPr>
          <a:xfrm>
            <a:off x="1000470" y="4143936"/>
            <a:ext cx="2011263" cy="328724"/>
          </a:xfrm>
          <a:prstGeom prst="rect">
            <a:avLst/>
          </a:prstGeom>
          <a:no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27"/>
          <p:cNvSpPr txBox="1">
            <a:spLocks noGrp="1"/>
          </p:cNvSpPr>
          <p:nvPr>
            <p:ph type="title"/>
          </p:nvPr>
        </p:nvSpPr>
        <p:spPr>
          <a:xfrm>
            <a:off x="500744" y="-109766"/>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000"/>
              <a:buFont typeface="Tahoma"/>
              <a:buNone/>
            </a:pPr>
            <a:r>
              <a:rPr lang="en-US" sz="2000" dirty="0"/>
              <a:t>The Global Water Cycle</a:t>
            </a:r>
            <a:endParaRPr dirty="0"/>
          </a:p>
        </p:txBody>
      </p:sp>
      <p:grpSp>
        <p:nvGrpSpPr>
          <p:cNvPr id="833" name="Google Shape;833;p27"/>
          <p:cNvGrpSpPr/>
          <p:nvPr/>
        </p:nvGrpSpPr>
        <p:grpSpPr>
          <a:xfrm>
            <a:off x="323194" y="1619317"/>
            <a:ext cx="5906788" cy="3759916"/>
            <a:chOff x="818494" y="955288"/>
            <a:chExt cx="5906788" cy="3759916"/>
          </a:xfrm>
        </p:grpSpPr>
        <p:sp>
          <p:nvSpPr>
            <p:cNvPr id="834" name="Google Shape;834;p27"/>
            <p:cNvSpPr/>
            <p:nvPr/>
          </p:nvSpPr>
          <p:spPr>
            <a:xfrm>
              <a:off x="818494" y="955288"/>
              <a:ext cx="5906788" cy="37599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7"/>
            <p:cNvSpPr/>
            <p:nvPr/>
          </p:nvSpPr>
          <p:spPr>
            <a:xfrm>
              <a:off x="1024534" y="1791119"/>
              <a:ext cx="1381125" cy="150495"/>
            </a:xfrm>
            <a:custGeom>
              <a:avLst/>
              <a:gdLst/>
              <a:ahLst/>
              <a:cxnLst/>
              <a:rect l="l" t="t" r="r" b="b"/>
              <a:pathLst>
                <a:path w="1381125" h="150494" extrusionOk="0">
                  <a:moveTo>
                    <a:pt x="0" y="150317"/>
                  </a:moveTo>
                  <a:lnTo>
                    <a:pt x="1380807" y="150317"/>
                  </a:lnTo>
                  <a:lnTo>
                    <a:pt x="1380807"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7"/>
            <p:cNvSpPr txBox="1"/>
            <p:nvPr/>
          </p:nvSpPr>
          <p:spPr>
            <a:xfrm>
              <a:off x="1024534" y="1791119"/>
              <a:ext cx="138112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47625" marR="0" lvl="0" indent="0" algn="l" rtl="0">
                <a:spcBef>
                  <a:spcPts val="0"/>
                </a:spcBef>
                <a:spcAft>
                  <a:spcPts val="0"/>
                </a:spcAft>
                <a:buNone/>
              </a:pPr>
              <a:r>
                <a:rPr lang="en-US" sz="700">
                  <a:solidFill>
                    <a:srgbClr val="231F20"/>
                  </a:solidFill>
                  <a:latin typeface="Arimo"/>
                  <a:ea typeface="Arimo"/>
                  <a:cs typeface="Arimo"/>
                  <a:sym typeface="Arimo"/>
                </a:rPr>
                <a:t>Atmosphere over land 3.0 ± 10%</a:t>
              </a:r>
              <a:endParaRPr sz="700">
                <a:solidFill>
                  <a:srgbClr val="000000"/>
                </a:solidFill>
                <a:latin typeface="Arimo"/>
                <a:ea typeface="Arimo"/>
                <a:cs typeface="Arimo"/>
                <a:sym typeface="Arimo"/>
              </a:endParaRPr>
            </a:p>
          </p:txBody>
        </p:sp>
        <p:sp>
          <p:nvSpPr>
            <p:cNvPr id="837" name="Google Shape;837;p27"/>
            <p:cNvSpPr/>
            <p:nvPr/>
          </p:nvSpPr>
          <p:spPr>
            <a:xfrm>
              <a:off x="5200535" y="2098116"/>
              <a:ext cx="1447800" cy="150495"/>
            </a:xfrm>
            <a:custGeom>
              <a:avLst/>
              <a:gdLst/>
              <a:ahLst/>
              <a:cxnLst/>
              <a:rect l="l" t="t" r="r" b="b"/>
              <a:pathLst>
                <a:path w="1447800" h="150494" extrusionOk="0">
                  <a:moveTo>
                    <a:pt x="0" y="150317"/>
                  </a:moveTo>
                  <a:lnTo>
                    <a:pt x="1447406" y="150317"/>
                  </a:lnTo>
                  <a:lnTo>
                    <a:pt x="144740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7"/>
            <p:cNvSpPr txBox="1"/>
            <p:nvPr/>
          </p:nvSpPr>
          <p:spPr>
            <a:xfrm>
              <a:off x="5200535" y="2098116"/>
              <a:ext cx="144780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57150" marR="0" lvl="0" indent="0" algn="l" rtl="0">
                <a:spcBef>
                  <a:spcPts val="0"/>
                </a:spcBef>
                <a:spcAft>
                  <a:spcPts val="0"/>
                </a:spcAft>
                <a:buNone/>
              </a:pPr>
              <a:r>
                <a:rPr lang="en-US" sz="700">
                  <a:solidFill>
                    <a:srgbClr val="231F20"/>
                  </a:solidFill>
                  <a:latin typeface="Arimo"/>
                  <a:ea typeface="Arimo"/>
                  <a:cs typeface="Arimo"/>
                  <a:sym typeface="Arimo"/>
                </a:rPr>
                <a:t>Atmosphere over ocean 10 ± 20%</a:t>
              </a:r>
              <a:endParaRPr sz="700">
                <a:solidFill>
                  <a:srgbClr val="000000"/>
                </a:solidFill>
                <a:latin typeface="Arimo"/>
                <a:ea typeface="Arimo"/>
                <a:cs typeface="Arimo"/>
                <a:sym typeface="Arimo"/>
              </a:endParaRPr>
            </a:p>
          </p:txBody>
        </p:sp>
        <p:sp>
          <p:nvSpPr>
            <p:cNvPr id="839" name="Google Shape;839;p27"/>
            <p:cNvSpPr/>
            <p:nvPr/>
          </p:nvSpPr>
          <p:spPr>
            <a:xfrm>
              <a:off x="3380587" y="1944611"/>
              <a:ext cx="1734820" cy="150495"/>
            </a:xfrm>
            <a:custGeom>
              <a:avLst/>
              <a:gdLst/>
              <a:ahLst/>
              <a:cxnLst/>
              <a:rect l="l" t="t" r="r" b="b"/>
              <a:pathLst>
                <a:path w="1734820" h="150494" extrusionOk="0">
                  <a:moveTo>
                    <a:pt x="0" y="150317"/>
                  </a:moveTo>
                  <a:lnTo>
                    <a:pt x="1734807" y="150317"/>
                  </a:lnTo>
                  <a:lnTo>
                    <a:pt x="1734807"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7"/>
            <p:cNvSpPr txBox="1"/>
            <p:nvPr/>
          </p:nvSpPr>
          <p:spPr>
            <a:xfrm>
              <a:off x="3380587" y="1944611"/>
              <a:ext cx="173482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71755" marR="0" lvl="0" indent="0" algn="l" rtl="0">
                <a:spcBef>
                  <a:spcPts val="0"/>
                </a:spcBef>
                <a:spcAft>
                  <a:spcPts val="0"/>
                </a:spcAft>
                <a:buNone/>
              </a:pPr>
              <a:r>
                <a:rPr lang="en-US" sz="700">
                  <a:solidFill>
                    <a:srgbClr val="231F20"/>
                  </a:solidFill>
                  <a:latin typeface="Arimo"/>
                  <a:ea typeface="Arimo"/>
                  <a:cs typeface="Arimo"/>
                  <a:sym typeface="Arimo"/>
                </a:rPr>
                <a:t>Snowpack (annual maximum) 2.7 ± 20%</a:t>
              </a:r>
              <a:endParaRPr sz="700">
                <a:solidFill>
                  <a:srgbClr val="000000"/>
                </a:solidFill>
                <a:latin typeface="Arimo"/>
                <a:ea typeface="Arimo"/>
                <a:cs typeface="Arimo"/>
                <a:sym typeface="Arimo"/>
              </a:endParaRPr>
            </a:p>
          </p:txBody>
        </p:sp>
        <p:sp>
          <p:nvSpPr>
            <p:cNvPr id="841" name="Google Shape;841;p27"/>
            <p:cNvSpPr/>
            <p:nvPr/>
          </p:nvSpPr>
          <p:spPr>
            <a:xfrm>
              <a:off x="4453534" y="2391448"/>
              <a:ext cx="1575435" cy="150495"/>
            </a:xfrm>
            <a:custGeom>
              <a:avLst/>
              <a:gdLst/>
              <a:ahLst/>
              <a:cxnLst/>
              <a:rect l="l" t="t" r="r" b="b"/>
              <a:pathLst>
                <a:path w="1575435" h="150494" extrusionOk="0">
                  <a:moveTo>
                    <a:pt x="0" y="150317"/>
                  </a:moveTo>
                  <a:lnTo>
                    <a:pt x="1575206" y="150317"/>
                  </a:lnTo>
                  <a:lnTo>
                    <a:pt x="157520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7"/>
            <p:cNvSpPr txBox="1"/>
            <p:nvPr/>
          </p:nvSpPr>
          <p:spPr>
            <a:xfrm>
              <a:off x="4493427" y="2411583"/>
              <a:ext cx="1495425" cy="120014"/>
            </a:xfrm>
            <a:prstGeom prst="rect">
              <a:avLst/>
            </a:prstGeom>
            <a:noFill/>
            <a:ln>
              <a:noFill/>
            </a:ln>
          </p:spPr>
          <p:txBody>
            <a:bodyPr spcFirstLastPara="1" wrap="square" lIns="0" tIns="0" rIns="0" bIns="0" anchor="t" anchorCtr="0">
              <a:spAutoFit/>
            </a:bodyPr>
            <a:lstStyle/>
            <a:p>
              <a:pPr marL="12700" marR="0" lvl="0" indent="0" algn="l" rtl="0">
                <a:spcBef>
                  <a:spcPts val="0"/>
                </a:spcBef>
                <a:spcAft>
                  <a:spcPts val="0"/>
                </a:spcAft>
                <a:buNone/>
              </a:pPr>
              <a:r>
                <a:rPr lang="en-US" sz="700">
                  <a:solidFill>
                    <a:srgbClr val="231F20"/>
                  </a:solidFill>
                  <a:latin typeface="Arimo"/>
                  <a:ea typeface="Arimo"/>
                  <a:cs typeface="Arimo"/>
                  <a:sym typeface="Arimo"/>
                </a:rPr>
                <a:t>Ice sheets and glaciers 26 000 ± 10%</a:t>
              </a:r>
              <a:endParaRPr sz="700">
                <a:solidFill>
                  <a:srgbClr val="000000"/>
                </a:solidFill>
                <a:latin typeface="Arimo"/>
                <a:ea typeface="Arimo"/>
                <a:cs typeface="Arimo"/>
                <a:sym typeface="Arimo"/>
              </a:endParaRPr>
            </a:p>
          </p:txBody>
        </p:sp>
        <p:sp>
          <p:nvSpPr>
            <p:cNvPr id="843" name="Google Shape;843;p27"/>
            <p:cNvSpPr/>
            <p:nvPr/>
          </p:nvSpPr>
          <p:spPr>
            <a:xfrm>
              <a:off x="4453534" y="2391448"/>
              <a:ext cx="1575435" cy="150495"/>
            </a:xfrm>
            <a:custGeom>
              <a:avLst/>
              <a:gdLst/>
              <a:ahLst/>
              <a:cxnLst/>
              <a:rect l="l" t="t" r="r" b="b"/>
              <a:pathLst>
                <a:path w="1575435" h="150494" extrusionOk="0">
                  <a:moveTo>
                    <a:pt x="0" y="150317"/>
                  </a:moveTo>
                  <a:lnTo>
                    <a:pt x="1575206" y="150317"/>
                  </a:lnTo>
                  <a:lnTo>
                    <a:pt x="1575206"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7"/>
            <p:cNvSpPr/>
            <p:nvPr/>
          </p:nvSpPr>
          <p:spPr>
            <a:xfrm>
              <a:off x="963333" y="2450173"/>
              <a:ext cx="965200" cy="150495"/>
            </a:xfrm>
            <a:custGeom>
              <a:avLst/>
              <a:gdLst/>
              <a:ahLst/>
              <a:cxnLst/>
              <a:rect l="l" t="t" r="r" b="b"/>
              <a:pathLst>
                <a:path w="965200" h="150494" extrusionOk="0">
                  <a:moveTo>
                    <a:pt x="0" y="150317"/>
                  </a:moveTo>
                  <a:lnTo>
                    <a:pt x="965009" y="150317"/>
                  </a:lnTo>
                  <a:lnTo>
                    <a:pt x="965009"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7"/>
            <p:cNvSpPr txBox="1"/>
            <p:nvPr/>
          </p:nvSpPr>
          <p:spPr>
            <a:xfrm>
              <a:off x="963333" y="2450173"/>
              <a:ext cx="96520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51435" marR="0" lvl="0" indent="0" algn="l" rtl="0">
                <a:spcBef>
                  <a:spcPts val="0"/>
                </a:spcBef>
                <a:spcAft>
                  <a:spcPts val="0"/>
                </a:spcAft>
                <a:buNone/>
              </a:pPr>
              <a:r>
                <a:rPr lang="en-US" sz="700">
                  <a:solidFill>
                    <a:srgbClr val="231F20"/>
                  </a:solidFill>
                  <a:latin typeface="Arimo"/>
                  <a:ea typeface="Arimo"/>
                  <a:cs typeface="Arimo"/>
                  <a:sym typeface="Arimo"/>
                </a:rPr>
                <a:t>Saline lakes 95 ± 10%</a:t>
              </a:r>
              <a:endParaRPr sz="700">
                <a:solidFill>
                  <a:srgbClr val="000000"/>
                </a:solidFill>
                <a:latin typeface="Arimo"/>
                <a:ea typeface="Arimo"/>
                <a:cs typeface="Arimo"/>
                <a:sym typeface="Arimo"/>
              </a:endParaRPr>
            </a:p>
          </p:txBody>
        </p:sp>
        <p:sp>
          <p:nvSpPr>
            <p:cNvPr id="846" name="Google Shape;846;p27"/>
            <p:cNvSpPr/>
            <p:nvPr/>
          </p:nvSpPr>
          <p:spPr>
            <a:xfrm>
              <a:off x="2514739" y="2203196"/>
              <a:ext cx="902335" cy="150495"/>
            </a:xfrm>
            <a:custGeom>
              <a:avLst/>
              <a:gdLst/>
              <a:ahLst/>
              <a:cxnLst/>
              <a:rect l="l" t="t" r="r" b="b"/>
              <a:pathLst>
                <a:path w="902335" h="150494" extrusionOk="0">
                  <a:moveTo>
                    <a:pt x="0" y="150317"/>
                  </a:moveTo>
                  <a:lnTo>
                    <a:pt x="902017" y="150317"/>
                  </a:lnTo>
                  <a:lnTo>
                    <a:pt x="902017"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7"/>
            <p:cNvSpPr txBox="1"/>
            <p:nvPr/>
          </p:nvSpPr>
          <p:spPr>
            <a:xfrm>
              <a:off x="2514739" y="2203196"/>
              <a:ext cx="90233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46990" marR="0" lvl="0" indent="0" algn="l" rtl="0">
                <a:spcBef>
                  <a:spcPts val="0"/>
                </a:spcBef>
                <a:spcAft>
                  <a:spcPts val="0"/>
                </a:spcAft>
                <a:buNone/>
              </a:pPr>
              <a:r>
                <a:rPr lang="en-US" sz="700">
                  <a:solidFill>
                    <a:srgbClr val="231F20"/>
                  </a:solidFill>
                  <a:latin typeface="Arimo"/>
                  <a:ea typeface="Arimo"/>
                  <a:cs typeface="Arimo"/>
                  <a:sym typeface="Arimo"/>
                </a:rPr>
                <a:t>Reservoirs 11 ± 40%</a:t>
              </a:r>
              <a:endParaRPr sz="700">
                <a:solidFill>
                  <a:srgbClr val="000000"/>
                </a:solidFill>
                <a:latin typeface="Arimo"/>
                <a:ea typeface="Arimo"/>
                <a:cs typeface="Arimo"/>
                <a:sym typeface="Arimo"/>
              </a:endParaRPr>
            </a:p>
          </p:txBody>
        </p:sp>
        <p:sp>
          <p:nvSpPr>
            <p:cNvPr id="848" name="Google Shape;848;p27"/>
            <p:cNvSpPr/>
            <p:nvPr/>
          </p:nvSpPr>
          <p:spPr>
            <a:xfrm>
              <a:off x="1240726" y="2219071"/>
              <a:ext cx="1022985" cy="150495"/>
            </a:xfrm>
            <a:custGeom>
              <a:avLst/>
              <a:gdLst/>
              <a:ahLst/>
              <a:cxnLst/>
              <a:rect l="l" t="t" r="r" b="b"/>
              <a:pathLst>
                <a:path w="1022985" h="150494" extrusionOk="0">
                  <a:moveTo>
                    <a:pt x="0" y="150317"/>
                  </a:moveTo>
                  <a:lnTo>
                    <a:pt x="1022400" y="150317"/>
                  </a:lnTo>
                  <a:lnTo>
                    <a:pt x="1022400"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7"/>
            <p:cNvSpPr txBox="1"/>
            <p:nvPr/>
          </p:nvSpPr>
          <p:spPr>
            <a:xfrm>
              <a:off x="1240726" y="2219071"/>
              <a:ext cx="102298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43815" marR="0" lvl="0" indent="0" algn="l" rtl="0">
                <a:spcBef>
                  <a:spcPts val="0"/>
                </a:spcBef>
                <a:spcAft>
                  <a:spcPts val="0"/>
                </a:spcAft>
                <a:buNone/>
              </a:pPr>
              <a:r>
                <a:rPr lang="en-US" sz="700">
                  <a:solidFill>
                    <a:srgbClr val="231F20"/>
                  </a:solidFill>
                  <a:latin typeface="Arimo"/>
                  <a:ea typeface="Arimo"/>
                  <a:cs typeface="Arimo"/>
                  <a:sym typeface="Arimo"/>
                </a:rPr>
                <a:t>Permafrost 210 ± 100%</a:t>
              </a:r>
              <a:endParaRPr sz="700">
                <a:solidFill>
                  <a:srgbClr val="000000"/>
                </a:solidFill>
                <a:latin typeface="Arimo"/>
                <a:ea typeface="Arimo"/>
                <a:cs typeface="Arimo"/>
                <a:sym typeface="Arimo"/>
              </a:endParaRPr>
            </a:p>
          </p:txBody>
        </p:sp>
        <p:sp>
          <p:nvSpPr>
            <p:cNvPr id="850" name="Google Shape;850;p27"/>
            <p:cNvSpPr/>
            <p:nvPr/>
          </p:nvSpPr>
          <p:spPr>
            <a:xfrm>
              <a:off x="4534243" y="2844622"/>
              <a:ext cx="910590" cy="150495"/>
            </a:xfrm>
            <a:custGeom>
              <a:avLst/>
              <a:gdLst/>
              <a:ahLst/>
              <a:cxnLst/>
              <a:rect l="l" t="t" r="r" b="b"/>
              <a:pathLst>
                <a:path w="910589" h="150494" extrusionOk="0">
                  <a:moveTo>
                    <a:pt x="0" y="150317"/>
                  </a:moveTo>
                  <a:lnTo>
                    <a:pt x="910196" y="150317"/>
                  </a:lnTo>
                  <a:lnTo>
                    <a:pt x="91019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27"/>
            <p:cNvSpPr txBox="1"/>
            <p:nvPr/>
          </p:nvSpPr>
          <p:spPr>
            <a:xfrm>
              <a:off x="4534243" y="2844622"/>
              <a:ext cx="91059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9525" marR="0" lvl="0" indent="0" algn="l" rtl="0">
                <a:spcBef>
                  <a:spcPts val="0"/>
                </a:spcBef>
                <a:spcAft>
                  <a:spcPts val="0"/>
                </a:spcAft>
                <a:buNone/>
              </a:pPr>
              <a:r>
                <a:rPr lang="en-US" sz="700">
                  <a:solidFill>
                    <a:srgbClr val="231F20"/>
                  </a:solidFill>
                  <a:latin typeface="Arimo"/>
                  <a:ea typeface="Arimo"/>
                  <a:cs typeface="Arimo"/>
                  <a:sym typeface="Arimo"/>
                </a:rPr>
                <a:t>Fresh lakes 110 ± 20%</a:t>
              </a:r>
              <a:endParaRPr sz="700">
                <a:solidFill>
                  <a:srgbClr val="000000"/>
                </a:solidFill>
                <a:latin typeface="Arimo"/>
                <a:ea typeface="Arimo"/>
                <a:cs typeface="Arimo"/>
                <a:sym typeface="Arimo"/>
              </a:endParaRPr>
            </a:p>
          </p:txBody>
        </p:sp>
        <p:sp>
          <p:nvSpPr>
            <p:cNvPr id="852" name="Google Shape;852;p27"/>
            <p:cNvSpPr/>
            <p:nvPr/>
          </p:nvSpPr>
          <p:spPr>
            <a:xfrm>
              <a:off x="2967329" y="3291192"/>
              <a:ext cx="822325" cy="150495"/>
            </a:xfrm>
            <a:custGeom>
              <a:avLst/>
              <a:gdLst/>
              <a:ahLst/>
              <a:cxnLst/>
              <a:rect l="l" t="t" r="r" b="b"/>
              <a:pathLst>
                <a:path w="822325" h="150495" extrusionOk="0">
                  <a:moveTo>
                    <a:pt x="0" y="150317"/>
                  </a:moveTo>
                  <a:lnTo>
                    <a:pt x="821994" y="150317"/>
                  </a:lnTo>
                  <a:lnTo>
                    <a:pt x="821994"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7"/>
            <p:cNvSpPr txBox="1"/>
            <p:nvPr/>
          </p:nvSpPr>
          <p:spPr>
            <a:xfrm>
              <a:off x="2967329" y="3291192"/>
              <a:ext cx="82232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32384" marR="0" lvl="0" indent="0" algn="l" rtl="0">
                <a:spcBef>
                  <a:spcPts val="0"/>
                </a:spcBef>
                <a:spcAft>
                  <a:spcPts val="0"/>
                </a:spcAft>
                <a:buNone/>
              </a:pPr>
              <a:r>
                <a:rPr lang="en-US" sz="700">
                  <a:solidFill>
                    <a:srgbClr val="231F20"/>
                  </a:solidFill>
                  <a:latin typeface="Arimo"/>
                  <a:ea typeface="Arimo"/>
                  <a:cs typeface="Arimo"/>
                  <a:sym typeface="Arimo"/>
                </a:rPr>
                <a:t>Wetlands 14 ± 20%</a:t>
              </a:r>
              <a:endParaRPr sz="700">
                <a:solidFill>
                  <a:srgbClr val="000000"/>
                </a:solidFill>
                <a:latin typeface="Arimo"/>
                <a:ea typeface="Arimo"/>
                <a:cs typeface="Arimo"/>
                <a:sym typeface="Arimo"/>
              </a:endParaRPr>
            </a:p>
          </p:txBody>
        </p:sp>
        <p:sp>
          <p:nvSpPr>
            <p:cNvPr id="854" name="Google Shape;854;p27"/>
            <p:cNvSpPr/>
            <p:nvPr/>
          </p:nvSpPr>
          <p:spPr>
            <a:xfrm>
              <a:off x="3475659" y="2841447"/>
              <a:ext cx="710565" cy="150495"/>
            </a:xfrm>
            <a:custGeom>
              <a:avLst/>
              <a:gdLst/>
              <a:ahLst/>
              <a:cxnLst/>
              <a:rect l="l" t="t" r="r" b="b"/>
              <a:pathLst>
                <a:path w="710564" h="150494" extrusionOk="0">
                  <a:moveTo>
                    <a:pt x="0" y="150317"/>
                  </a:moveTo>
                  <a:lnTo>
                    <a:pt x="710222" y="150317"/>
                  </a:lnTo>
                  <a:lnTo>
                    <a:pt x="71022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7"/>
            <p:cNvSpPr txBox="1"/>
            <p:nvPr/>
          </p:nvSpPr>
          <p:spPr>
            <a:xfrm>
              <a:off x="3475659" y="2841447"/>
              <a:ext cx="71056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26669" marR="0" lvl="0" indent="0" algn="l" rtl="0">
                <a:spcBef>
                  <a:spcPts val="0"/>
                </a:spcBef>
                <a:spcAft>
                  <a:spcPts val="0"/>
                </a:spcAft>
                <a:buNone/>
              </a:pPr>
              <a:r>
                <a:rPr lang="en-US" sz="700">
                  <a:solidFill>
                    <a:srgbClr val="231F20"/>
                  </a:solidFill>
                  <a:latin typeface="Arimo"/>
                  <a:ea typeface="Arimo"/>
                  <a:cs typeface="Arimo"/>
                  <a:sym typeface="Arimo"/>
                </a:rPr>
                <a:t>Rivers 1.9 ± 20%</a:t>
              </a:r>
              <a:endParaRPr sz="700">
                <a:solidFill>
                  <a:srgbClr val="000000"/>
                </a:solidFill>
                <a:latin typeface="Arimo"/>
                <a:ea typeface="Arimo"/>
                <a:cs typeface="Arimo"/>
                <a:sym typeface="Arimo"/>
              </a:endParaRPr>
            </a:p>
          </p:txBody>
        </p:sp>
        <p:sp>
          <p:nvSpPr>
            <p:cNvPr id="856" name="Google Shape;856;p27"/>
            <p:cNvSpPr/>
            <p:nvPr/>
          </p:nvSpPr>
          <p:spPr>
            <a:xfrm>
              <a:off x="3241128" y="2544940"/>
              <a:ext cx="1170305" cy="150495"/>
            </a:xfrm>
            <a:custGeom>
              <a:avLst/>
              <a:gdLst/>
              <a:ahLst/>
              <a:cxnLst/>
              <a:rect l="l" t="t" r="r" b="b"/>
              <a:pathLst>
                <a:path w="1170304" h="150494" extrusionOk="0">
                  <a:moveTo>
                    <a:pt x="0" y="150317"/>
                  </a:moveTo>
                  <a:lnTo>
                    <a:pt x="1170216" y="150317"/>
                  </a:lnTo>
                  <a:lnTo>
                    <a:pt x="117021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7"/>
            <p:cNvSpPr txBox="1"/>
            <p:nvPr/>
          </p:nvSpPr>
          <p:spPr>
            <a:xfrm>
              <a:off x="3266132" y="2565079"/>
              <a:ext cx="1120140" cy="120014"/>
            </a:xfrm>
            <a:prstGeom prst="rect">
              <a:avLst/>
            </a:prstGeom>
            <a:noFill/>
            <a:ln>
              <a:noFill/>
            </a:ln>
          </p:spPr>
          <p:txBody>
            <a:bodyPr spcFirstLastPara="1" wrap="square" lIns="0" tIns="0" rIns="0" bIns="0" anchor="t" anchorCtr="0">
              <a:spAutoFit/>
            </a:bodyPr>
            <a:lstStyle/>
            <a:p>
              <a:pPr marL="12700" marR="0" lvl="0" indent="0" algn="l" rtl="0">
                <a:spcBef>
                  <a:spcPts val="0"/>
                </a:spcBef>
                <a:spcAft>
                  <a:spcPts val="0"/>
                </a:spcAft>
                <a:buNone/>
              </a:pPr>
              <a:r>
                <a:rPr lang="en-US" sz="700">
                  <a:solidFill>
                    <a:srgbClr val="231F20"/>
                  </a:solidFill>
                  <a:latin typeface="Arimo"/>
                  <a:ea typeface="Arimo"/>
                  <a:cs typeface="Arimo"/>
                  <a:sym typeface="Arimo"/>
                </a:rPr>
                <a:t>Biological water 0.94 ± 30%</a:t>
              </a:r>
              <a:endParaRPr sz="700">
                <a:solidFill>
                  <a:srgbClr val="000000"/>
                </a:solidFill>
                <a:latin typeface="Arimo"/>
                <a:ea typeface="Arimo"/>
                <a:cs typeface="Arimo"/>
                <a:sym typeface="Arimo"/>
              </a:endParaRPr>
            </a:p>
          </p:txBody>
        </p:sp>
        <p:sp>
          <p:nvSpPr>
            <p:cNvPr id="858" name="Google Shape;858;p27"/>
            <p:cNvSpPr/>
            <p:nvPr/>
          </p:nvSpPr>
          <p:spPr>
            <a:xfrm>
              <a:off x="3241128" y="2544940"/>
              <a:ext cx="1170305" cy="150495"/>
            </a:xfrm>
            <a:custGeom>
              <a:avLst/>
              <a:gdLst/>
              <a:ahLst/>
              <a:cxnLst/>
              <a:rect l="l" t="t" r="r" b="b"/>
              <a:pathLst>
                <a:path w="1170304" h="150494" extrusionOk="0">
                  <a:moveTo>
                    <a:pt x="0" y="150317"/>
                  </a:moveTo>
                  <a:lnTo>
                    <a:pt x="1170216" y="150317"/>
                  </a:lnTo>
                  <a:lnTo>
                    <a:pt x="1170216"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7"/>
            <p:cNvSpPr/>
            <p:nvPr/>
          </p:nvSpPr>
          <p:spPr>
            <a:xfrm>
              <a:off x="2152535" y="2874454"/>
              <a:ext cx="967105" cy="150495"/>
            </a:xfrm>
            <a:custGeom>
              <a:avLst/>
              <a:gdLst/>
              <a:ahLst/>
              <a:cxnLst/>
              <a:rect l="l" t="t" r="r" b="b"/>
              <a:pathLst>
                <a:path w="967105" h="150494" extrusionOk="0">
                  <a:moveTo>
                    <a:pt x="0" y="150317"/>
                  </a:moveTo>
                  <a:lnTo>
                    <a:pt x="966812" y="150317"/>
                  </a:lnTo>
                  <a:lnTo>
                    <a:pt x="96681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7"/>
            <p:cNvSpPr txBox="1"/>
            <p:nvPr/>
          </p:nvSpPr>
          <p:spPr>
            <a:xfrm>
              <a:off x="2152535" y="2874454"/>
              <a:ext cx="9671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27305" marR="0" lvl="0" indent="0" algn="l" rtl="0">
                <a:spcBef>
                  <a:spcPts val="0"/>
                </a:spcBef>
                <a:spcAft>
                  <a:spcPts val="0"/>
                </a:spcAft>
                <a:buNone/>
              </a:pPr>
              <a:r>
                <a:rPr lang="en-US" sz="700">
                  <a:solidFill>
                    <a:srgbClr val="231F20"/>
                  </a:solidFill>
                  <a:latin typeface="Arimo"/>
                  <a:ea typeface="Arimo"/>
                  <a:cs typeface="Arimo"/>
                  <a:sym typeface="Arimo"/>
                </a:rPr>
                <a:t>Soil moisture 54 ± 90%</a:t>
              </a:r>
              <a:endParaRPr sz="700">
                <a:solidFill>
                  <a:srgbClr val="000000"/>
                </a:solidFill>
                <a:latin typeface="Arimo"/>
                <a:ea typeface="Arimo"/>
                <a:cs typeface="Arimo"/>
                <a:sym typeface="Arimo"/>
              </a:endParaRPr>
            </a:p>
          </p:txBody>
        </p:sp>
        <p:sp>
          <p:nvSpPr>
            <p:cNvPr id="861" name="Google Shape;861;p27"/>
            <p:cNvSpPr/>
            <p:nvPr/>
          </p:nvSpPr>
          <p:spPr>
            <a:xfrm>
              <a:off x="1047394" y="3421824"/>
              <a:ext cx="1548130" cy="150495"/>
            </a:xfrm>
            <a:custGeom>
              <a:avLst/>
              <a:gdLst/>
              <a:ahLst/>
              <a:cxnLst/>
              <a:rect l="l" t="t" r="r" b="b"/>
              <a:pathLst>
                <a:path w="1548130" h="150495" extrusionOk="0">
                  <a:moveTo>
                    <a:pt x="0" y="150317"/>
                  </a:moveTo>
                  <a:lnTo>
                    <a:pt x="1548003" y="150317"/>
                  </a:lnTo>
                  <a:lnTo>
                    <a:pt x="1548003"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7"/>
            <p:cNvSpPr txBox="1"/>
            <p:nvPr/>
          </p:nvSpPr>
          <p:spPr>
            <a:xfrm>
              <a:off x="1047394" y="3421824"/>
              <a:ext cx="154813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76200" marR="0" lvl="0" indent="0" algn="l" rtl="0">
                <a:spcBef>
                  <a:spcPts val="0"/>
                </a:spcBef>
                <a:spcAft>
                  <a:spcPts val="0"/>
                </a:spcAft>
                <a:buNone/>
              </a:pPr>
              <a:r>
                <a:rPr lang="en-US" sz="700">
                  <a:solidFill>
                    <a:srgbClr val="231F20"/>
                  </a:solidFill>
                  <a:latin typeface="Arimo"/>
                  <a:ea typeface="Arimo"/>
                  <a:cs typeface="Arimo"/>
                  <a:sym typeface="Arimo"/>
                </a:rPr>
                <a:t>Renewable groundwater 630 ± 70%</a:t>
              </a:r>
              <a:endParaRPr sz="700">
                <a:solidFill>
                  <a:srgbClr val="000000"/>
                </a:solidFill>
                <a:latin typeface="Arimo"/>
                <a:ea typeface="Arimo"/>
                <a:cs typeface="Arimo"/>
                <a:sym typeface="Arimo"/>
              </a:endParaRPr>
            </a:p>
          </p:txBody>
        </p:sp>
        <p:sp>
          <p:nvSpPr>
            <p:cNvPr id="863" name="Google Shape;863;p27"/>
            <p:cNvSpPr/>
            <p:nvPr/>
          </p:nvSpPr>
          <p:spPr>
            <a:xfrm>
              <a:off x="1380832" y="3994582"/>
              <a:ext cx="1800225" cy="150495"/>
            </a:xfrm>
            <a:custGeom>
              <a:avLst/>
              <a:gdLst/>
              <a:ahLst/>
              <a:cxnLst/>
              <a:rect l="l" t="t" r="r" b="b"/>
              <a:pathLst>
                <a:path w="1800225" h="150495" extrusionOk="0">
                  <a:moveTo>
                    <a:pt x="0" y="150317"/>
                  </a:moveTo>
                  <a:lnTo>
                    <a:pt x="1799996" y="150317"/>
                  </a:lnTo>
                  <a:lnTo>
                    <a:pt x="179999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27"/>
            <p:cNvSpPr txBox="1"/>
            <p:nvPr/>
          </p:nvSpPr>
          <p:spPr>
            <a:xfrm>
              <a:off x="1380832" y="3994582"/>
              <a:ext cx="180022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56514" marR="0" lvl="0" indent="0" algn="l" rtl="0">
                <a:spcBef>
                  <a:spcPts val="0"/>
                </a:spcBef>
                <a:spcAft>
                  <a:spcPts val="0"/>
                </a:spcAft>
                <a:buNone/>
              </a:pPr>
              <a:r>
                <a:rPr lang="en-US" sz="700">
                  <a:solidFill>
                    <a:srgbClr val="231F20"/>
                  </a:solidFill>
                  <a:latin typeface="Arimo"/>
                  <a:ea typeface="Arimo"/>
                  <a:cs typeface="Arimo"/>
                  <a:sym typeface="Arimo"/>
                </a:rPr>
                <a:t>Non-renewable groundwater 22 000 ± 80%</a:t>
              </a:r>
              <a:endParaRPr sz="700">
                <a:solidFill>
                  <a:srgbClr val="000000"/>
                </a:solidFill>
                <a:latin typeface="Arimo"/>
                <a:ea typeface="Arimo"/>
                <a:cs typeface="Arimo"/>
                <a:sym typeface="Arimo"/>
              </a:endParaRPr>
            </a:p>
          </p:txBody>
        </p:sp>
        <p:sp>
          <p:nvSpPr>
            <p:cNvPr id="865" name="Google Shape;865;p27"/>
            <p:cNvSpPr/>
            <p:nvPr/>
          </p:nvSpPr>
          <p:spPr>
            <a:xfrm>
              <a:off x="4213631" y="3572142"/>
              <a:ext cx="1205865" cy="150495"/>
            </a:xfrm>
            <a:custGeom>
              <a:avLst/>
              <a:gdLst/>
              <a:ahLst/>
              <a:cxnLst/>
              <a:rect l="l" t="t" r="r" b="b"/>
              <a:pathLst>
                <a:path w="1205864" h="150495" extrusionOk="0">
                  <a:moveTo>
                    <a:pt x="0" y="150317"/>
                  </a:moveTo>
                  <a:lnTo>
                    <a:pt x="1205395" y="150317"/>
                  </a:lnTo>
                  <a:lnTo>
                    <a:pt x="1205395"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7"/>
            <p:cNvSpPr txBox="1"/>
            <p:nvPr/>
          </p:nvSpPr>
          <p:spPr>
            <a:xfrm>
              <a:off x="4213631" y="3572142"/>
              <a:ext cx="120586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11430" marR="0" lvl="0" indent="0" algn="l" rtl="0">
                <a:spcBef>
                  <a:spcPts val="0"/>
                </a:spcBef>
                <a:spcAft>
                  <a:spcPts val="0"/>
                </a:spcAft>
                <a:buNone/>
              </a:pPr>
              <a:r>
                <a:rPr lang="en-US" sz="700">
                  <a:solidFill>
                    <a:srgbClr val="231F20"/>
                  </a:solidFill>
                  <a:latin typeface="Arimo"/>
                  <a:ea typeface="Arimo"/>
                  <a:cs typeface="Arimo"/>
                  <a:sym typeface="Arimo"/>
                </a:rPr>
                <a:t>Surface ocean 130 000 ± 30%</a:t>
              </a:r>
              <a:endParaRPr sz="700">
                <a:solidFill>
                  <a:srgbClr val="000000"/>
                </a:solidFill>
                <a:latin typeface="Arimo"/>
                <a:ea typeface="Arimo"/>
                <a:cs typeface="Arimo"/>
                <a:sym typeface="Arimo"/>
              </a:endParaRPr>
            </a:p>
          </p:txBody>
        </p:sp>
        <p:sp>
          <p:nvSpPr>
            <p:cNvPr id="867" name="Google Shape;867;p27"/>
            <p:cNvSpPr/>
            <p:nvPr/>
          </p:nvSpPr>
          <p:spPr>
            <a:xfrm>
              <a:off x="4680115" y="4096220"/>
              <a:ext cx="1170305" cy="150495"/>
            </a:xfrm>
            <a:custGeom>
              <a:avLst/>
              <a:gdLst/>
              <a:ahLst/>
              <a:cxnLst/>
              <a:rect l="l" t="t" r="r" b="b"/>
              <a:pathLst>
                <a:path w="1170304" h="150495" extrusionOk="0">
                  <a:moveTo>
                    <a:pt x="0" y="150317"/>
                  </a:moveTo>
                  <a:lnTo>
                    <a:pt x="1170216" y="150317"/>
                  </a:lnTo>
                  <a:lnTo>
                    <a:pt x="117021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7"/>
            <p:cNvSpPr txBox="1"/>
            <p:nvPr/>
          </p:nvSpPr>
          <p:spPr>
            <a:xfrm>
              <a:off x="4680115" y="4096220"/>
              <a:ext cx="11703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34925" marR="0" lvl="0" indent="0" algn="l" rtl="0">
                <a:spcBef>
                  <a:spcPts val="0"/>
                </a:spcBef>
                <a:spcAft>
                  <a:spcPts val="0"/>
                </a:spcAft>
                <a:buNone/>
              </a:pPr>
              <a:r>
                <a:rPr lang="en-US" sz="700">
                  <a:solidFill>
                    <a:srgbClr val="231F20"/>
                  </a:solidFill>
                  <a:latin typeface="Arimo"/>
                  <a:ea typeface="Arimo"/>
                  <a:cs typeface="Arimo"/>
                  <a:sym typeface="Arimo"/>
                </a:rPr>
                <a:t>Deep ocean 1 200 000 ± 8%</a:t>
              </a:r>
              <a:endParaRPr sz="700">
                <a:solidFill>
                  <a:srgbClr val="000000"/>
                </a:solidFill>
                <a:latin typeface="Arimo"/>
                <a:ea typeface="Arimo"/>
                <a:cs typeface="Arimo"/>
                <a:sym typeface="Arimo"/>
              </a:endParaRPr>
            </a:p>
          </p:txBody>
        </p:sp>
        <p:sp>
          <p:nvSpPr>
            <p:cNvPr id="869" name="Google Shape;869;p27"/>
            <p:cNvSpPr txBox="1"/>
            <p:nvPr/>
          </p:nvSpPr>
          <p:spPr>
            <a:xfrm>
              <a:off x="943999" y="1038873"/>
              <a:ext cx="763905" cy="150495"/>
            </a:xfrm>
            <a:prstGeom prst="rect">
              <a:avLst/>
            </a:prstGeom>
            <a:noFill/>
            <a:ln>
              <a:noFill/>
            </a:ln>
          </p:spPr>
          <p:txBody>
            <a:bodyPr spcFirstLastPara="1" wrap="square" lIns="0" tIns="0" rIns="0" bIns="0" anchor="t" anchorCtr="0">
              <a:spAutoFit/>
            </a:bodyPr>
            <a:lstStyle/>
            <a:p>
              <a:pPr marL="12700" marR="0" lvl="0" indent="0" algn="l" rtl="0">
                <a:spcBef>
                  <a:spcPts val="0"/>
                </a:spcBef>
                <a:spcAft>
                  <a:spcPts val="0"/>
                </a:spcAft>
                <a:buNone/>
              </a:pPr>
              <a:r>
                <a:rPr lang="en-US" sz="900" b="1">
                  <a:solidFill>
                    <a:srgbClr val="231F20"/>
                  </a:solidFill>
                  <a:latin typeface="Arial Black"/>
                  <a:ea typeface="Arial Black"/>
                  <a:cs typeface="Arial Black"/>
                  <a:sym typeface="Arial Black"/>
                </a:rPr>
                <a:t>a) </a:t>
              </a:r>
              <a:r>
                <a:rPr lang="en-US" sz="900">
                  <a:solidFill>
                    <a:srgbClr val="231F20"/>
                  </a:solidFill>
                  <a:latin typeface="Arimo"/>
                  <a:ea typeface="Arimo"/>
                  <a:cs typeface="Arimo"/>
                  <a:sym typeface="Arimo"/>
                </a:rPr>
                <a:t>Water pools</a:t>
              </a:r>
              <a:endParaRPr sz="900">
                <a:solidFill>
                  <a:srgbClr val="000000"/>
                </a:solidFill>
                <a:latin typeface="Arimo"/>
                <a:ea typeface="Arimo"/>
                <a:cs typeface="Arimo"/>
                <a:sym typeface="Arimo"/>
              </a:endParaRPr>
            </a:p>
          </p:txBody>
        </p:sp>
      </p:grpSp>
      <p:sp>
        <p:nvSpPr>
          <p:cNvPr id="870" name="Google Shape;870;p27"/>
          <p:cNvSpPr txBox="1"/>
          <p:nvPr/>
        </p:nvSpPr>
        <p:spPr>
          <a:xfrm>
            <a:off x="1170168" y="5096056"/>
            <a:ext cx="2827959" cy="369968"/>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Source: WWDR (2020)</a:t>
            </a:r>
            <a:endParaRPr/>
          </a:p>
        </p:txBody>
      </p:sp>
      <p:grpSp>
        <p:nvGrpSpPr>
          <p:cNvPr id="871" name="Google Shape;871;p27"/>
          <p:cNvGrpSpPr/>
          <p:nvPr/>
        </p:nvGrpSpPr>
        <p:grpSpPr>
          <a:xfrm>
            <a:off x="6180550" y="1618894"/>
            <a:ext cx="5993460" cy="3762242"/>
            <a:chOff x="735482" y="4859280"/>
            <a:chExt cx="5993460" cy="3762242"/>
          </a:xfrm>
        </p:grpSpPr>
        <p:sp>
          <p:nvSpPr>
            <p:cNvPr id="872" name="Google Shape;872;p27"/>
            <p:cNvSpPr/>
            <p:nvPr/>
          </p:nvSpPr>
          <p:spPr>
            <a:xfrm>
              <a:off x="818494" y="4859280"/>
              <a:ext cx="5910448" cy="376224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p27"/>
            <p:cNvSpPr/>
            <p:nvPr/>
          </p:nvSpPr>
          <p:spPr>
            <a:xfrm>
              <a:off x="3458146" y="5093639"/>
              <a:ext cx="2635885" cy="150495"/>
            </a:xfrm>
            <a:custGeom>
              <a:avLst/>
              <a:gdLst/>
              <a:ahLst/>
              <a:cxnLst/>
              <a:rect l="l" t="t" r="r" b="b"/>
              <a:pathLst>
                <a:path w="2635885" h="150495" extrusionOk="0">
                  <a:moveTo>
                    <a:pt x="0" y="150317"/>
                  </a:moveTo>
                  <a:lnTo>
                    <a:pt x="2635465" y="150317"/>
                  </a:lnTo>
                  <a:lnTo>
                    <a:pt x="2635465"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4" name="Google Shape;874;p27"/>
            <p:cNvSpPr txBox="1"/>
            <p:nvPr/>
          </p:nvSpPr>
          <p:spPr>
            <a:xfrm>
              <a:off x="3458146" y="5093639"/>
              <a:ext cx="263588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4762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Total human water appropriation (green + blue + grey) 24 ± 20%</a:t>
              </a:r>
              <a:endParaRPr sz="700">
                <a:solidFill>
                  <a:schemeClr val="dk1"/>
                </a:solidFill>
                <a:latin typeface="Arimo"/>
                <a:ea typeface="Arimo"/>
                <a:cs typeface="Arimo"/>
                <a:sym typeface="Arimo"/>
              </a:endParaRPr>
            </a:p>
          </p:txBody>
        </p:sp>
        <p:sp>
          <p:nvSpPr>
            <p:cNvPr id="875" name="Google Shape;875;p27"/>
            <p:cNvSpPr/>
            <p:nvPr/>
          </p:nvSpPr>
          <p:spPr>
            <a:xfrm>
              <a:off x="1967903" y="5533758"/>
              <a:ext cx="1284605" cy="150495"/>
            </a:xfrm>
            <a:custGeom>
              <a:avLst/>
              <a:gdLst/>
              <a:ahLst/>
              <a:cxnLst/>
              <a:rect l="l" t="t" r="r" b="b"/>
              <a:pathLst>
                <a:path w="1284604" h="150495" extrusionOk="0">
                  <a:moveTo>
                    <a:pt x="0" y="150317"/>
                  </a:moveTo>
                  <a:lnTo>
                    <a:pt x="1284312" y="150317"/>
                  </a:lnTo>
                  <a:lnTo>
                    <a:pt x="128431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6" name="Google Shape;876;p27"/>
            <p:cNvSpPr txBox="1"/>
            <p:nvPr/>
          </p:nvSpPr>
          <p:spPr>
            <a:xfrm>
              <a:off x="1967903" y="5533758"/>
              <a:ext cx="12846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64769"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Land precipitation 110 ± 10%</a:t>
              </a:r>
              <a:endParaRPr sz="700">
                <a:solidFill>
                  <a:schemeClr val="dk1"/>
                </a:solidFill>
                <a:latin typeface="Arimo"/>
                <a:ea typeface="Arimo"/>
                <a:cs typeface="Arimo"/>
                <a:sym typeface="Arimo"/>
              </a:endParaRPr>
            </a:p>
          </p:txBody>
        </p:sp>
        <p:sp>
          <p:nvSpPr>
            <p:cNvPr id="877" name="Google Shape;877;p27"/>
            <p:cNvSpPr/>
            <p:nvPr/>
          </p:nvSpPr>
          <p:spPr>
            <a:xfrm>
              <a:off x="3607536" y="5530583"/>
              <a:ext cx="1403350" cy="150495"/>
            </a:xfrm>
            <a:custGeom>
              <a:avLst/>
              <a:gdLst/>
              <a:ahLst/>
              <a:cxnLst/>
              <a:rect l="l" t="t" r="r" b="b"/>
              <a:pathLst>
                <a:path w="1403350" h="150495" extrusionOk="0">
                  <a:moveTo>
                    <a:pt x="0" y="150317"/>
                  </a:moveTo>
                  <a:lnTo>
                    <a:pt x="1403121" y="150317"/>
                  </a:lnTo>
                  <a:lnTo>
                    <a:pt x="1403121"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8" name="Google Shape;878;p27"/>
            <p:cNvSpPr txBox="1"/>
            <p:nvPr/>
          </p:nvSpPr>
          <p:spPr>
            <a:xfrm>
              <a:off x="3607536" y="5530583"/>
              <a:ext cx="140335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2730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Land evapotranspiration 69 ± 10%</a:t>
              </a:r>
              <a:endParaRPr sz="700">
                <a:solidFill>
                  <a:schemeClr val="dk1"/>
                </a:solidFill>
                <a:latin typeface="Arimo"/>
                <a:ea typeface="Arimo"/>
                <a:cs typeface="Arimo"/>
                <a:sym typeface="Arimo"/>
              </a:endParaRPr>
            </a:p>
          </p:txBody>
        </p:sp>
        <p:sp>
          <p:nvSpPr>
            <p:cNvPr id="879" name="Google Shape;879;p27"/>
            <p:cNvSpPr/>
            <p:nvPr/>
          </p:nvSpPr>
          <p:spPr>
            <a:xfrm>
              <a:off x="3769143" y="6604393"/>
              <a:ext cx="1170305" cy="150495"/>
            </a:xfrm>
            <a:custGeom>
              <a:avLst/>
              <a:gdLst/>
              <a:ahLst/>
              <a:cxnLst/>
              <a:rect l="l" t="t" r="r" b="b"/>
              <a:pathLst>
                <a:path w="1170304" h="150495" extrusionOk="0">
                  <a:moveTo>
                    <a:pt x="0" y="150317"/>
                  </a:moveTo>
                  <a:lnTo>
                    <a:pt x="1170216" y="150317"/>
                  </a:lnTo>
                  <a:lnTo>
                    <a:pt x="117021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0" name="Google Shape;880;p27"/>
            <p:cNvSpPr txBox="1"/>
            <p:nvPr/>
          </p:nvSpPr>
          <p:spPr>
            <a:xfrm>
              <a:off x="3769143" y="6604393"/>
              <a:ext cx="11703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6921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Green water use 19 ± 20%</a:t>
              </a:r>
              <a:endParaRPr sz="700">
                <a:solidFill>
                  <a:schemeClr val="dk1"/>
                </a:solidFill>
                <a:latin typeface="Arimo"/>
                <a:ea typeface="Arimo"/>
                <a:cs typeface="Arimo"/>
                <a:sym typeface="Arimo"/>
              </a:endParaRPr>
            </a:p>
          </p:txBody>
        </p:sp>
        <p:sp>
          <p:nvSpPr>
            <p:cNvPr id="881" name="Google Shape;881;p27"/>
            <p:cNvSpPr/>
            <p:nvPr/>
          </p:nvSpPr>
          <p:spPr>
            <a:xfrm>
              <a:off x="3434664" y="7161009"/>
              <a:ext cx="1501775" cy="150495"/>
            </a:xfrm>
            <a:custGeom>
              <a:avLst/>
              <a:gdLst/>
              <a:ahLst/>
              <a:cxnLst/>
              <a:rect l="l" t="t" r="r" b="b"/>
              <a:pathLst>
                <a:path w="1501775" h="150495" extrusionOk="0">
                  <a:moveTo>
                    <a:pt x="0" y="150317"/>
                  </a:moveTo>
                  <a:lnTo>
                    <a:pt x="1501521" y="150317"/>
                  </a:lnTo>
                  <a:lnTo>
                    <a:pt x="1501521"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p27"/>
            <p:cNvSpPr txBox="1"/>
            <p:nvPr/>
          </p:nvSpPr>
          <p:spPr>
            <a:xfrm>
              <a:off x="3434664" y="7161009"/>
              <a:ext cx="1501775" cy="150495"/>
            </a:xfrm>
            <a:prstGeom prst="rect">
              <a:avLst/>
            </a:prstGeom>
            <a:no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6794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River discharge to ocean 46 ± 10%</a:t>
              </a:r>
              <a:endParaRPr sz="700">
                <a:solidFill>
                  <a:schemeClr val="dk1"/>
                </a:solidFill>
                <a:latin typeface="Arimo"/>
                <a:ea typeface="Arimo"/>
                <a:cs typeface="Arimo"/>
                <a:sym typeface="Arimo"/>
              </a:endParaRPr>
            </a:p>
          </p:txBody>
        </p:sp>
        <p:sp>
          <p:nvSpPr>
            <p:cNvPr id="883" name="Google Shape;883;p27"/>
            <p:cNvSpPr/>
            <p:nvPr/>
          </p:nvSpPr>
          <p:spPr>
            <a:xfrm>
              <a:off x="3434664" y="7161009"/>
              <a:ext cx="1501775" cy="150495"/>
            </a:xfrm>
            <a:custGeom>
              <a:avLst/>
              <a:gdLst/>
              <a:ahLst/>
              <a:cxnLst/>
              <a:rect l="l" t="t" r="r" b="b"/>
              <a:pathLst>
                <a:path w="1501775" h="150495" extrusionOk="0">
                  <a:moveTo>
                    <a:pt x="0" y="150317"/>
                  </a:moveTo>
                  <a:lnTo>
                    <a:pt x="1501521" y="150317"/>
                  </a:lnTo>
                  <a:lnTo>
                    <a:pt x="1501521"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p27"/>
            <p:cNvSpPr/>
            <p:nvPr/>
          </p:nvSpPr>
          <p:spPr>
            <a:xfrm>
              <a:off x="2299995" y="6819913"/>
              <a:ext cx="1170305" cy="150495"/>
            </a:xfrm>
            <a:custGeom>
              <a:avLst/>
              <a:gdLst/>
              <a:ahLst/>
              <a:cxnLst/>
              <a:rect l="l" t="t" r="r" b="b"/>
              <a:pathLst>
                <a:path w="1170304" h="150495" extrusionOk="0">
                  <a:moveTo>
                    <a:pt x="0" y="150317"/>
                  </a:moveTo>
                  <a:lnTo>
                    <a:pt x="1170216" y="150317"/>
                  </a:lnTo>
                  <a:lnTo>
                    <a:pt x="117021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p27"/>
            <p:cNvSpPr txBox="1"/>
            <p:nvPr/>
          </p:nvSpPr>
          <p:spPr>
            <a:xfrm>
              <a:off x="2376335" y="6840044"/>
              <a:ext cx="1017905" cy="120014"/>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700">
                  <a:solidFill>
                    <a:srgbClr val="307BAD"/>
                  </a:solidFill>
                  <a:latin typeface="Arimo"/>
                  <a:ea typeface="Arimo"/>
                  <a:cs typeface="Arimo"/>
                  <a:sym typeface="Arimo"/>
                </a:rPr>
                <a:t>Blue water use 4.0 ± 30%</a:t>
              </a:r>
              <a:endParaRPr sz="700">
                <a:solidFill>
                  <a:schemeClr val="dk1"/>
                </a:solidFill>
                <a:latin typeface="Arimo"/>
                <a:ea typeface="Arimo"/>
                <a:cs typeface="Arimo"/>
                <a:sym typeface="Arimo"/>
              </a:endParaRPr>
            </a:p>
          </p:txBody>
        </p:sp>
        <p:sp>
          <p:nvSpPr>
            <p:cNvPr id="886" name="Google Shape;886;p27"/>
            <p:cNvSpPr/>
            <p:nvPr/>
          </p:nvSpPr>
          <p:spPr>
            <a:xfrm>
              <a:off x="2299995" y="6819913"/>
              <a:ext cx="1170305" cy="150495"/>
            </a:xfrm>
            <a:custGeom>
              <a:avLst/>
              <a:gdLst/>
              <a:ahLst/>
              <a:cxnLst/>
              <a:rect l="l" t="t" r="r" b="b"/>
              <a:pathLst>
                <a:path w="1170304" h="150495" extrusionOk="0">
                  <a:moveTo>
                    <a:pt x="0" y="150317"/>
                  </a:moveTo>
                  <a:lnTo>
                    <a:pt x="1170216" y="150317"/>
                  </a:lnTo>
                  <a:lnTo>
                    <a:pt x="1170216"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p27"/>
            <p:cNvSpPr/>
            <p:nvPr/>
          </p:nvSpPr>
          <p:spPr>
            <a:xfrm>
              <a:off x="735482" y="6607568"/>
              <a:ext cx="1447800" cy="150495"/>
            </a:xfrm>
            <a:custGeom>
              <a:avLst/>
              <a:gdLst/>
              <a:ahLst/>
              <a:cxnLst/>
              <a:rect l="l" t="t" r="r" b="b"/>
              <a:pathLst>
                <a:path w="1447800" h="150495" extrusionOk="0">
                  <a:moveTo>
                    <a:pt x="0" y="150317"/>
                  </a:moveTo>
                  <a:lnTo>
                    <a:pt x="1447406" y="150317"/>
                  </a:lnTo>
                  <a:lnTo>
                    <a:pt x="144740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p27"/>
            <p:cNvSpPr txBox="1"/>
            <p:nvPr/>
          </p:nvSpPr>
          <p:spPr>
            <a:xfrm>
              <a:off x="812269" y="6627705"/>
              <a:ext cx="1294130" cy="120014"/>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Groundwater recharge 13 ± 50%</a:t>
              </a:r>
              <a:endParaRPr sz="700">
                <a:solidFill>
                  <a:schemeClr val="dk1"/>
                </a:solidFill>
                <a:latin typeface="Arimo"/>
                <a:ea typeface="Arimo"/>
                <a:cs typeface="Arimo"/>
                <a:sym typeface="Arimo"/>
              </a:endParaRPr>
            </a:p>
          </p:txBody>
        </p:sp>
        <p:sp>
          <p:nvSpPr>
            <p:cNvPr id="889" name="Google Shape;889;p27"/>
            <p:cNvSpPr/>
            <p:nvPr/>
          </p:nvSpPr>
          <p:spPr>
            <a:xfrm>
              <a:off x="735482" y="6607568"/>
              <a:ext cx="1447800" cy="150495"/>
            </a:xfrm>
            <a:custGeom>
              <a:avLst/>
              <a:gdLst/>
              <a:ahLst/>
              <a:cxnLst/>
              <a:rect l="l" t="t" r="r" b="b"/>
              <a:pathLst>
                <a:path w="1447800" h="150495" extrusionOk="0">
                  <a:moveTo>
                    <a:pt x="0" y="150317"/>
                  </a:moveTo>
                  <a:lnTo>
                    <a:pt x="1447406" y="150317"/>
                  </a:lnTo>
                  <a:lnTo>
                    <a:pt x="1447406"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0" name="Google Shape;890;p27"/>
            <p:cNvSpPr/>
            <p:nvPr/>
          </p:nvSpPr>
          <p:spPr>
            <a:xfrm>
              <a:off x="772528" y="7220763"/>
              <a:ext cx="1689100" cy="150495"/>
            </a:xfrm>
            <a:custGeom>
              <a:avLst/>
              <a:gdLst/>
              <a:ahLst/>
              <a:cxnLst/>
              <a:rect l="l" t="t" r="r" b="b"/>
              <a:pathLst>
                <a:path w="1689100" h="150495" extrusionOk="0">
                  <a:moveTo>
                    <a:pt x="0" y="150317"/>
                  </a:moveTo>
                  <a:lnTo>
                    <a:pt x="1688820" y="150317"/>
                  </a:lnTo>
                  <a:lnTo>
                    <a:pt x="1688820"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1" name="Google Shape;891;p27"/>
            <p:cNvSpPr txBox="1"/>
            <p:nvPr/>
          </p:nvSpPr>
          <p:spPr>
            <a:xfrm>
              <a:off x="772528" y="7220763"/>
              <a:ext cx="168910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127000" marR="0" lvl="0" indent="0" algn="l" rtl="0">
                <a:lnSpc>
                  <a:spcPct val="100000"/>
                </a:lnSpc>
                <a:spcBef>
                  <a:spcPts val="0"/>
                </a:spcBef>
                <a:spcAft>
                  <a:spcPts val="0"/>
                </a:spcAft>
                <a:buNone/>
              </a:pPr>
              <a:r>
                <a:rPr lang="en-US" sz="700">
                  <a:solidFill>
                    <a:srgbClr val="EF464C"/>
                  </a:solidFill>
                  <a:latin typeface="Arimo"/>
                  <a:ea typeface="Arimo"/>
                  <a:cs typeface="Arimo"/>
                  <a:sym typeface="Arimo"/>
                </a:rPr>
                <a:t>Grey water use (pollution) 1.4 ± 40%</a:t>
              </a:r>
              <a:endParaRPr sz="700">
                <a:solidFill>
                  <a:schemeClr val="dk1"/>
                </a:solidFill>
                <a:latin typeface="Arimo"/>
                <a:ea typeface="Arimo"/>
                <a:cs typeface="Arimo"/>
                <a:sym typeface="Arimo"/>
              </a:endParaRPr>
            </a:p>
          </p:txBody>
        </p:sp>
        <p:sp>
          <p:nvSpPr>
            <p:cNvPr id="892" name="Google Shape;892;p27"/>
            <p:cNvSpPr/>
            <p:nvPr/>
          </p:nvSpPr>
          <p:spPr>
            <a:xfrm>
              <a:off x="1211567" y="7520991"/>
              <a:ext cx="1826260" cy="150495"/>
            </a:xfrm>
            <a:custGeom>
              <a:avLst/>
              <a:gdLst/>
              <a:ahLst/>
              <a:cxnLst/>
              <a:rect l="l" t="t" r="r" b="b"/>
              <a:pathLst>
                <a:path w="1826260" h="150495" extrusionOk="0">
                  <a:moveTo>
                    <a:pt x="0" y="150317"/>
                  </a:moveTo>
                  <a:lnTo>
                    <a:pt x="1825790" y="150317"/>
                  </a:lnTo>
                  <a:lnTo>
                    <a:pt x="1825790"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27"/>
            <p:cNvSpPr txBox="1"/>
            <p:nvPr/>
          </p:nvSpPr>
          <p:spPr>
            <a:xfrm>
              <a:off x="1211567" y="7520991"/>
              <a:ext cx="182626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61594"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Groundwater discharge to ocean 4.5 ± 70%</a:t>
              </a:r>
              <a:endParaRPr sz="700">
                <a:solidFill>
                  <a:schemeClr val="dk1"/>
                </a:solidFill>
                <a:latin typeface="Arimo"/>
                <a:ea typeface="Arimo"/>
                <a:cs typeface="Arimo"/>
                <a:sym typeface="Arimo"/>
              </a:endParaRPr>
            </a:p>
          </p:txBody>
        </p:sp>
        <p:sp>
          <p:nvSpPr>
            <p:cNvPr id="894" name="Google Shape;894;p27"/>
            <p:cNvSpPr/>
            <p:nvPr/>
          </p:nvSpPr>
          <p:spPr>
            <a:xfrm>
              <a:off x="3976535" y="7355713"/>
              <a:ext cx="1205865" cy="274320"/>
            </a:xfrm>
            <a:custGeom>
              <a:avLst/>
              <a:gdLst/>
              <a:ahLst/>
              <a:cxnLst/>
              <a:rect l="l" t="t" r="r" b="b"/>
              <a:pathLst>
                <a:path w="1205864" h="274320" extrusionOk="0">
                  <a:moveTo>
                    <a:pt x="0" y="274027"/>
                  </a:moveTo>
                  <a:lnTo>
                    <a:pt x="1205395" y="274027"/>
                  </a:lnTo>
                  <a:lnTo>
                    <a:pt x="1205395" y="0"/>
                  </a:lnTo>
                  <a:lnTo>
                    <a:pt x="0" y="0"/>
                  </a:lnTo>
                  <a:lnTo>
                    <a:pt x="0" y="27402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5" name="Google Shape;895;p27"/>
            <p:cNvSpPr txBox="1"/>
            <p:nvPr/>
          </p:nvSpPr>
          <p:spPr>
            <a:xfrm>
              <a:off x="3976535" y="7355713"/>
              <a:ext cx="1205865" cy="274320"/>
            </a:xfrm>
            <a:prstGeom prst="rect">
              <a:avLst/>
            </a:prstGeom>
            <a:noFill/>
            <a:ln w="9525" cap="flat" cmpd="sng">
              <a:solidFill>
                <a:srgbClr val="B3B3B3"/>
              </a:solidFill>
              <a:prstDash val="solid"/>
              <a:round/>
              <a:headEnd type="none" w="sm" len="sm"/>
              <a:tailEnd type="none" w="sm" len="sm"/>
            </a:ln>
          </p:spPr>
          <p:txBody>
            <a:bodyPr spcFirstLastPara="1" wrap="square" lIns="0" tIns="15225" rIns="0" bIns="0" anchor="t" anchorCtr="0">
              <a:spAutoFit/>
            </a:bodyPr>
            <a:lstStyle/>
            <a:p>
              <a:pPr marL="359410" marR="41275" lvl="0" indent="-311150" algn="l" rtl="0">
                <a:lnSpc>
                  <a:spcPct val="107100"/>
                </a:lnSpc>
                <a:spcBef>
                  <a:spcPts val="0"/>
                </a:spcBef>
                <a:spcAft>
                  <a:spcPts val="0"/>
                </a:spcAft>
                <a:buNone/>
              </a:pPr>
              <a:r>
                <a:rPr lang="en-US" sz="700">
                  <a:solidFill>
                    <a:srgbClr val="231F20"/>
                  </a:solidFill>
                  <a:latin typeface="Arimo"/>
                  <a:ea typeface="Arimo"/>
                  <a:cs typeface="Arimo"/>
                  <a:sym typeface="Arimo"/>
                </a:rPr>
                <a:t>Interbasin ocean circulation  5 000 ± 20%</a:t>
              </a:r>
              <a:endParaRPr sz="700">
                <a:solidFill>
                  <a:schemeClr val="dk1"/>
                </a:solidFill>
                <a:latin typeface="Arimo"/>
                <a:ea typeface="Arimo"/>
                <a:cs typeface="Arimo"/>
                <a:sym typeface="Arimo"/>
              </a:endParaRPr>
            </a:p>
          </p:txBody>
        </p:sp>
        <p:sp>
          <p:nvSpPr>
            <p:cNvPr id="896" name="Google Shape;896;p27"/>
            <p:cNvSpPr/>
            <p:nvPr/>
          </p:nvSpPr>
          <p:spPr>
            <a:xfrm>
              <a:off x="3976535" y="7355713"/>
              <a:ext cx="1205865" cy="274320"/>
            </a:xfrm>
            <a:custGeom>
              <a:avLst/>
              <a:gdLst/>
              <a:ahLst/>
              <a:cxnLst/>
              <a:rect l="l" t="t" r="r" b="b"/>
              <a:pathLst>
                <a:path w="1205864" h="274320" extrusionOk="0">
                  <a:moveTo>
                    <a:pt x="0" y="274027"/>
                  </a:moveTo>
                  <a:lnTo>
                    <a:pt x="1205395" y="274027"/>
                  </a:lnTo>
                  <a:lnTo>
                    <a:pt x="1205395" y="0"/>
                  </a:lnTo>
                  <a:lnTo>
                    <a:pt x="0" y="0"/>
                  </a:lnTo>
                  <a:lnTo>
                    <a:pt x="0" y="27402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7" name="Google Shape;897;p27"/>
            <p:cNvSpPr/>
            <p:nvPr/>
          </p:nvSpPr>
          <p:spPr>
            <a:xfrm>
              <a:off x="4852530" y="8106257"/>
              <a:ext cx="1710689" cy="150495"/>
            </a:xfrm>
            <a:custGeom>
              <a:avLst/>
              <a:gdLst/>
              <a:ahLst/>
              <a:cxnLst/>
              <a:rect l="l" t="t" r="r" b="b"/>
              <a:pathLst>
                <a:path w="1710690" h="150495" extrusionOk="0">
                  <a:moveTo>
                    <a:pt x="0" y="150317"/>
                  </a:moveTo>
                  <a:lnTo>
                    <a:pt x="1710512" y="150317"/>
                  </a:lnTo>
                  <a:lnTo>
                    <a:pt x="171051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8" name="Google Shape;898;p27"/>
            <p:cNvSpPr txBox="1"/>
            <p:nvPr/>
          </p:nvSpPr>
          <p:spPr>
            <a:xfrm>
              <a:off x="4852530" y="8106257"/>
              <a:ext cx="1710689"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93980"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Vertical ocean circulation 2 100 ± 30%</a:t>
              </a:r>
              <a:endParaRPr sz="700">
                <a:solidFill>
                  <a:schemeClr val="dk1"/>
                </a:solidFill>
                <a:latin typeface="Arimo"/>
                <a:ea typeface="Arimo"/>
                <a:cs typeface="Arimo"/>
                <a:sym typeface="Arimo"/>
              </a:endParaRPr>
            </a:p>
          </p:txBody>
        </p:sp>
        <p:sp>
          <p:nvSpPr>
            <p:cNvPr id="899" name="Google Shape;899;p27"/>
            <p:cNvSpPr/>
            <p:nvPr/>
          </p:nvSpPr>
          <p:spPr>
            <a:xfrm>
              <a:off x="5427332" y="7314501"/>
              <a:ext cx="1284605" cy="150495"/>
            </a:xfrm>
            <a:custGeom>
              <a:avLst/>
              <a:gdLst/>
              <a:ahLst/>
              <a:cxnLst/>
              <a:rect l="l" t="t" r="r" b="b"/>
              <a:pathLst>
                <a:path w="1284604" h="150495" extrusionOk="0">
                  <a:moveTo>
                    <a:pt x="0" y="150317"/>
                  </a:moveTo>
                  <a:lnTo>
                    <a:pt x="1284325" y="150317"/>
                  </a:lnTo>
                  <a:lnTo>
                    <a:pt x="1284325"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p27"/>
            <p:cNvSpPr txBox="1"/>
            <p:nvPr/>
          </p:nvSpPr>
          <p:spPr>
            <a:xfrm>
              <a:off x="5427332" y="7314501"/>
              <a:ext cx="12846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52069"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Ocean evaporation 420 ± 20%</a:t>
              </a:r>
              <a:endParaRPr sz="700">
                <a:solidFill>
                  <a:schemeClr val="dk1"/>
                </a:solidFill>
                <a:latin typeface="Arimo"/>
                <a:ea typeface="Arimo"/>
                <a:cs typeface="Arimo"/>
                <a:sym typeface="Arimo"/>
              </a:endParaRPr>
            </a:p>
          </p:txBody>
        </p:sp>
        <p:sp>
          <p:nvSpPr>
            <p:cNvPr id="901" name="Google Shape;901;p27"/>
            <p:cNvSpPr/>
            <p:nvPr/>
          </p:nvSpPr>
          <p:spPr>
            <a:xfrm>
              <a:off x="4751184" y="6948690"/>
              <a:ext cx="1284605" cy="150495"/>
            </a:xfrm>
            <a:custGeom>
              <a:avLst/>
              <a:gdLst/>
              <a:ahLst/>
              <a:cxnLst/>
              <a:rect l="l" t="t" r="r" b="b"/>
              <a:pathLst>
                <a:path w="1284604" h="150495" extrusionOk="0">
                  <a:moveTo>
                    <a:pt x="0" y="150317"/>
                  </a:moveTo>
                  <a:lnTo>
                    <a:pt x="1284312" y="150317"/>
                  </a:lnTo>
                  <a:lnTo>
                    <a:pt x="128431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2" name="Google Shape;902;p27"/>
            <p:cNvSpPr txBox="1"/>
            <p:nvPr/>
          </p:nvSpPr>
          <p:spPr>
            <a:xfrm>
              <a:off x="4751184" y="6948690"/>
              <a:ext cx="12846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62230"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Land ice discharge 3.1 ± 40%</a:t>
              </a:r>
              <a:endParaRPr sz="700">
                <a:solidFill>
                  <a:schemeClr val="dk1"/>
                </a:solidFill>
                <a:latin typeface="Arimo"/>
                <a:ea typeface="Arimo"/>
                <a:cs typeface="Arimo"/>
                <a:sym typeface="Arimo"/>
              </a:endParaRPr>
            </a:p>
          </p:txBody>
        </p:sp>
        <p:sp>
          <p:nvSpPr>
            <p:cNvPr id="903" name="Google Shape;903;p27"/>
            <p:cNvSpPr/>
            <p:nvPr/>
          </p:nvSpPr>
          <p:spPr>
            <a:xfrm>
              <a:off x="5352084" y="6497345"/>
              <a:ext cx="1284605" cy="150495"/>
            </a:xfrm>
            <a:custGeom>
              <a:avLst/>
              <a:gdLst/>
              <a:ahLst/>
              <a:cxnLst/>
              <a:rect l="l" t="t" r="r" b="b"/>
              <a:pathLst>
                <a:path w="1284604" h="150495" extrusionOk="0">
                  <a:moveTo>
                    <a:pt x="0" y="150317"/>
                  </a:moveTo>
                  <a:lnTo>
                    <a:pt x="1284325" y="150317"/>
                  </a:lnTo>
                  <a:lnTo>
                    <a:pt x="1284325"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4" name="Google Shape;904;p27"/>
            <p:cNvSpPr txBox="1"/>
            <p:nvPr/>
          </p:nvSpPr>
          <p:spPr>
            <a:xfrm>
              <a:off x="5352084" y="6497345"/>
              <a:ext cx="12846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3619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Ocean precipitation 380 ± 20%</a:t>
              </a:r>
              <a:endParaRPr sz="700">
                <a:solidFill>
                  <a:schemeClr val="dk1"/>
                </a:solidFill>
                <a:latin typeface="Arimo"/>
                <a:ea typeface="Arimo"/>
                <a:cs typeface="Arimo"/>
                <a:sym typeface="Arimo"/>
              </a:endParaRPr>
            </a:p>
          </p:txBody>
        </p:sp>
        <p:sp>
          <p:nvSpPr>
            <p:cNvPr id="905" name="Google Shape;905;p27"/>
            <p:cNvSpPr/>
            <p:nvPr/>
          </p:nvSpPr>
          <p:spPr>
            <a:xfrm>
              <a:off x="4764278" y="6027940"/>
              <a:ext cx="1689100" cy="150495"/>
            </a:xfrm>
            <a:custGeom>
              <a:avLst/>
              <a:gdLst/>
              <a:ahLst/>
              <a:cxnLst/>
              <a:rect l="l" t="t" r="r" b="b"/>
              <a:pathLst>
                <a:path w="1689100" h="150495" extrusionOk="0">
                  <a:moveTo>
                    <a:pt x="0" y="150317"/>
                  </a:moveTo>
                  <a:lnTo>
                    <a:pt x="1688820" y="150317"/>
                  </a:lnTo>
                  <a:lnTo>
                    <a:pt x="1688820"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6" name="Google Shape;906;p27"/>
            <p:cNvSpPr txBox="1"/>
            <p:nvPr/>
          </p:nvSpPr>
          <p:spPr>
            <a:xfrm>
              <a:off x="4764278" y="6027940"/>
              <a:ext cx="168910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3365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Ocean to land atmospheric flux 46 ± 20%</a:t>
              </a:r>
              <a:endParaRPr sz="700">
                <a:solidFill>
                  <a:schemeClr val="dk1"/>
                </a:solidFill>
                <a:latin typeface="Arimo"/>
                <a:ea typeface="Arimo"/>
                <a:cs typeface="Arimo"/>
                <a:sym typeface="Arimo"/>
              </a:endParaRPr>
            </a:p>
          </p:txBody>
        </p:sp>
        <p:sp>
          <p:nvSpPr>
            <p:cNvPr id="907" name="Google Shape;907;p27"/>
            <p:cNvSpPr/>
            <p:nvPr/>
          </p:nvSpPr>
          <p:spPr>
            <a:xfrm>
              <a:off x="3945881" y="5801473"/>
              <a:ext cx="0" cy="771525"/>
            </a:xfrm>
            <a:custGeom>
              <a:avLst/>
              <a:gdLst/>
              <a:ahLst/>
              <a:cxnLst/>
              <a:rect l="l" t="t" r="r" b="b"/>
              <a:pathLst>
                <a:path w="120000" h="771525" extrusionOk="0">
                  <a:moveTo>
                    <a:pt x="0" y="771016"/>
                  </a:move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8" name="Google Shape;908;p27"/>
            <p:cNvSpPr/>
            <p:nvPr/>
          </p:nvSpPr>
          <p:spPr>
            <a:xfrm>
              <a:off x="3873191" y="5801476"/>
              <a:ext cx="145415" cy="78740"/>
            </a:xfrm>
            <a:custGeom>
              <a:avLst/>
              <a:gdLst/>
              <a:ahLst/>
              <a:cxnLst/>
              <a:rect l="l" t="t" r="r" b="b"/>
              <a:pathLst>
                <a:path w="145414" h="78739" extrusionOk="0">
                  <a:moveTo>
                    <a:pt x="0" y="78181"/>
                  </a:moveTo>
                  <a:lnTo>
                    <a:pt x="72694" y="0"/>
                  </a:lnTo>
                  <a:lnTo>
                    <a:pt x="145376" y="78181"/>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9" name="Google Shape;909;p27"/>
            <p:cNvSpPr/>
            <p:nvPr/>
          </p:nvSpPr>
          <p:spPr>
            <a:xfrm>
              <a:off x="3341411" y="5608915"/>
              <a:ext cx="226060" cy="0"/>
            </a:xfrm>
            <a:custGeom>
              <a:avLst/>
              <a:gdLst/>
              <a:ahLst/>
              <a:cxnLst/>
              <a:rect l="l" t="t" r="r" b="b"/>
              <a:pathLst>
                <a:path w="226060" h="120000" extrusionOk="0">
                  <a:moveTo>
                    <a:pt x="225551" y="0"/>
                  </a:move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0" name="Google Shape;910;p27"/>
            <p:cNvSpPr/>
            <p:nvPr/>
          </p:nvSpPr>
          <p:spPr>
            <a:xfrm>
              <a:off x="3341418" y="5536228"/>
              <a:ext cx="78740" cy="145415"/>
            </a:xfrm>
            <a:custGeom>
              <a:avLst/>
              <a:gdLst/>
              <a:ahLst/>
              <a:cxnLst/>
              <a:rect l="l" t="t" r="r" b="b"/>
              <a:pathLst>
                <a:path w="78739" h="145414" extrusionOk="0">
                  <a:moveTo>
                    <a:pt x="78181" y="145376"/>
                  </a:moveTo>
                  <a:lnTo>
                    <a:pt x="0" y="72682"/>
                  </a:lnTo>
                  <a:lnTo>
                    <a:pt x="78181"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1" name="Google Shape;911;p27"/>
            <p:cNvSpPr/>
            <p:nvPr/>
          </p:nvSpPr>
          <p:spPr>
            <a:xfrm>
              <a:off x="4785743" y="5918330"/>
              <a:ext cx="751840" cy="0"/>
            </a:xfrm>
            <a:custGeom>
              <a:avLst/>
              <a:gdLst/>
              <a:ahLst/>
              <a:cxnLst/>
              <a:rect l="l" t="t" r="r" b="b"/>
              <a:pathLst>
                <a:path w="751839" h="120000" extrusionOk="0">
                  <a:moveTo>
                    <a:pt x="751357" y="0"/>
                  </a:move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2" name="Google Shape;912;p27"/>
            <p:cNvSpPr/>
            <p:nvPr/>
          </p:nvSpPr>
          <p:spPr>
            <a:xfrm>
              <a:off x="4785744" y="5845643"/>
              <a:ext cx="78740" cy="145415"/>
            </a:xfrm>
            <a:custGeom>
              <a:avLst/>
              <a:gdLst/>
              <a:ahLst/>
              <a:cxnLst/>
              <a:rect l="l" t="t" r="r" b="b"/>
              <a:pathLst>
                <a:path w="78739" h="145414" extrusionOk="0">
                  <a:moveTo>
                    <a:pt x="78181" y="145376"/>
                  </a:moveTo>
                  <a:lnTo>
                    <a:pt x="0" y="72682"/>
                  </a:lnTo>
                  <a:lnTo>
                    <a:pt x="78181"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3" name="Google Shape;913;p27"/>
            <p:cNvSpPr/>
            <p:nvPr/>
          </p:nvSpPr>
          <p:spPr>
            <a:xfrm>
              <a:off x="2050404" y="7000554"/>
              <a:ext cx="207645" cy="0"/>
            </a:xfrm>
            <a:custGeom>
              <a:avLst/>
              <a:gdLst/>
              <a:ahLst/>
              <a:cxnLst/>
              <a:rect l="l" t="t" r="r" b="b"/>
              <a:pathLst>
                <a:path w="207644" h="120000" extrusionOk="0">
                  <a:moveTo>
                    <a:pt x="0" y="0"/>
                  </a:moveTo>
                  <a:lnTo>
                    <a:pt x="207327" y="0"/>
                  </a:lnTo>
                </a:path>
              </a:pathLst>
            </a:custGeom>
            <a:noFill/>
            <a:ln w="38100" cap="flat" cmpd="sng">
              <a:solidFill>
                <a:srgbClr val="E4625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4" name="Google Shape;914;p27"/>
            <p:cNvSpPr/>
            <p:nvPr/>
          </p:nvSpPr>
          <p:spPr>
            <a:xfrm>
              <a:off x="2179551" y="6927865"/>
              <a:ext cx="78740" cy="145415"/>
            </a:xfrm>
            <a:custGeom>
              <a:avLst/>
              <a:gdLst/>
              <a:ahLst/>
              <a:cxnLst/>
              <a:rect l="l" t="t" r="r" b="b"/>
              <a:pathLst>
                <a:path w="78739" h="145415" extrusionOk="0">
                  <a:moveTo>
                    <a:pt x="0" y="0"/>
                  </a:moveTo>
                  <a:lnTo>
                    <a:pt x="78181" y="72694"/>
                  </a:lnTo>
                  <a:lnTo>
                    <a:pt x="0" y="145376"/>
                  </a:lnTo>
                </a:path>
              </a:pathLst>
            </a:custGeom>
            <a:noFill/>
            <a:ln w="38100" cap="flat" cmpd="sng">
              <a:solidFill>
                <a:srgbClr val="E4625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5" name="Google Shape;915;p27"/>
            <p:cNvSpPr/>
            <p:nvPr/>
          </p:nvSpPr>
          <p:spPr>
            <a:xfrm>
              <a:off x="2065578" y="6983850"/>
              <a:ext cx="0" cy="207645"/>
            </a:xfrm>
            <a:custGeom>
              <a:avLst/>
              <a:gdLst/>
              <a:ahLst/>
              <a:cxnLst/>
              <a:rect l="l" t="t" r="r" b="b"/>
              <a:pathLst>
                <a:path w="120000" h="207645" extrusionOk="0">
                  <a:moveTo>
                    <a:pt x="0" y="0"/>
                  </a:moveTo>
                  <a:lnTo>
                    <a:pt x="0" y="207327"/>
                  </a:lnTo>
                </a:path>
              </a:pathLst>
            </a:custGeom>
            <a:noFill/>
            <a:ln w="38100" cap="flat" cmpd="sng">
              <a:solidFill>
                <a:srgbClr val="E4625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6" name="Google Shape;916;p27"/>
            <p:cNvSpPr/>
            <p:nvPr/>
          </p:nvSpPr>
          <p:spPr>
            <a:xfrm>
              <a:off x="1992891" y="7112996"/>
              <a:ext cx="145415" cy="78740"/>
            </a:xfrm>
            <a:custGeom>
              <a:avLst/>
              <a:gdLst/>
              <a:ahLst/>
              <a:cxnLst/>
              <a:rect l="l" t="t" r="r" b="b"/>
              <a:pathLst>
                <a:path w="145414" h="78740" extrusionOk="0">
                  <a:moveTo>
                    <a:pt x="145376" y="0"/>
                  </a:moveTo>
                  <a:lnTo>
                    <a:pt x="72682" y="78181"/>
                  </a:lnTo>
                  <a:lnTo>
                    <a:pt x="0" y="0"/>
                  </a:lnTo>
                </a:path>
              </a:pathLst>
            </a:custGeom>
            <a:noFill/>
            <a:ln w="38100" cap="flat" cmpd="sng">
              <a:solidFill>
                <a:srgbClr val="E4625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7" name="Google Shape;917;p27"/>
            <p:cNvSpPr/>
            <p:nvPr/>
          </p:nvSpPr>
          <p:spPr>
            <a:xfrm>
              <a:off x="3072408" y="7540269"/>
              <a:ext cx="182880" cy="85725"/>
            </a:xfrm>
            <a:custGeom>
              <a:avLst/>
              <a:gdLst/>
              <a:ahLst/>
              <a:cxnLst/>
              <a:rect l="l" t="t" r="r" b="b"/>
              <a:pathLst>
                <a:path w="182879" h="85725" extrusionOk="0">
                  <a:moveTo>
                    <a:pt x="0" y="0"/>
                  </a:moveTo>
                  <a:lnTo>
                    <a:pt x="182740" y="85204"/>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8" name="Google Shape;918;p27"/>
            <p:cNvSpPr/>
            <p:nvPr/>
          </p:nvSpPr>
          <p:spPr>
            <a:xfrm>
              <a:off x="3153554" y="7526558"/>
              <a:ext cx="101600" cy="132080"/>
            </a:xfrm>
            <a:custGeom>
              <a:avLst/>
              <a:gdLst/>
              <a:ahLst/>
              <a:cxnLst/>
              <a:rect l="l" t="t" r="r" b="b"/>
              <a:pathLst>
                <a:path w="101600" h="132079" extrusionOk="0">
                  <a:moveTo>
                    <a:pt x="61442" y="0"/>
                  </a:moveTo>
                  <a:lnTo>
                    <a:pt x="101587" y="98920"/>
                  </a:lnTo>
                  <a:lnTo>
                    <a:pt x="0" y="131762"/>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9" name="Google Shape;919;p27"/>
            <p:cNvSpPr/>
            <p:nvPr/>
          </p:nvSpPr>
          <p:spPr>
            <a:xfrm>
              <a:off x="4190987" y="7066819"/>
              <a:ext cx="193040" cy="59055"/>
            </a:xfrm>
            <a:custGeom>
              <a:avLst/>
              <a:gdLst/>
              <a:ahLst/>
              <a:cxnLst/>
              <a:rect l="l" t="t" r="r" b="b"/>
              <a:pathLst>
                <a:path w="193039" h="59054" extrusionOk="0">
                  <a:moveTo>
                    <a:pt x="0" y="0"/>
                  </a:moveTo>
                  <a:lnTo>
                    <a:pt x="192824" y="58953"/>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0" name="Google Shape;920;p27"/>
            <p:cNvSpPr/>
            <p:nvPr/>
          </p:nvSpPr>
          <p:spPr>
            <a:xfrm>
              <a:off x="4287771" y="7033398"/>
              <a:ext cx="96520" cy="139065"/>
            </a:xfrm>
            <a:custGeom>
              <a:avLst/>
              <a:gdLst/>
              <a:ahLst/>
              <a:cxnLst/>
              <a:rect l="l" t="t" r="r" b="b"/>
              <a:pathLst>
                <a:path w="96520" h="139065" extrusionOk="0">
                  <a:moveTo>
                    <a:pt x="42519" y="0"/>
                  </a:moveTo>
                  <a:lnTo>
                    <a:pt x="96037" y="92367"/>
                  </a:lnTo>
                  <a:lnTo>
                    <a:pt x="0" y="139026"/>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1" name="Google Shape;921;p27"/>
            <p:cNvSpPr/>
            <p:nvPr/>
          </p:nvSpPr>
          <p:spPr>
            <a:xfrm>
              <a:off x="5261936" y="6771913"/>
              <a:ext cx="165735" cy="116205"/>
            </a:xfrm>
            <a:custGeom>
              <a:avLst/>
              <a:gdLst/>
              <a:ahLst/>
              <a:cxnLst/>
              <a:rect l="l" t="t" r="r" b="b"/>
              <a:pathLst>
                <a:path w="165735" h="116204" extrusionOk="0">
                  <a:moveTo>
                    <a:pt x="0" y="0"/>
                  </a:moveTo>
                  <a:lnTo>
                    <a:pt x="165163" y="115646"/>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2" name="Google Shape;922;p27"/>
            <p:cNvSpPr/>
            <p:nvPr/>
          </p:nvSpPr>
          <p:spPr>
            <a:xfrm>
              <a:off x="5321360" y="6783175"/>
              <a:ext cx="106045" cy="119380"/>
            </a:xfrm>
            <a:custGeom>
              <a:avLst/>
              <a:gdLst/>
              <a:ahLst/>
              <a:cxnLst/>
              <a:rect l="l" t="t" r="r" b="b"/>
              <a:pathLst>
                <a:path w="106045" h="119379" extrusionOk="0">
                  <a:moveTo>
                    <a:pt x="83388" y="0"/>
                  </a:moveTo>
                  <a:lnTo>
                    <a:pt x="105740" y="104394"/>
                  </a:lnTo>
                  <a:lnTo>
                    <a:pt x="0" y="119087"/>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3" name="Google Shape;923;p27"/>
            <p:cNvSpPr/>
            <p:nvPr/>
          </p:nvSpPr>
          <p:spPr>
            <a:xfrm>
              <a:off x="6477984" y="6733868"/>
              <a:ext cx="0" cy="501650"/>
            </a:xfrm>
            <a:custGeom>
              <a:avLst/>
              <a:gdLst/>
              <a:ahLst/>
              <a:cxnLst/>
              <a:rect l="l" t="t" r="r" b="b"/>
              <a:pathLst>
                <a:path w="120000" h="501650" extrusionOk="0">
                  <a:moveTo>
                    <a:pt x="0" y="501218"/>
                  </a:move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4" name="Google Shape;924;p27"/>
            <p:cNvSpPr/>
            <p:nvPr/>
          </p:nvSpPr>
          <p:spPr>
            <a:xfrm>
              <a:off x="6405294" y="6733872"/>
              <a:ext cx="145415" cy="78740"/>
            </a:xfrm>
            <a:custGeom>
              <a:avLst/>
              <a:gdLst/>
              <a:ahLst/>
              <a:cxnLst/>
              <a:rect l="l" t="t" r="r" b="b"/>
              <a:pathLst>
                <a:path w="145415" h="78740" extrusionOk="0">
                  <a:moveTo>
                    <a:pt x="0" y="78181"/>
                  </a:moveTo>
                  <a:lnTo>
                    <a:pt x="72694" y="0"/>
                  </a:lnTo>
                  <a:lnTo>
                    <a:pt x="145376" y="78181"/>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5" name="Google Shape;925;p27"/>
            <p:cNvSpPr/>
            <p:nvPr/>
          </p:nvSpPr>
          <p:spPr>
            <a:xfrm>
              <a:off x="6276671" y="6705902"/>
              <a:ext cx="0" cy="501650"/>
            </a:xfrm>
            <a:custGeom>
              <a:avLst/>
              <a:gdLst/>
              <a:ahLst/>
              <a:cxnLst/>
              <a:rect l="l" t="t" r="r" b="b"/>
              <a:pathLst>
                <a:path w="120000" h="501650" extrusionOk="0">
                  <a:moveTo>
                    <a:pt x="0" y="0"/>
                  </a:moveTo>
                  <a:lnTo>
                    <a:pt x="0" y="501218"/>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6" name="Google Shape;926;p27"/>
            <p:cNvSpPr/>
            <p:nvPr/>
          </p:nvSpPr>
          <p:spPr>
            <a:xfrm>
              <a:off x="6203984" y="7128934"/>
              <a:ext cx="145415" cy="78740"/>
            </a:xfrm>
            <a:custGeom>
              <a:avLst/>
              <a:gdLst/>
              <a:ahLst/>
              <a:cxnLst/>
              <a:rect l="l" t="t" r="r" b="b"/>
              <a:pathLst>
                <a:path w="145414" h="78740" extrusionOk="0">
                  <a:moveTo>
                    <a:pt x="145376" y="0"/>
                  </a:moveTo>
                  <a:lnTo>
                    <a:pt x="72682" y="78181"/>
                  </a:ln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7" name="Google Shape;927;p27"/>
            <p:cNvSpPr/>
            <p:nvPr/>
          </p:nvSpPr>
          <p:spPr>
            <a:xfrm>
              <a:off x="4755954" y="7968467"/>
              <a:ext cx="0" cy="406400"/>
            </a:xfrm>
            <a:custGeom>
              <a:avLst/>
              <a:gdLst/>
              <a:ahLst/>
              <a:cxnLst/>
              <a:rect l="l" t="t" r="r" b="b"/>
              <a:pathLst>
                <a:path w="120000" h="406400" extrusionOk="0">
                  <a:moveTo>
                    <a:pt x="0" y="406120"/>
                  </a:move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8" name="Google Shape;928;p27"/>
            <p:cNvSpPr/>
            <p:nvPr/>
          </p:nvSpPr>
          <p:spPr>
            <a:xfrm>
              <a:off x="4683264" y="7968476"/>
              <a:ext cx="145415" cy="78740"/>
            </a:xfrm>
            <a:custGeom>
              <a:avLst/>
              <a:gdLst/>
              <a:ahLst/>
              <a:cxnLst/>
              <a:rect l="l" t="t" r="r" b="b"/>
              <a:pathLst>
                <a:path w="145414" h="78740" extrusionOk="0">
                  <a:moveTo>
                    <a:pt x="0" y="78181"/>
                  </a:moveTo>
                  <a:lnTo>
                    <a:pt x="72694" y="0"/>
                  </a:lnTo>
                  <a:lnTo>
                    <a:pt x="145376" y="78181"/>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9" name="Google Shape;929;p27"/>
            <p:cNvSpPr/>
            <p:nvPr/>
          </p:nvSpPr>
          <p:spPr>
            <a:xfrm>
              <a:off x="3658143" y="7494294"/>
              <a:ext cx="1710055" cy="389890"/>
            </a:xfrm>
            <a:custGeom>
              <a:avLst/>
              <a:gdLst/>
              <a:ahLst/>
              <a:cxnLst/>
              <a:rect l="l" t="t" r="r" b="b"/>
              <a:pathLst>
                <a:path w="1710054" h="389890" extrusionOk="0">
                  <a:moveTo>
                    <a:pt x="0" y="0"/>
                  </a:moveTo>
                  <a:lnTo>
                    <a:pt x="58042" y="38201"/>
                  </a:lnTo>
                  <a:lnTo>
                    <a:pt x="113204" y="74398"/>
                  </a:lnTo>
                  <a:lnTo>
                    <a:pt x="165659" y="108595"/>
                  </a:lnTo>
                  <a:lnTo>
                    <a:pt x="215580" y="140799"/>
                  </a:lnTo>
                  <a:lnTo>
                    <a:pt x="263139" y="171014"/>
                  </a:lnTo>
                  <a:lnTo>
                    <a:pt x="308509" y="199247"/>
                  </a:lnTo>
                  <a:lnTo>
                    <a:pt x="351864" y="225503"/>
                  </a:lnTo>
                  <a:lnTo>
                    <a:pt x="393376" y="249788"/>
                  </a:lnTo>
                  <a:lnTo>
                    <a:pt x="433219" y="272108"/>
                  </a:lnTo>
                  <a:lnTo>
                    <a:pt x="471564" y="292467"/>
                  </a:lnTo>
                  <a:lnTo>
                    <a:pt x="508587" y="310872"/>
                  </a:lnTo>
                  <a:lnTo>
                    <a:pt x="544458" y="327329"/>
                  </a:lnTo>
                  <a:lnTo>
                    <a:pt x="613441" y="354418"/>
                  </a:lnTo>
                  <a:lnTo>
                    <a:pt x="679896" y="373780"/>
                  </a:lnTo>
                  <a:lnTo>
                    <a:pt x="745208" y="385459"/>
                  </a:lnTo>
                  <a:lnTo>
                    <a:pt x="810760" y="389501"/>
                  </a:lnTo>
                  <a:lnTo>
                    <a:pt x="844058" y="388671"/>
                  </a:lnTo>
                  <a:lnTo>
                    <a:pt x="912564" y="381341"/>
                  </a:lnTo>
                  <a:lnTo>
                    <a:pt x="984770" y="366486"/>
                  </a:lnTo>
                  <a:lnTo>
                    <a:pt x="1022693" y="356250"/>
                  </a:lnTo>
                  <a:lnTo>
                    <a:pt x="1062059" y="344151"/>
                  </a:lnTo>
                  <a:lnTo>
                    <a:pt x="1103042" y="330192"/>
                  </a:lnTo>
                  <a:lnTo>
                    <a:pt x="1145815" y="314380"/>
                  </a:lnTo>
                  <a:lnTo>
                    <a:pt x="1190551" y="296721"/>
                  </a:lnTo>
                  <a:lnTo>
                    <a:pt x="1237422" y="277219"/>
                  </a:lnTo>
                  <a:lnTo>
                    <a:pt x="1286602" y="255882"/>
                  </a:lnTo>
                  <a:lnTo>
                    <a:pt x="1338263" y="232714"/>
                  </a:lnTo>
                  <a:lnTo>
                    <a:pt x="1392579" y="207720"/>
                  </a:lnTo>
                  <a:lnTo>
                    <a:pt x="1449722" y="180908"/>
                  </a:lnTo>
                  <a:lnTo>
                    <a:pt x="1509866" y="152281"/>
                  </a:lnTo>
                  <a:lnTo>
                    <a:pt x="1573183" y="121846"/>
                  </a:lnTo>
                  <a:lnTo>
                    <a:pt x="1639846" y="89609"/>
                  </a:lnTo>
                  <a:lnTo>
                    <a:pt x="1710029" y="55575"/>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0" name="Google Shape;930;p27"/>
            <p:cNvSpPr/>
            <p:nvPr/>
          </p:nvSpPr>
          <p:spPr>
            <a:xfrm>
              <a:off x="5266100" y="7518603"/>
              <a:ext cx="102235" cy="130810"/>
            </a:xfrm>
            <a:custGeom>
              <a:avLst/>
              <a:gdLst/>
              <a:ahLst/>
              <a:cxnLst/>
              <a:rect l="l" t="t" r="r" b="b"/>
              <a:pathLst>
                <a:path w="102235" h="130809" extrusionOk="0">
                  <a:moveTo>
                    <a:pt x="0" y="0"/>
                  </a:moveTo>
                  <a:lnTo>
                    <a:pt x="102069" y="31267"/>
                  </a:lnTo>
                  <a:lnTo>
                    <a:pt x="63461" y="130797"/>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1" name="Google Shape;931;p27"/>
            <p:cNvSpPr txBox="1"/>
            <p:nvPr/>
          </p:nvSpPr>
          <p:spPr>
            <a:xfrm>
              <a:off x="943999" y="4951872"/>
              <a:ext cx="789940" cy="150495"/>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900" b="1">
                  <a:solidFill>
                    <a:srgbClr val="231F20"/>
                  </a:solidFill>
                  <a:latin typeface="Arial Black"/>
                  <a:ea typeface="Arial Black"/>
                  <a:cs typeface="Arial Black"/>
                  <a:sym typeface="Arial Black"/>
                </a:rPr>
                <a:t>b) </a:t>
              </a:r>
              <a:r>
                <a:rPr lang="en-US" sz="900">
                  <a:solidFill>
                    <a:srgbClr val="231F20"/>
                  </a:solidFill>
                  <a:latin typeface="Arimo"/>
                  <a:ea typeface="Arimo"/>
                  <a:cs typeface="Arimo"/>
                  <a:sym typeface="Arimo"/>
                </a:rPr>
                <a:t>Water fluxes</a:t>
              </a:r>
              <a:endParaRPr sz="900">
                <a:solidFill>
                  <a:schemeClr val="dk1"/>
                </a:solidFill>
                <a:latin typeface="Arimo"/>
                <a:ea typeface="Arimo"/>
                <a:cs typeface="Arimo"/>
                <a:sym typeface="Arimo"/>
              </a:endParaRPr>
            </a:p>
          </p:txBody>
        </p:sp>
        <p:sp>
          <p:nvSpPr>
            <p:cNvPr id="932" name="Google Shape;932;p27"/>
            <p:cNvSpPr/>
            <p:nvPr/>
          </p:nvSpPr>
          <p:spPr>
            <a:xfrm>
              <a:off x="1922641" y="6288720"/>
              <a:ext cx="0" cy="233679"/>
            </a:xfrm>
            <a:custGeom>
              <a:avLst/>
              <a:gdLst/>
              <a:ahLst/>
              <a:cxnLst/>
              <a:rect l="l" t="t" r="r" b="b"/>
              <a:pathLst>
                <a:path w="120000" h="233679" extrusionOk="0">
                  <a:moveTo>
                    <a:pt x="0" y="233578"/>
                  </a:moveTo>
                  <a:lnTo>
                    <a:pt x="0" y="0"/>
                  </a:lnTo>
                </a:path>
              </a:pathLst>
            </a:custGeom>
            <a:noFill/>
            <a:ln w="38100" cap="flat" cmpd="sng">
              <a:solidFill>
                <a:srgbClr val="2AB78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3" name="Google Shape;933;p27"/>
            <p:cNvSpPr/>
            <p:nvPr/>
          </p:nvSpPr>
          <p:spPr>
            <a:xfrm>
              <a:off x="1849951" y="6288727"/>
              <a:ext cx="145415" cy="78740"/>
            </a:xfrm>
            <a:custGeom>
              <a:avLst/>
              <a:gdLst/>
              <a:ahLst/>
              <a:cxnLst/>
              <a:rect l="l" t="t" r="r" b="b"/>
              <a:pathLst>
                <a:path w="145414" h="78739" extrusionOk="0">
                  <a:moveTo>
                    <a:pt x="0" y="78181"/>
                  </a:moveTo>
                  <a:lnTo>
                    <a:pt x="72694" y="0"/>
                  </a:lnTo>
                  <a:lnTo>
                    <a:pt x="145376" y="78181"/>
                  </a:lnTo>
                </a:path>
              </a:pathLst>
            </a:custGeom>
            <a:noFill/>
            <a:ln w="38100" cap="flat" cmpd="sng">
              <a:solidFill>
                <a:srgbClr val="2AB78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4" name="Google Shape;934;p27"/>
            <p:cNvSpPr/>
            <p:nvPr/>
          </p:nvSpPr>
          <p:spPr>
            <a:xfrm>
              <a:off x="4199458" y="5976961"/>
              <a:ext cx="0" cy="595630"/>
            </a:xfrm>
            <a:custGeom>
              <a:avLst/>
              <a:gdLst/>
              <a:ahLst/>
              <a:cxnLst/>
              <a:rect l="l" t="t" r="r" b="b"/>
              <a:pathLst>
                <a:path w="120000" h="595629" extrusionOk="0">
                  <a:moveTo>
                    <a:pt x="0" y="595528"/>
                  </a:moveTo>
                  <a:lnTo>
                    <a:pt x="0" y="0"/>
                  </a:lnTo>
                </a:path>
              </a:pathLst>
            </a:custGeom>
            <a:noFill/>
            <a:ln w="38100" cap="flat" cmpd="sng">
              <a:solidFill>
                <a:srgbClr val="2AB78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5" name="Google Shape;935;p27"/>
            <p:cNvSpPr/>
            <p:nvPr/>
          </p:nvSpPr>
          <p:spPr>
            <a:xfrm>
              <a:off x="4126768" y="5976970"/>
              <a:ext cx="145415" cy="78740"/>
            </a:xfrm>
            <a:custGeom>
              <a:avLst/>
              <a:gdLst/>
              <a:ahLst/>
              <a:cxnLst/>
              <a:rect l="l" t="t" r="r" b="b"/>
              <a:pathLst>
                <a:path w="145414" h="78739" extrusionOk="0">
                  <a:moveTo>
                    <a:pt x="0" y="78181"/>
                  </a:moveTo>
                  <a:lnTo>
                    <a:pt x="72694" y="0"/>
                  </a:lnTo>
                  <a:lnTo>
                    <a:pt x="145376" y="78181"/>
                  </a:lnTo>
                </a:path>
              </a:pathLst>
            </a:custGeom>
            <a:noFill/>
            <a:ln w="38100" cap="flat" cmpd="sng">
              <a:solidFill>
                <a:srgbClr val="2AB78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6" name="Google Shape;936;p27"/>
            <p:cNvSpPr/>
            <p:nvPr/>
          </p:nvSpPr>
          <p:spPr>
            <a:xfrm>
              <a:off x="1413541" y="6775193"/>
              <a:ext cx="0" cy="307340"/>
            </a:xfrm>
            <a:custGeom>
              <a:avLst/>
              <a:gdLst/>
              <a:ahLst/>
              <a:cxnLst/>
              <a:rect l="l" t="t" r="r" b="b"/>
              <a:pathLst>
                <a:path w="120000" h="307340" extrusionOk="0">
                  <a:moveTo>
                    <a:pt x="0" y="0"/>
                  </a:moveTo>
                  <a:lnTo>
                    <a:pt x="0" y="306819"/>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7" name="Google Shape;937;p27"/>
            <p:cNvSpPr/>
            <p:nvPr/>
          </p:nvSpPr>
          <p:spPr>
            <a:xfrm>
              <a:off x="1340854" y="7003831"/>
              <a:ext cx="145415" cy="78740"/>
            </a:xfrm>
            <a:custGeom>
              <a:avLst/>
              <a:gdLst/>
              <a:ahLst/>
              <a:cxnLst/>
              <a:rect l="l" t="t" r="r" b="b"/>
              <a:pathLst>
                <a:path w="145415" h="78740" extrusionOk="0">
                  <a:moveTo>
                    <a:pt x="145376" y="0"/>
                  </a:moveTo>
                  <a:lnTo>
                    <a:pt x="72682" y="78181"/>
                  </a:ln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8" name="Google Shape;938;p27"/>
            <p:cNvSpPr/>
            <p:nvPr/>
          </p:nvSpPr>
          <p:spPr>
            <a:xfrm>
              <a:off x="2152220" y="5835365"/>
              <a:ext cx="973455" cy="659130"/>
            </a:xfrm>
            <a:custGeom>
              <a:avLst/>
              <a:gdLst/>
              <a:ahLst/>
              <a:cxnLst/>
              <a:rect l="l" t="t" r="r" b="b"/>
              <a:pathLst>
                <a:path w="973455" h="659129" extrusionOk="0">
                  <a:moveTo>
                    <a:pt x="0" y="658952"/>
                  </a:moveTo>
                  <a:lnTo>
                    <a:pt x="0" y="0"/>
                  </a:lnTo>
                  <a:lnTo>
                    <a:pt x="973366" y="0"/>
                  </a:lnTo>
                  <a:lnTo>
                    <a:pt x="973366" y="477913"/>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9" name="Google Shape;939;p27"/>
            <p:cNvSpPr/>
            <p:nvPr/>
          </p:nvSpPr>
          <p:spPr>
            <a:xfrm>
              <a:off x="2079533" y="6416134"/>
              <a:ext cx="145415" cy="78740"/>
            </a:xfrm>
            <a:custGeom>
              <a:avLst/>
              <a:gdLst/>
              <a:ahLst/>
              <a:cxnLst/>
              <a:rect l="l" t="t" r="r" b="b"/>
              <a:pathLst>
                <a:path w="145414" h="78739" extrusionOk="0">
                  <a:moveTo>
                    <a:pt x="145376" y="0"/>
                  </a:moveTo>
                  <a:lnTo>
                    <a:pt x="72682" y="78181"/>
                  </a:ln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0" name="Google Shape;940;p27"/>
            <p:cNvSpPr/>
            <p:nvPr/>
          </p:nvSpPr>
          <p:spPr>
            <a:xfrm>
              <a:off x="3052898" y="6235096"/>
              <a:ext cx="145415" cy="78740"/>
            </a:xfrm>
            <a:custGeom>
              <a:avLst/>
              <a:gdLst/>
              <a:ahLst/>
              <a:cxnLst/>
              <a:rect l="l" t="t" r="r" b="b"/>
              <a:pathLst>
                <a:path w="145414" h="78739" extrusionOk="0">
                  <a:moveTo>
                    <a:pt x="145376" y="0"/>
                  </a:moveTo>
                  <a:lnTo>
                    <a:pt x="72682" y="78181"/>
                  </a:ln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1" name="Google Shape;941;p27"/>
            <p:cNvSpPr/>
            <p:nvPr/>
          </p:nvSpPr>
          <p:spPr>
            <a:xfrm>
              <a:off x="2625600" y="5723302"/>
              <a:ext cx="0" cy="102235"/>
            </a:xfrm>
            <a:custGeom>
              <a:avLst/>
              <a:gdLst/>
              <a:ahLst/>
              <a:cxnLst/>
              <a:rect l="l" t="t" r="r" b="b"/>
              <a:pathLst>
                <a:path w="120000" h="102235" extrusionOk="0">
                  <a:moveTo>
                    <a:pt x="0" y="0"/>
                  </a:moveTo>
                  <a:lnTo>
                    <a:pt x="0" y="101866"/>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2" name="Google Shape;942;p27"/>
            <p:cNvSpPr/>
            <p:nvPr/>
          </p:nvSpPr>
          <p:spPr>
            <a:xfrm>
              <a:off x="3580543" y="6912686"/>
              <a:ext cx="100965" cy="0"/>
            </a:xfrm>
            <a:custGeom>
              <a:avLst/>
              <a:gdLst/>
              <a:ahLst/>
              <a:cxnLst/>
              <a:rect l="l" t="t" r="r" b="b"/>
              <a:pathLst>
                <a:path w="100964" h="120000" extrusionOk="0">
                  <a:moveTo>
                    <a:pt x="0" y="0"/>
                  </a:moveTo>
                  <a:lnTo>
                    <a:pt x="100558" y="0"/>
                  </a:lnTo>
                </a:path>
              </a:pathLst>
            </a:custGeom>
            <a:noFill/>
            <a:ln w="38100" cap="flat" cmpd="sng">
              <a:solidFill>
                <a:srgbClr val="307BA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3" name="Google Shape;943;p27"/>
            <p:cNvSpPr/>
            <p:nvPr/>
          </p:nvSpPr>
          <p:spPr>
            <a:xfrm>
              <a:off x="3130423" y="6769365"/>
              <a:ext cx="451484" cy="289560"/>
            </a:xfrm>
            <a:custGeom>
              <a:avLst/>
              <a:gdLst/>
              <a:ahLst/>
              <a:cxnLst/>
              <a:rect l="l" t="t" r="r" b="b"/>
              <a:pathLst>
                <a:path w="451485" h="289559" extrusionOk="0">
                  <a:moveTo>
                    <a:pt x="233641" y="0"/>
                  </a:moveTo>
                  <a:lnTo>
                    <a:pt x="451421" y="0"/>
                  </a:lnTo>
                  <a:lnTo>
                    <a:pt x="451421" y="289102"/>
                  </a:lnTo>
                  <a:lnTo>
                    <a:pt x="0" y="289102"/>
                  </a:lnTo>
                </a:path>
              </a:pathLst>
            </a:custGeom>
            <a:noFill/>
            <a:ln w="38100" cap="flat" cmpd="sng">
              <a:solidFill>
                <a:srgbClr val="307BA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4" name="Google Shape;944;p27"/>
            <p:cNvSpPr/>
            <p:nvPr/>
          </p:nvSpPr>
          <p:spPr>
            <a:xfrm>
              <a:off x="3364067" y="6696678"/>
              <a:ext cx="78740" cy="145415"/>
            </a:xfrm>
            <a:custGeom>
              <a:avLst/>
              <a:gdLst/>
              <a:ahLst/>
              <a:cxnLst/>
              <a:rect l="l" t="t" r="r" b="b"/>
              <a:pathLst>
                <a:path w="78739" h="145415" extrusionOk="0">
                  <a:moveTo>
                    <a:pt x="78181" y="145376"/>
                  </a:moveTo>
                  <a:lnTo>
                    <a:pt x="0" y="72682"/>
                  </a:lnTo>
                  <a:lnTo>
                    <a:pt x="78181" y="0"/>
                  </a:lnTo>
                </a:path>
              </a:pathLst>
            </a:custGeom>
            <a:noFill/>
            <a:ln w="38100" cap="flat" cmpd="sng">
              <a:solidFill>
                <a:srgbClr val="307BA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5" name="Google Shape;945;p27"/>
            <p:cNvSpPr/>
            <p:nvPr/>
          </p:nvSpPr>
          <p:spPr>
            <a:xfrm>
              <a:off x="3130424" y="6985777"/>
              <a:ext cx="78740" cy="145415"/>
            </a:xfrm>
            <a:custGeom>
              <a:avLst/>
              <a:gdLst/>
              <a:ahLst/>
              <a:cxnLst/>
              <a:rect l="l" t="t" r="r" b="b"/>
              <a:pathLst>
                <a:path w="78739" h="145415" extrusionOk="0">
                  <a:moveTo>
                    <a:pt x="78181" y="145376"/>
                  </a:moveTo>
                  <a:lnTo>
                    <a:pt x="0" y="72682"/>
                  </a:lnTo>
                  <a:lnTo>
                    <a:pt x="78181" y="0"/>
                  </a:lnTo>
                </a:path>
              </a:pathLst>
            </a:custGeom>
            <a:noFill/>
            <a:ln w="38100" cap="flat" cmpd="sng">
              <a:solidFill>
                <a:srgbClr val="307BA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6" name="Google Shape;946;p27"/>
            <p:cNvSpPr/>
            <p:nvPr/>
          </p:nvSpPr>
          <p:spPr>
            <a:xfrm>
              <a:off x="1046403" y="6097841"/>
              <a:ext cx="1284605" cy="150495"/>
            </a:xfrm>
            <a:custGeom>
              <a:avLst/>
              <a:gdLst/>
              <a:ahLst/>
              <a:cxnLst/>
              <a:rect l="l" t="t" r="r" b="b"/>
              <a:pathLst>
                <a:path w="1284605" h="150495" extrusionOk="0">
                  <a:moveTo>
                    <a:pt x="0" y="150317"/>
                  </a:moveTo>
                  <a:lnTo>
                    <a:pt x="1284312" y="150317"/>
                  </a:lnTo>
                  <a:lnTo>
                    <a:pt x="128431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7" name="Google Shape;947;p27"/>
            <p:cNvSpPr txBox="1"/>
            <p:nvPr/>
          </p:nvSpPr>
          <p:spPr>
            <a:xfrm>
              <a:off x="1066567" y="6117976"/>
              <a:ext cx="1243965" cy="120014"/>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700">
                  <a:solidFill>
                    <a:srgbClr val="2AB788"/>
                  </a:solidFill>
                  <a:latin typeface="Arimo"/>
                  <a:ea typeface="Arimo"/>
                  <a:cs typeface="Arimo"/>
                  <a:sym typeface="Arimo"/>
                </a:rPr>
                <a:t>Endorheic discharge 0.8 ± 30%</a:t>
              </a:r>
              <a:endParaRPr sz="700">
                <a:solidFill>
                  <a:schemeClr val="dk1"/>
                </a:solidFill>
                <a:latin typeface="Arimo"/>
                <a:ea typeface="Arimo"/>
                <a:cs typeface="Arimo"/>
                <a:sym typeface="Arimo"/>
              </a:endParaRPr>
            </a:p>
          </p:txBody>
        </p:sp>
        <p:sp>
          <p:nvSpPr>
            <p:cNvPr id="948" name="Google Shape;948;p27"/>
            <p:cNvSpPr/>
            <p:nvPr/>
          </p:nvSpPr>
          <p:spPr>
            <a:xfrm>
              <a:off x="1046403" y="6097841"/>
              <a:ext cx="1284605" cy="150495"/>
            </a:xfrm>
            <a:custGeom>
              <a:avLst/>
              <a:gdLst/>
              <a:ahLst/>
              <a:cxnLst/>
              <a:rect l="l" t="t" r="r" b="b"/>
              <a:pathLst>
                <a:path w="1284605" h="150495" extrusionOk="0">
                  <a:moveTo>
                    <a:pt x="0" y="150317"/>
                  </a:moveTo>
                  <a:lnTo>
                    <a:pt x="1284312" y="150317"/>
                  </a:lnTo>
                  <a:lnTo>
                    <a:pt x="1284312"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49" name="Google Shape;949;p27"/>
          <p:cNvSpPr txBox="1"/>
          <p:nvPr/>
        </p:nvSpPr>
        <p:spPr>
          <a:xfrm>
            <a:off x="323194" y="1154917"/>
            <a:ext cx="5894402" cy="369968"/>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Water Stocks (i.e., Pools)</a:t>
            </a:r>
            <a:endParaRPr/>
          </a:p>
        </p:txBody>
      </p:sp>
      <p:sp>
        <p:nvSpPr>
          <p:cNvPr id="950" name="Google Shape;950;p27"/>
          <p:cNvSpPr txBox="1"/>
          <p:nvPr/>
        </p:nvSpPr>
        <p:spPr>
          <a:xfrm>
            <a:off x="6266787" y="1154917"/>
            <a:ext cx="5894402" cy="369968"/>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Water Flows (i.e., Fluxes)</a:t>
            </a:r>
            <a:endParaRPr/>
          </a:p>
        </p:txBody>
      </p:sp>
      <p:sp>
        <p:nvSpPr>
          <p:cNvPr id="951" name="Google Shape;951;p27"/>
          <p:cNvSpPr txBox="1"/>
          <p:nvPr/>
        </p:nvSpPr>
        <p:spPr>
          <a:xfrm>
            <a:off x="354808" y="5574483"/>
            <a:ext cx="11726949" cy="1100676"/>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It is no longer possible to understand the distribution of water quantity and quality on Earth without considering human activity.</a:t>
            </a:r>
            <a:endParaRPr/>
          </a:p>
          <a:p>
            <a:pPr marL="228600" marR="0" lvl="0" indent="-228600" algn="l" rtl="0">
              <a:lnSpc>
                <a:spcPct val="100000"/>
              </a:lnSpc>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Human water use (fluxes) are separated into green (78%), blue (16%), and grey (6%) water use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1"/>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Today’s Topics</a:t>
            </a:r>
            <a:endParaRPr/>
          </a:p>
        </p:txBody>
      </p:sp>
      <p:sp>
        <p:nvSpPr>
          <p:cNvPr id="466" name="Google Shape;466;p11"/>
          <p:cNvSpPr txBox="1">
            <a:spLocks noGrp="1"/>
          </p:cNvSpPr>
          <p:nvPr>
            <p:ph type="body" idx="1"/>
          </p:nvPr>
        </p:nvSpPr>
        <p:spPr>
          <a:xfrm>
            <a:off x="838200" y="1467650"/>
            <a:ext cx="11087100" cy="513000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Clr>
                <a:schemeClr val="dk1"/>
              </a:buClr>
              <a:buSzPts val="2800"/>
              <a:buChar char="•"/>
            </a:pPr>
            <a:r>
              <a:rPr lang="en-US" b="1" dirty="0"/>
              <a:t>Water Demand</a:t>
            </a:r>
            <a:endParaRPr dirty="0"/>
          </a:p>
          <a:p>
            <a:pPr marL="685800" lvl="1" indent="-228600" algn="l" rtl="0">
              <a:lnSpc>
                <a:spcPct val="100000"/>
              </a:lnSpc>
              <a:spcBef>
                <a:spcPts val="500"/>
              </a:spcBef>
              <a:spcAft>
                <a:spcPts val="0"/>
              </a:spcAft>
              <a:buClr>
                <a:schemeClr val="dk1"/>
              </a:buClr>
              <a:buSzPts val="2400"/>
              <a:buChar char="•"/>
            </a:pPr>
            <a:r>
              <a:rPr lang="en-US" dirty="0"/>
              <a:t>How much water do humans use, where, and for what purposes?</a:t>
            </a:r>
            <a:endParaRPr dirty="0"/>
          </a:p>
          <a:p>
            <a:pPr marL="228600" lvl="0" indent="-228600" algn="l" rtl="0">
              <a:lnSpc>
                <a:spcPct val="100000"/>
              </a:lnSpc>
              <a:spcBef>
                <a:spcPts val="1000"/>
              </a:spcBef>
              <a:spcAft>
                <a:spcPts val="0"/>
              </a:spcAft>
              <a:buClr>
                <a:schemeClr val="dk1"/>
              </a:buClr>
              <a:buSzPts val="2800"/>
              <a:buChar char="•"/>
            </a:pPr>
            <a:r>
              <a:rPr lang="en-US" b="1" dirty="0"/>
              <a:t>Water Supply</a:t>
            </a:r>
            <a:endParaRPr dirty="0"/>
          </a:p>
          <a:p>
            <a:pPr marL="685800" lvl="1" indent="-228600" algn="l" rtl="0">
              <a:lnSpc>
                <a:spcPct val="100000"/>
              </a:lnSpc>
              <a:spcBef>
                <a:spcPts val="500"/>
              </a:spcBef>
              <a:spcAft>
                <a:spcPts val="0"/>
              </a:spcAft>
              <a:buClr>
                <a:schemeClr val="dk1"/>
              </a:buClr>
              <a:buSzPts val="2400"/>
              <a:buChar char="•"/>
            </a:pPr>
            <a:r>
              <a:rPr lang="en-US" dirty="0"/>
              <a:t>How much water is sustainably available, where, and in what forms?</a:t>
            </a:r>
            <a:endParaRPr dirty="0"/>
          </a:p>
          <a:p>
            <a:pPr marL="685800" lvl="1" indent="-228600" algn="l" rtl="0">
              <a:lnSpc>
                <a:spcPct val="100000"/>
              </a:lnSpc>
              <a:spcBef>
                <a:spcPts val="500"/>
              </a:spcBef>
              <a:spcAft>
                <a:spcPts val="0"/>
              </a:spcAft>
              <a:buClr>
                <a:schemeClr val="dk1"/>
              </a:buClr>
              <a:buSzPts val="2400"/>
              <a:buChar char="•"/>
            </a:pPr>
            <a:r>
              <a:rPr lang="en-US" dirty="0"/>
              <a:t>How will climate change affect this supply?</a:t>
            </a:r>
            <a:endParaRPr dirty="0"/>
          </a:p>
          <a:p>
            <a:pPr marL="228600" lvl="0" indent="-228600" algn="l" rtl="0">
              <a:lnSpc>
                <a:spcPct val="100000"/>
              </a:lnSpc>
              <a:spcBef>
                <a:spcPts val="1000"/>
              </a:spcBef>
              <a:spcAft>
                <a:spcPts val="0"/>
              </a:spcAft>
              <a:buClr>
                <a:schemeClr val="dk1"/>
              </a:buClr>
              <a:buSzPts val="2800"/>
              <a:buChar char="•"/>
            </a:pPr>
            <a:r>
              <a:rPr lang="en-US" b="1" dirty="0"/>
              <a:t>Approach to Representing Water in Integrated Models</a:t>
            </a:r>
            <a:endParaRPr dirty="0"/>
          </a:p>
          <a:p>
            <a:pPr marL="685800" lvl="1" indent="-228600" algn="l" rtl="0">
              <a:lnSpc>
                <a:spcPct val="100000"/>
              </a:lnSpc>
              <a:spcBef>
                <a:spcPts val="500"/>
              </a:spcBef>
              <a:spcAft>
                <a:spcPts val="0"/>
              </a:spcAft>
              <a:buClr>
                <a:schemeClr val="dk1"/>
              </a:buClr>
              <a:buSzPts val="2400"/>
              <a:buChar char="•"/>
            </a:pPr>
            <a:r>
              <a:rPr lang="en-US" dirty="0"/>
              <a:t>Why and how is water accounted for?</a:t>
            </a:r>
            <a:endParaRPr dirty="0"/>
          </a:p>
          <a:p>
            <a:pPr marL="685800" lvl="1" indent="-228600" algn="l" rtl="0">
              <a:lnSpc>
                <a:spcPct val="100000"/>
              </a:lnSpc>
              <a:spcBef>
                <a:spcPts val="500"/>
              </a:spcBef>
              <a:spcAft>
                <a:spcPts val="0"/>
              </a:spcAft>
              <a:buClr>
                <a:schemeClr val="dk1"/>
              </a:buClr>
              <a:buSzPts val="2400"/>
              <a:buChar char="•"/>
            </a:pPr>
            <a:r>
              <a:rPr lang="en-US" dirty="0"/>
              <a:t>As an example, how does GCAM model water?</a:t>
            </a:r>
            <a:endParaRPr dirty="0"/>
          </a:p>
          <a:p>
            <a:pPr marL="228600" lvl="0" indent="-228600" algn="l" rtl="0">
              <a:lnSpc>
                <a:spcPct val="100000"/>
              </a:lnSpc>
              <a:spcBef>
                <a:spcPts val="1000"/>
              </a:spcBef>
              <a:spcAft>
                <a:spcPts val="0"/>
              </a:spcAft>
              <a:buClr>
                <a:schemeClr val="dk1"/>
              </a:buClr>
              <a:buSzPts val="2800"/>
              <a:buChar char="•"/>
            </a:pPr>
            <a:r>
              <a:rPr lang="en-US" b="1" dirty="0"/>
              <a:t>Exciting Science Questions Integrated Models are Exploring</a:t>
            </a:r>
            <a:endParaRPr dirty="0"/>
          </a:p>
          <a:p>
            <a:pPr marL="685800" lvl="1" indent="-228600" algn="l" rtl="0">
              <a:lnSpc>
                <a:spcPct val="100000"/>
              </a:lnSpc>
              <a:spcBef>
                <a:spcPts val="500"/>
              </a:spcBef>
              <a:spcAft>
                <a:spcPts val="0"/>
              </a:spcAft>
              <a:buClr>
                <a:schemeClr val="dk1"/>
              </a:buClr>
              <a:buSzPts val="2400"/>
              <a:buChar char="•"/>
            </a:pPr>
            <a:r>
              <a:rPr lang="en-US" dirty="0"/>
              <a:t>What key insights have emerged?</a:t>
            </a:r>
            <a:endParaRPr dirty="0"/>
          </a:p>
          <a:p>
            <a:pPr marL="685800" lvl="1" indent="-228600" algn="l" rtl="0">
              <a:lnSpc>
                <a:spcPct val="100000"/>
              </a:lnSpc>
              <a:spcBef>
                <a:spcPts val="500"/>
              </a:spcBef>
              <a:spcAft>
                <a:spcPts val="0"/>
              </a:spcAft>
              <a:buClr>
                <a:schemeClr val="dk1"/>
              </a:buClr>
              <a:buSzPts val="2400"/>
              <a:buChar char="•"/>
            </a:pPr>
            <a:r>
              <a:rPr lang="en-US" dirty="0"/>
              <a:t>What questions remain unanswered?</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28"/>
          <p:cNvSpPr txBox="1">
            <a:spLocks noGrp="1"/>
          </p:cNvSpPr>
          <p:nvPr>
            <p:ph type="title"/>
          </p:nvPr>
        </p:nvSpPr>
        <p:spPr>
          <a:xfrm>
            <a:off x="500744" y="-109766"/>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000"/>
              <a:buFont typeface="Tahoma"/>
              <a:buNone/>
            </a:pPr>
            <a:r>
              <a:rPr lang="en-US" sz="2000" dirty="0"/>
              <a:t>The Global Water Cycle</a:t>
            </a:r>
            <a:endParaRPr dirty="0"/>
          </a:p>
        </p:txBody>
      </p:sp>
      <p:grpSp>
        <p:nvGrpSpPr>
          <p:cNvPr id="958" name="Google Shape;958;p28"/>
          <p:cNvGrpSpPr/>
          <p:nvPr/>
        </p:nvGrpSpPr>
        <p:grpSpPr>
          <a:xfrm>
            <a:off x="323194" y="1619317"/>
            <a:ext cx="5906788" cy="3759916"/>
            <a:chOff x="818494" y="955288"/>
            <a:chExt cx="5906788" cy="3759916"/>
          </a:xfrm>
        </p:grpSpPr>
        <p:sp>
          <p:nvSpPr>
            <p:cNvPr id="959" name="Google Shape;959;p28"/>
            <p:cNvSpPr/>
            <p:nvPr/>
          </p:nvSpPr>
          <p:spPr>
            <a:xfrm>
              <a:off x="818494" y="955288"/>
              <a:ext cx="5906788" cy="37599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8"/>
            <p:cNvSpPr/>
            <p:nvPr/>
          </p:nvSpPr>
          <p:spPr>
            <a:xfrm>
              <a:off x="1024534" y="1791119"/>
              <a:ext cx="1381125" cy="150495"/>
            </a:xfrm>
            <a:custGeom>
              <a:avLst/>
              <a:gdLst/>
              <a:ahLst/>
              <a:cxnLst/>
              <a:rect l="l" t="t" r="r" b="b"/>
              <a:pathLst>
                <a:path w="1381125" h="150494" extrusionOk="0">
                  <a:moveTo>
                    <a:pt x="0" y="150317"/>
                  </a:moveTo>
                  <a:lnTo>
                    <a:pt x="1380807" y="150317"/>
                  </a:lnTo>
                  <a:lnTo>
                    <a:pt x="1380807"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28"/>
            <p:cNvSpPr txBox="1"/>
            <p:nvPr/>
          </p:nvSpPr>
          <p:spPr>
            <a:xfrm>
              <a:off x="1024534" y="1791119"/>
              <a:ext cx="138112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47625" marR="0" lvl="0" indent="0" algn="l" rtl="0">
                <a:spcBef>
                  <a:spcPts val="0"/>
                </a:spcBef>
                <a:spcAft>
                  <a:spcPts val="0"/>
                </a:spcAft>
                <a:buNone/>
              </a:pPr>
              <a:r>
                <a:rPr lang="en-US" sz="700">
                  <a:solidFill>
                    <a:srgbClr val="231F20"/>
                  </a:solidFill>
                  <a:latin typeface="Arimo"/>
                  <a:ea typeface="Arimo"/>
                  <a:cs typeface="Arimo"/>
                  <a:sym typeface="Arimo"/>
                </a:rPr>
                <a:t>Atmosphere over land 3.0 ± 10%</a:t>
              </a:r>
              <a:endParaRPr sz="700">
                <a:solidFill>
                  <a:srgbClr val="000000"/>
                </a:solidFill>
                <a:latin typeface="Arimo"/>
                <a:ea typeface="Arimo"/>
                <a:cs typeface="Arimo"/>
                <a:sym typeface="Arimo"/>
              </a:endParaRPr>
            </a:p>
          </p:txBody>
        </p:sp>
        <p:sp>
          <p:nvSpPr>
            <p:cNvPr id="962" name="Google Shape;962;p28"/>
            <p:cNvSpPr/>
            <p:nvPr/>
          </p:nvSpPr>
          <p:spPr>
            <a:xfrm>
              <a:off x="5200535" y="2098116"/>
              <a:ext cx="1447800" cy="150495"/>
            </a:xfrm>
            <a:custGeom>
              <a:avLst/>
              <a:gdLst/>
              <a:ahLst/>
              <a:cxnLst/>
              <a:rect l="l" t="t" r="r" b="b"/>
              <a:pathLst>
                <a:path w="1447800" h="150494" extrusionOk="0">
                  <a:moveTo>
                    <a:pt x="0" y="150317"/>
                  </a:moveTo>
                  <a:lnTo>
                    <a:pt x="1447406" y="150317"/>
                  </a:lnTo>
                  <a:lnTo>
                    <a:pt x="144740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28"/>
            <p:cNvSpPr txBox="1"/>
            <p:nvPr/>
          </p:nvSpPr>
          <p:spPr>
            <a:xfrm>
              <a:off x="5200535" y="2098116"/>
              <a:ext cx="144780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57150" marR="0" lvl="0" indent="0" algn="l" rtl="0">
                <a:spcBef>
                  <a:spcPts val="0"/>
                </a:spcBef>
                <a:spcAft>
                  <a:spcPts val="0"/>
                </a:spcAft>
                <a:buNone/>
              </a:pPr>
              <a:r>
                <a:rPr lang="en-US" sz="700">
                  <a:solidFill>
                    <a:srgbClr val="231F20"/>
                  </a:solidFill>
                  <a:latin typeface="Arimo"/>
                  <a:ea typeface="Arimo"/>
                  <a:cs typeface="Arimo"/>
                  <a:sym typeface="Arimo"/>
                </a:rPr>
                <a:t>Atmosphere over ocean 10 ± 20%</a:t>
              </a:r>
              <a:endParaRPr sz="700">
                <a:solidFill>
                  <a:srgbClr val="000000"/>
                </a:solidFill>
                <a:latin typeface="Arimo"/>
                <a:ea typeface="Arimo"/>
                <a:cs typeface="Arimo"/>
                <a:sym typeface="Arimo"/>
              </a:endParaRPr>
            </a:p>
          </p:txBody>
        </p:sp>
        <p:sp>
          <p:nvSpPr>
            <p:cNvPr id="964" name="Google Shape;964;p28"/>
            <p:cNvSpPr/>
            <p:nvPr/>
          </p:nvSpPr>
          <p:spPr>
            <a:xfrm>
              <a:off x="3380587" y="1944611"/>
              <a:ext cx="1734820" cy="150495"/>
            </a:xfrm>
            <a:custGeom>
              <a:avLst/>
              <a:gdLst/>
              <a:ahLst/>
              <a:cxnLst/>
              <a:rect l="l" t="t" r="r" b="b"/>
              <a:pathLst>
                <a:path w="1734820" h="150494" extrusionOk="0">
                  <a:moveTo>
                    <a:pt x="0" y="150317"/>
                  </a:moveTo>
                  <a:lnTo>
                    <a:pt x="1734807" y="150317"/>
                  </a:lnTo>
                  <a:lnTo>
                    <a:pt x="1734807"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28"/>
            <p:cNvSpPr txBox="1"/>
            <p:nvPr/>
          </p:nvSpPr>
          <p:spPr>
            <a:xfrm>
              <a:off x="3380587" y="1944611"/>
              <a:ext cx="173482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71755" marR="0" lvl="0" indent="0" algn="l" rtl="0">
                <a:spcBef>
                  <a:spcPts val="0"/>
                </a:spcBef>
                <a:spcAft>
                  <a:spcPts val="0"/>
                </a:spcAft>
                <a:buNone/>
              </a:pPr>
              <a:r>
                <a:rPr lang="en-US" sz="700">
                  <a:solidFill>
                    <a:srgbClr val="231F20"/>
                  </a:solidFill>
                  <a:latin typeface="Arimo"/>
                  <a:ea typeface="Arimo"/>
                  <a:cs typeface="Arimo"/>
                  <a:sym typeface="Arimo"/>
                </a:rPr>
                <a:t>Snowpack (annual maximum) 2.7 ± 20%</a:t>
              </a:r>
              <a:endParaRPr sz="700">
                <a:solidFill>
                  <a:srgbClr val="000000"/>
                </a:solidFill>
                <a:latin typeface="Arimo"/>
                <a:ea typeface="Arimo"/>
                <a:cs typeface="Arimo"/>
                <a:sym typeface="Arimo"/>
              </a:endParaRPr>
            </a:p>
          </p:txBody>
        </p:sp>
        <p:sp>
          <p:nvSpPr>
            <p:cNvPr id="966" name="Google Shape;966;p28"/>
            <p:cNvSpPr/>
            <p:nvPr/>
          </p:nvSpPr>
          <p:spPr>
            <a:xfrm>
              <a:off x="4453534" y="2391448"/>
              <a:ext cx="1575435" cy="150495"/>
            </a:xfrm>
            <a:custGeom>
              <a:avLst/>
              <a:gdLst/>
              <a:ahLst/>
              <a:cxnLst/>
              <a:rect l="l" t="t" r="r" b="b"/>
              <a:pathLst>
                <a:path w="1575435" h="150494" extrusionOk="0">
                  <a:moveTo>
                    <a:pt x="0" y="150317"/>
                  </a:moveTo>
                  <a:lnTo>
                    <a:pt x="1575206" y="150317"/>
                  </a:lnTo>
                  <a:lnTo>
                    <a:pt x="157520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28"/>
            <p:cNvSpPr txBox="1"/>
            <p:nvPr/>
          </p:nvSpPr>
          <p:spPr>
            <a:xfrm>
              <a:off x="4493427" y="2411583"/>
              <a:ext cx="1495425" cy="120014"/>
            </a:xfrm>
            <a:prstGeom prst="rect">
              <a:avLst/>
            </a:prstGeom>
            <a:noFill/>
            <a:ln>
              <a:noFill/>
            </a:ln>
          </p:spPr>
          <p:txBody>
            <a:bodyPr spcFirstLastPara="1" wrap="square" lIns="0" tIns="0" rIns="0" bIns="0" anchor="t" anchorCtr="0">
              <a:spAutoFit/>
            </a:bodyPr>
            <a:lstStyle/>
            <a:p>
              <a:pPr marL="12700" marR="0" lvl="0" indent="0" algn="l" rtl="0">
                <a:spcBef>
                  <a:spcPts val="0"/>
                </a:spcBef>
                <a:spcAft>
                  <a:spcPts val="0"/>
                </a:spcAft>
                <a:buNone/>
              </a:pPr>
              <a:r>
                <a:rPr lang="en-US" sz="700">
                  <a:solidFill>
                    <a:srgbClr val="231F20"/>
                  </a:solidFill>
                  <a:latin typeface="Arimo"/>
                  <a:ea typeface="Arimo"/>
                  <a:cs typeface="Arimo"/>
                  <a:sym typeface="Arimo"/>
                </a:rPr>
                <a:t>Ice sheets and glaciers 26 000 ± 10%</a:t>
              </a:r>
              <a:endParaRPr sz="700">
                <a:solidFill>
                  <a:srgbClr val="000000"/>
                </a:solidFill>
                <a:latin typeface="Arimo"/>
                <a:ea typeface="Arimo"/>
                <a:cs typeface="Arimo"/>
                <a:sym typeface="Arimo"/>
              </a:endParaRPr>
            </a:p>
          </p:txBody>
        </p:sp>
        <p:sp>
          <p:nvSpPr>
            <p:cNvPr id="968" name="Google Shape;968;p28"/>
            <p:cNvSpPr/>
            <p:nvPr/>
          </p:nvSpPr>
          <p:spPr>
            <a:xfrm>
              <a:off x="4453534" y="2391448"/>
              <a:ext cx="1575435" cy="150495"/>
            </a:xfrm>
            <a:custGeom>
              <a:avLst/>
              <a:gdLst/>
              <a:ahLst/>
              <a:cxnLst/>
              <a:rect l="l" t="t" r="r" b="b"/>
              <a:pathLst>
                <a:path w="1575435" h="150494" extrusionOk="0">
                  <a:moveTo>
                    <a:pt x="0" y="150317"/>
                  </a:moveTo>
                  <a:lnTo>
                    <a:pt x="1575206" y="150317"/>
                  </a:lnTo>
                  <a:lnTo>
                    <a:pt x="1575206"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28"/>
            <p:cNvSpPr/>
            <p:nvPr/>
          </p:nvSpPr>
          <p:spPr>
            <a:xfrm>
              <a:off x="963333" y="2450173"/>
              <a:ext cx="965200" cy="150495"/>
            </a:xfrm>
            <a:custGeom>
              <a:avLst/>
              <a:gdLst/>
              <a:ahLst/>
              <a:cxnLst/>
              <a:rect l="l" t="t" r="r" b="b"/>
              <a:pathLst>
                <a:path w="965200" h="150494" extrusionOk="0">
                  <a:moveTo>
                    <a:pt x="0" y="150317"/>
                  </a:moveTo>
                  <a:lnTo>
                    <a:pt x="965009" y="150317"/>
                  </a:lnTo>
                  <a:lnTo>
                    <a:pt x="965009"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28"/>
            <p:cNvSpPr txBox="1"/>
            <p:nvPr/>
          </p:nvSpPr>
          <p:spPr>
            <a:xfrm>
              <a:off x="963333" y="2450173"/>
              <a:ext cx="96520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51435" marR="0" lvl="0" indent="0" algn="l" rtl="0">
                <a:spcBef>
                  <a:spcPts val="0"/>
                </a:spcBef>
                <a:spcAft>
                  <a:spcPts val="0"/>
                </a:spcAft>
                <a:buNone/>
              </a:pPr>
              <a:r>
                <a:rPr lang="en-US" sz="700">
                  <a:solidFill>
                    <a:srgbClr val="231F20"/>
                  </a:solidFill>
                  <a:latin typeface="Arimo"/>
                  <a:ea typeface="Arimo"/>
                  <a:cs typeface="Arimo"/>
                  <a:sym typeface="Arimo"/>
                </a:rPr>
                <a:t>Saline lakes 95 ± 10%</a:t>
              </a:r>
              <a:endParaRPr sz="700">
                <a:solidFill>
                  <a:srgbClr val="000000"/>
                </a:solidFill>
                <a:latin typeface="Arimo"/>
                <a:ea typeface="Arimo"/>
                <a:cs typeface="Arimo"/>
                <a:sym typeface="Arimo"/>
              </a:endParaRPr>
            </a:p>
          </p:txBody>
        </p:sp>
        <p:sp>
          <p:nvSpPr>
            <p:cNvPr id="971" name="Google Shape;971;p28"/>
            <p:cNvSpPr/>
            <p:nvPr/>
          </p:nvSpPr>
          <p:spPr>
            <a:xfrm>
              <a:off x="2514739" y="2203196"/>
              <a:ext cx="902335" cy="150495"/>
            </a:xfrm>
            <a:custGeom>
              <a:avLst/>
              <a:gdLst/>
              <a:ahLst/>
              <a:cxnLst/>
              <a:rect l="l" t="t" r="r" b="b"/>
              <a:pathLst>
                <a:path w="902335" h="150494" extrusionOk="0">
                  <a:moveTo>
                    <a:pt x="0" y="150317"/>
                  </a:moveTo>
                  <a:lnTo>
                    <a:pt x="902017" y="150317"/>
                  </a:lnTo>
                  <a:lnTo>
                    <a:pt x="902017"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28"/>
            <p:cNvSpPr txBox="1"/>
            <p:nvPr/>
          </p:nvSpPr>
          <p:spPr>
            <a:xfrm>
              <a:off x="2514739" y="2203196"/>
              <a:ext cx="90233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46990" marR="0" lvl="0" indent="0" algn="l" rtl="0">
                <a:spcBef>
                  <a:spcPts val="0"/>
                </a:spcBef>
                <a:spcAft>
                  <a:spcPts val="0"/>
                </a:spcAft>
                <a:buNone/>
              </a:pPr>
              <a:r>
                <a:rPr lang="en-US" sz="700">
                  <a:solidFill>
                    <a:srgbClr val="231F20"/>
                  </a:solidFill>
                  <a:latin typeface="Arimo"/>
                  <a:ea typeface="Arimo"/>
                  <a:cs typeface="Arimo"/>
                  <a:sym typeface="Arimo"/>
                </a:rPr>
                <a:t>Reservoirs 11 ± 40%</a:t>
              </a:r>
              <a:endParaRPr sz="700">
                <a:solidFill>
                  <a:srgbClr val="000000"/>
                </a:solidFill>
                <a:latin typeface="Arimo"/>
                <a:ea typeface="Arimo"/>
                <a:cs typeface="Arimo"/>
                <a:sym typeface="Arimo"/>
              </a:endParaRPr>
            </a:p>
          </p:txBody>
        </p:sp>
        <p:sp>
          <p:nvSpPr>
            <p:cNvPr id="973" name="Google Shape;973;p28"/>
            <p:cNvSpPr/>
            <p:nvPr/>
          </p:nvSpPr>
          <p:spPr>
            <a:xfrm>
              <a:off x="1240726" y="2219071"/>
              <a:ext cx="1022985" cy="150495"/>
            </a:xfrm>
            <a:custGeom>
              <a:avLst/>
              <a:gdLst/>
              <a:ahLst/>
              <a:cxnLst/>
              <a:rect l="l" t="t" r="r" b="b"/>
              <a:pathLst>
                <a:path w="1022985" h="150494" extrusionOk="0">
                  <a:moveTo>
                    <a:pt x="0" y="150317"/>
                  </a:moveTo>
                  <a:lnTo>
                    <a:pt x="1022400" y="150317"/>
                  </a:lnTo>
                  <a:lnTo>
                    <a:pt x="1022400"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28"/>
            <p:cNvSpPr txBox="1"/>
            <p:nvPr/>
          </p:nvSpPr>
          <p:spPr>
            <a:xfrm>
              <a:off x="1240726" y="2219071"/>
              <a:ext cx="102298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43815" marR="0" lvl="0" indent="0" algn="l" rtl="0">
                <a:spcBef>
                  <a:spcPts val="0"/>
                </a:spcBef>
                <a:spcAft>
                  <a:spcPts val="0"/>
                </a:spcAft>
                <a:buNone/>
              </a:pPr>
              <a:r>
                <a:rPr lang="en-US" sz="700">
                  <a:solidFill>
                    <a:srgbClr val="231F20"/>
                  </a:solidFill>
                  <a:latin typeface="Arimo"/>
                  <a:ea typeface="Arimo"/>
                  <a:cs typeface="Arimo"/>
                  <a:sym typeface="Arimo"/>
                </a:rPr>
                <a:t>Permafrost 210 ± 100%</a:t>
              </a:r>
              <a:endParaRPr sz="700">
                <a:solidFill>
                  <a:srgbClr val="000000"/>
                </a:solidFill>
                <a:latin typeface="Arimo"/>
                <a:ea typeface="Arimo"/>
                <a:cs typeface="Arimo"/>
                <a:sym typeface="Arimo"/>
              </a:endParaRPr>
            </a:p>
          </p:txBody>
        </p:sp>
        <p:sp>
          <p:nvSpPr>
            <p:cNvPr id="975" name="Google Shape;975;p28"/>
            <p:cNvSpPr/>
            <p:nvPr/>
          </p:nvSpPr>
          <p:spPr>
            <a:xfrm>
              <a:off x="4534243" y="2844622"/>
              <a:ext cx="910590" cy="150495"/>
            </a:xfrm>
            <a:custGeom>
              <a:avLst/>
              <a:gdLst/>
              <a:ahLst/>
              <a:cxnLst/>
              <a:rect l="l" t="t" r="r" b="b"/>
              <a:pathLst>
                <a:path w="910589" h="150494" extrusionOk="0">
                  <a:moveTo>
                    <a:pt x="0" y="150317"/>
                  </a:moveTo>
                  <a:lnTo>
                    <a:pt x="910196" y="150317"/>
                  </a:lnTo>
                  <a:lnTo>
                    <a:pt x="91019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28"/>
            <p:cNvSpPr txBox="1"/>
            <p:nvPr/>
          </p:nvSpPr>
          <p:spPr>
            <a:xfrm>
              <a:off x="4534243" y="2844622"/>
              <a:ext cx="91059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9525" marR="0" lvl="0" indent="0" algn="l" rtl="0">
                <a:spcBef>
                  <a:spcPts val="0"/>
                </a:spcBef>
                <a:spcAft>
                  <a:spcPts val="0"/>
                </a:spcAft>
                <a:buNone/>
              </a:pPr>
              <a:r>
                <a:rPr lang="en-US" sz="700">
                  <a:solidFill>
                    <a:srgbClr val="231F20"/>
                  </a:solidFill>
                  <a:latin typeface="Arimo"/>
                  <a:ea typeface="Arimo"/>
                  <a:cs typeface="Arimo"/>
                  <a:sym typeface="Arimo"/>
                </a:rPr>
                <a:t>Fresh lakes 110 ± 20%</a:t>
              </a:r>
              <a:endParaRPr sz="700">
                <a:solidFill>
                  <a:srgbClr val="000000"/>
                </a:solidFill>
                <a:latin typeface="Arimo"/>
                <a:ea typeface="Arimo"/>
                <a:cs typeface="Arimo"/>
                <a:sym typeface="Arimo"/>
              </a:endParaRPr>
            </a:p>
          </p:txBody>
        </p:sp>
        <p:sp>
          <p:nvSpPr>
            <p:cNvPr id="977" name="Google Shape;977;p28"/>
            <p:cNvSpPr/>
            <p:nvPr/>
          </p:nvSpPr>
          <p:spPr>
            <a:xfrm>
              <a:off x="2967329" y="3291192"/>
              <a:ext cx="822325" cy="150495"/>
            </a:xfrm>
            <a:custGeom>
              <a:avLst/>
              <a:gdLst/>
              <a:ahLst/>
              <a:cxnLst/>
              <a:rect l="l" t="t" r="r" b="b"/>
              <a:pathLst>
                <a:path w="822325" h="150495" extrusionOk="0">
                  <a:moveTo>
                    <a:pt x="0" y="150317"/>
                  </a:moveTo>
                  <a:lnTo>
                    <a:pt x="821994" y="150317"/>
                  </a:lnTo>
                  <a:lnTo>
                    <a:pt x="821994"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28"/>
            <p:cNvSpPr txBox="1"/>
            <p:nvPr/>
          </p:nvSpPr>
          <p:spPr>
            <a:xfrm>
              <a:off x="2967329" y="3291192"/>
              <a:ext cx="82232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32384" marR="0" lvl="0" indent="0" algn="l" rtl="0">
                <a:spcBef>
                  <a:spcPts val="0"/>
                </a:spcBef>
                <a:spcAft>
                  <a:spcPts val="0"/>
                </a:spcAft>
                <a:buNone/>
              </a:pPr>
              <a:r>
                <a:rPr lang="en-US" sz="700">
                  <a:solidFill>
                    <a:srgbClr val="231F20"/>
                  </a:solidFill>
                  <a:latin typeface="Arimo"/>
                  <a:ea typeface="Arimo"/>
                  <a:cs typeface="Arimo"/>
                  <a:sym typeface="Arimo"/>
                </a:rPr>
                <a:t>Wetlands 14 ± 20%</a:t>
              </a:r>
              <a:endParaRPr sz="700">
                <a:solidFill>
                  <a:srgbClr val="000000"/>
                </a:solidFill>
                <a:latin typeface="Arimo"/>
                <a:ea typeface="Arimo"/>
                <a:cs typeface="Arimo"/>
                <a:sym typeface="Arimo"/>
              </a:endParaRPr>
            </a:p>
          </p:txBody>
        </p:sp>
        <p:sp>
          <p:nvSpPr>
            <p:cNvPr id="979" name="Google Shape;979;p28"/>
            <p:cNvSpPr/>
            <p:nvPr/>
          </p:nvSpPr>
          <p:spPr>
            <a:xfrm>
              <a:off x="3475659" y="2841447"/>
              <a:ext cx="710565" cy="150495"/>
            </a:xfrm>
            <a:custGeom>
              <a:avLst/>
              <a:gdLst/>
              <a:ahLst/>
              <a:cxnLst/>
              <a:rect l="l" t="t" r="r" b="b"/>
              <a:pathLst>
                <a:path w="710564" h="150494" extrusionOk="0">
                  <a:moveTo>
                    <a:pt x="0" y="150317"/>
                  </a:moveTo>
                  <a:lnTo>
                    <a:pt x="710222" y="150317"/>
                  </a:lnTo>
                  <a:lnTo>
                    <a:pt x="71022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28"/>
            <p:cNvSpPr txBox="1"/>
            <p:nvPr/>
          </p:nvSpPr>
          <p:spPr>
            <a:xfrm>
              <a:off x="3475659" y="2841447"/>
              <a:ext cx="71056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26669" marR="0" lvl="0" indent="0" algn="l" rtl="0">
                <a:spcBef>
                  <a:spcPts val="0"/>
                </a:spcBef>
                <a:spcAft>
                  <a:spcPts val="0"/>
                </a:spcAft>
                <a:buNone/>
              </a:pPr>
              <a:r>
                <a:rPr lang="en-US" sz="700">
                  <a:solidFill>
                    <a:srgbClr val="231F20"/>
                  </a:solidFill>
                  <a:latin typeface="Arimo"/>
                  <a:ea typeface="Arimo"/>
                  <a:cs typeface="Arimo"/>
                  <a:sym typeface="Arimo"/>
                </a:rPr>
                <a:t>Rivers 1.9 ± 20%</a:t>
              </a:r>
              <a:endParaRPr sz="700">
                <a:solidFill>
                  <a:srgbClr val="000000"/>
                </a:solidFill>
                <a:latin typeface="Arimo"/>
                <a:ea typeface="Arimo"/>
                <a:cs typeface="Arimo"/>
                <a:sym typeface="Arimo"/>
              </a:endParaRPr>
            </a:p>
          </p:txBody>
        </p:sp>
        <p:sp>
          <p:nvSpPr>
            <p:cNvPr id="981" name="Google Shape;981;p28"/>
            <p:cNvSpPr/>
            <p:nvPr/>
          </p:nvSpPr>
          <p:spPr>
            <a:xfrm>
              <a:off x="3241128" y="2544940"/>
              <a:ext cx="1170305" cy="150495"/>
            </a:xfrm>
            <a:custGeom>
              <a:avLst/>
              <a:gdLst/>
              <a:ahLst/>
              <a:cxnLst/>
              <a:rect l="l" t="t" r="r" b="b"/>
              <a:pathLst>
                <a:path w="1170304" h="150494" extrusionOk="0">
                  <a:moveTo>
                    <a:pt x="0" y="150317"/>
                  </a:moveTo>
                  <a:lnTo>
                    <a:pt x="1170216" y="150317"/>
                  </a:lnTo>
                  <a:lnTo>
                    <a:pt x="117021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28"/>
            <p:cNvSpPr txBox="1"/>
            <p:nvPr/>
          </p:nvSpPr>
          <p:spPr>
            <a:xfrm>
              <a:off x="3266132" y="2565079"/>
              <a:ext cx="1120140" cy="120014"/>
            </a:xfrm>
            <a:prstGeom prst="rect">
              <a:avLst/>
            </a:prstGeom>
            <a:noFill/>
            <a:ln>
              <a:noFill/>
            </a:ln>
          </p:spPr>
          <p:txBody>
            <a:bodyPr spcFirstLastPara="1" wrap="square" lIns="0" tIns="0" rIns="0" bIns="0" anchor="t" anchorCtr="0">
              <a:spAutoFit/>
            </a:bodyPr>
            <a:lstStyle/>
            <a:p>
              <a:pPr marL="12700" marR="0" lvl="0" indent="0" algn="l" rtl="0">
                <a:spcBef>
                  <a:spcPts val="0"/>
                </a:spcBef>
                <a:spcAft>
                  <a:spcPts val="0"/>
                </a:spcAft>
                <a:buNone/>
              </a:pPr>
              <a:r>
                <a:rPr lang="en-US" sz="700">
                  <a:solidFill>
                    <a:srgbClr val="231F20"/>
                  </a:solidFill>
                  <a:latin typeface="Arimo"/>
                  <a:ea typeface="Arimo"/>
                  <a:cs typeface="Arimo"/>
                  <a:sym typeface="Arimo"/>
                </a:rPr>
                <a:t>Biological water 0.94 ± 30%</a:t>
              </a:r>
              <a:endParaRPr sz="700">
                <a:solidFill>
                  <a:srgbClr val="000000"/>
                </a:solidFill>
                <a:latin typeface="Arimo"/>
                <a:ea typeface="Arimo"/>
                <a:cs typeface="Arimo"/>
                <a:sym typeface="Arimo"/>
              </a:endParaRPr>
            </a:p>
          </p:txBody>
        </p:sp>
        <p:sp>
          <p:nvSpPr>
            <p:cNvPr id="983" name="Google Shape;983;p28"/>
            <p:cNvSpPr/>
            <p:nvPr/>
          </p:nvSpPr>
          <p:spPr>
            <a:xfrm>
              <a:off x="3241128" y="2544940"/>
              <a:ext cx="1170305" cy="150495"/>
            </a:xfrm>
            <a:custGeom>
              <a:avLst/>
              <a:gdLst/>
              <a:ahLst/>
              <a:cxnLst/>
              <a:rect l="l" t="t" r="r" b="b"/>
              <a:pathLst>
                <a:path w="1170304" h="150494" extrusionOk="0">
                  <a:moveTo>
                    <a:pt x="0" y="150317"/>
                  </a:moveTo>
                  <a:lnTo>
                    <a:pt x="1170216" y="150317"/>
                  </a:lnTo>
                  <a:lnTo>
                    <a:pt x="1170216"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28"/>
            <p:cNvSpPr/>
            <p:nvPr/>
          </p:nvSpPr>
          <p:spPr>
            <a:xfrm>
              <a:off x="2152535" y="2874454"/>
              <a:ext cx="967105" cy="150495"/>
            </a:xfrm>
            <a:custGeom>
              <a:avLst/>
              <a:gdLst/>
              <a:ahLst/>
              <a:cxnLst/>
              <a:rect l="l" t="t" r="r" b="b"/>
              <a:pathLst>
                <a:path w="967105" h="150494" extrusionOk="0">
                  <a:moveTo>
                    <a:pt x="0" y="150317"/>
                  </a:moveTo>
                  <a:lnTo>
                    <a:pt x="966812" y="150317"/>
                  </a:lnTo>
                  <a:lnTo>
                    <a:pt x="96681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28"/>
            <p:cNvSpPr txBox="1"/>
            <p:nvPr/>
          </p:nvSpPr>
          <p:spPr>
            <a:xfrm>
              <a:off x="2152535" y="2874454"/>
              <a:ext cx="9671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27305" marR="0" lvl="0" indent="0" algn="l" rtl="0">
                <a:spcBef>
                  <a:spcPts val="0"/>
                </a:spcBef>
                <a:spcAft>
                  <a:spcPts val="0"/>
                </a:spcAft>
                <a:buNone/>
              </a:pPr>
              <a:r>
                <a:rPr lang="en-US" sz="700">
                  <a:solidFill>
                    <a:srgbClr val="231F20"/>
                  </a:solidFill>
                  <a:latin typeface="Arimo"/>
                  <a:ea typeface="Arimo"/>
                  <a:cs typeface="Arimo"/>
                  <a:sym typeface="Arimo"/>
                </a:rPr>
                <a:t>Soil moisture 54 ± 90%</a:t>
              </a:r>
              <a:endParaRPr sz="700">
                <a:solidFill>
                  <a:srgbClr val="000000"/>
                </a:solidFill>
                <a:latin typeface="Arimo"/>
                <a:ea typeface="Arimo"/>
                <a:cs typeface="Arimo"/>
                <a:sym typeface="Arimo"/>
              </a:endParaRPr>
            </a:p>
          </p:txBody>
        </p:sp>
        <p:sp>
          <p:nvSpPr>
            <p:cNvPr id="986" name="Google Shape;986;p28"/>
            <p:cNvSpPr/>
            <p:nvPr/>
          </p:nvSpPr>
          <p:spPr>
            <a:xfrm>
              <a:off x="1047394" y="3421824"/>
              <a:ext cx="1548130" cy="150495"/>
            </a:xfrm>
            <a:custGeom>
              <a:avLst/>
              <a:gdLst/>
              <a:ahLst/>
              <a:cxnLst/>
              <a:rect l="l" t="t" r="r" b="b"/>
              <a:pathLst>
                <a:path w="1548130" h="150495" extrusionOk="0">
                  <a:moveTo>
                    <a:pt x="0" y="150317"/>
                  </a:moveTo>
                  <a:lnTo>
                    <a:pt x="1548003" y="150317"/>
                  </a:lnTo>
                  <a:lnTo>
                    <a:pt x="1548003"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28"/>
            <p:cNvSpPr txBox="1"/>
            <p:nvPr/>
          </p:nvSpPr>
          <p:spPr>
            <a:xfrm>
              <a:off x="1047394" y="3421824"/>
              <a:ext cx="154813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76200" marR="0" lvl="0" indent="0" algn="l" rtl="0">
                <a:spcBef>
                  <a:spcPts val="0"/>
                </a:spcBef>
                <a:spcAft>
                  <a:spcPts val="0"/>
                </a:spcAft>
                <a:buNone/>
              </a:pPr>
              <a:r>
                <a:rPr lang="en-US" sz="700">
                  <a:solidFill>
                    <a:srgbClr val="231F20"/>
                  </a:solidFill>
                  <a:latin typeface="Arimo"/>
                  <a:ea typeface="Arimo"/>
                  <a:cs typeface="Arimo"/>
                  <a:sym typeface="Arimo"/>
                </a:rPr>
                <a:t>Renewable groundwater 630 ± 70%</a:t>
              </a:r>
              <a:endParaRPr sz="700">
                <a:solidFill>
                  <a:srgbClr val="000000"/>
                </a:solidFill>
                <a:latin typeface="Arimo"/>
                <a:ea typeface="Arimo"/>
                <a:cs typeface="Arimo"/>
                <a:sym typeface="Arimo"/>
              </a:endParaRPr>
            </a:p>
          </p:txBody>
        </p:sp>
        <p:sp>
          <p:nvSpPr>
            <p:cNvPr id="988" name="Google Shape;988;p28"/>
            <p:cNvSpPr/>
            <p:nvPr/>
          </p:nvSpPr>
          <p:spPr>
            <a:xfrm>
              <a:off x="1380832" y="3994582"/>
              <a:ext cx="1800225" cy="150495"/>
            </a:xfrm>
            <a:custGeom>
              <a:avLst/>
              <a:gdLst/>
              <a:ahLst/>
              <a:cxnLst/>
              <a:rect l="l" t="t" r="r" b="b"/>
              <a:pathLst>
                <a:path w="1800225" h="150495" extrusionOk="0">
                  <a:moveTo>
                    <a:pt x="0" y="150317"/>
                  </a:moveTo>
                  <a:lnTo>
                    <a:pt x="1799996" y="150317"/>
                  </a:lnTo>
                  <a:lnTo>
                    <a:pt x="179999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28"/>
            <p:cNvSpPr txBox="1"/>
            <p:nvPr/>
          </p:nvSpPr>
          <p:spPr>
            <a:xfrm>
              <a:off x="1380832" y="3994582"/>
              <a:ext cx="180022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56514" marR="0" lvl="0" indent="0" algn="l" rtl="0">
                <a:spcBef>
                  <a:spcPts val="0"/>
                </a:spcBef>
                <a:spcAft>
                  <a:spcPts val="0"/>
                </a:spcAft>
                <a:buNone/>
              </a:pPr>
              <a:r>
                <a:rPr lang="en-US" sz="700">
                  <a:solidFill>
                    <a:srgbClr val="231F20"/>
                  </a:solidFill>
                  <a:latin typeface="Arimo"/>
                  <a:ea typeface="Arimo"/>
                  <a:cs typeface="Arimo"/>
                  <a:sym typeface="Arimo"/>
                </a:rPr>
                <a:t>Non-renewable groundwater 22 000 ± 80%</a:t>
              </a:r>
              <a:endParaRPr sz="700">
                <a:solidFill>
                  <a:srgbClr val="000000"/>
                </a:solidFill>
                <a:latin typeface="Arimo"/>
                <a:ea typeface="Arimo"/>
                <a:cs typeface="Arimo"/>
                <a:sym typeface="Arimo"/>
              </a:endParaRPr>
            </a:p>
          </p:txBody>
        </p:sp>
        <p:sp>
          <p:nvSpPr>
            <p:cNvPr id="990" name="Google Shape;990;p28"/>
            <p:cNvSpPr/>
            <p:nvPr/>
          </p:nvSpPr>
          <p:spPr>
            <a:xfrm>
              <a:off x="4213631" y="3572142"/>
              <a:ext cx="1205865" cy="150495"/>
            </a:xfrm>
            <a:custGeom>
              <a:avLst/>
              <a:gdLst/>
              <a:ahLst/>
              <a:cxnLst/>
              <a:rect l="l" t="t" r="r" b="b"/>
              <a:pathLst>
                <a:path w="1205864" h="150495" extrusionOk="0">
                  <a:moveTo>
                    <a:pt x="0" y="150317"/>
                  </a:moveTo>
                  <a:lnTo>
                    <a:pt x="1205395" y="150317"/>
                  </a:lnTo>
                  <a:lnTo>
                    <a:pt x="1205395"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28"/>
            <p:cNvSpPr txBox="1"/>
            <p:nvPr/>
          </p:nvSpPr>
          <p:spPr>
            <a:xfrm>
              <a:off x="4213631" y="3572142"/>
              <a:ext cx="120586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11430" marR="0" lvl="0" indent="0" algn="l" rtl="0">
                <a:spcBef>
                  <a:spcPts val="0"/>
                </a:spcBef>
                <a:spcAft>
                  <a:spcPts val="0"/>
                </a:spcAft>
                <a:buNone/>
              </a:pPr>
              <a:r>
                <a:rPr lang="en-US" sz="700">
                  <a:solidFill>
                    <a:srgbClr val="231F20"/>
                  </a:solidFill>
                  <a:latin typeface="Arimo"/>
                  <a:ea typeface="Arimo"/>
                  <a:cs typeface="Arimo"/>
                  <a:sym typeface="Arimo"/>
                </a:rPr>
                <a:t>Surface ocean 130 000 ± 30%</a:t>
              </a:r>
              <a:endParaRPr sz="700">
                <a:solidFill>
                  <a:srgbClr val="000000"/>
                </a:solidFill>
                <a:latin typeface="Arimo"/>
                <a:ea typeface="Arimo"/>
                <a:cs typeface="Arimo"/>
                <a:sym typeface="Arimo"/>
              </a:endParaRPr>
            </a:p>
          </p:txBody>
        </p:sp>
        <p:sp>
          <p:nvSpPr>
            <p:cNvPr id="992" name="Google Shape;992;p28"/>
            <p:cNvSpPr/>
            <p:nvPr/>
          </p:nvSpPr>
          <p:spPr>
            <a:xfrm>
              <a:off x="4680115" y="4096220"/>
              <a:ext cx="1170305" cy="150495"/>
            </a:xfrm>
            <a:custGeom>
              <a:avLst/>
              <a:gdLst/>
              <a:ahLst/>
              <a:cxnLst/>
              <a:rect l="l" t="t" r="r" b="b"/>
              <a:pathLst>
                <a:path w="1170304" h="150495" extrusionOk="0">
                  <a:moveTo>
                    <a:pt x="0" y="150317"/>
                  </a:moveTo>
                  <a:lnTo>
                    <a:pt x="1170216" y="150317"/>
                  </a:lnTo>
                  <a:lnTo>
                    <a:pt x="117021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28"/>
            <p:cNvSpPr txBox="1"/>
            <p:nvPr/>
          </p:nvSpPr>
          <p:spPr>
            <a:xfrm>
              <a:off x="4680115" y="4096220"/>
              <a:ext cx="11703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34925" marR="0" lvl="0" indent="0" algn="l" rtl="0">
                <a:spcBef>
                  <a:spcPts val="0"/>
                </a:spcBef>
                <a:spcAft>
                  <a:spcPts val="0"/>
                </a:spcAft>
                <a:buNone/>
              </a:pPr>
              <a:r>
                <a:rPr lang="en-US" sz="700">
                  <a:solidFill>
                    <a:srgbClr val="231F20"/>
                  </a:solidFill>
                  <a:latin typeface="Arimo"/>
                  <a:ea typeface="Arimo"/>
                  <a:cs typeface="Arimo"/>
                  <a:sym typeface="Arimo"/>
                </a:rPr>
                <a:t>Deep ocean 1 200 000 ± 8%</a:t>
              </a:r>
              <a:endParaRPr sz="700">
                <a:solidFill>
                  <a:srgbClr val="000000"/>
                </a:solidFill>
                <a:latin typeface="Arimo"/>
                <a:ea typeface="Arimo"/>
                <a:cs typeface="Arimo"/>
                <a:sym typeface="Arimo"/>
              </a:endParaRPr>
            </a:p>
          </p:txBody>
        </p:sp>
        <p:sp>
          <p:nvSpPr>
            <p:cNvPr id="994" name="Google Shape;994;p28"/>
            <p:cNvSpPr txBox="1"/>
            <p:nvPr/>
          </p:nvSpPr>
          <p:spPr>
            <a:xfrm>
              <a:off x="943999" y="1038873"/>
              <a:ext cx="763905" cy="150495"/>
            </a:xfrm>
            <a:prstGeom prst="rect">
              <a:avLst/>
            </a:prstGeom>
            <a:noFill/>
            <a:ln>
              <a:noFill/>
            </a:ln>
          </p:spPr>
          <p:txBody>
            <a:bodyPr spcFirstLastPara="1" wrap="square" lIns="0" tIns="0" rIns="0" bIns="0" anchor="t" anchorCtr="0">
              <a:spAutoFit/>
            </a:bodyPr>
            <a:lstStyle/>
            <a:p>
              <a:pPr marL="12700" marR="0" lvl="0" indent="0" algn="l" rtl="0">
                <a:spcBef>
                  <a:spcPts val="0"/>
                </a:spcBef>
                <a:spcAft>
                  <a:spcPts val="0"/>
                </a:spcAft>
                <a:buNone/>
              </a:pPr>
              <a:r>
                <a:rPr lang="en-US" sz="900" b="1">
                  <a:solidFill>
                    <a:srgbClr val="231F20"/>
                  </a:solidFill>
                  <a:latin typeface="Arial Black"/>
                  <a:ea typeface="Arial Black"/>
                  <a:cs typeface="Arial Black"/>
                  <a:sym typeface="Arial Black"/>
                </a:rPr>
                <a:t>a) </a:t>
              </a:r>
              <a:r>
                <a:rPr lang="en-US" sz="900">
                  <a:solidFill>
                    <a:srgbClr val="231F20"/>
                  </a:solidFill>
                  <a:latin typeface="Arimo"/>
                  <a:ea typeface="Arimo"/>
                  <a:cs typeface="Arimo"/>
                  <a:sym typeface="Arimo"/>
                </a:rPr>
                <a:t>Water pools</a:t>
              </a:r>
              <a:endParaRPr sz="900">
                <a:solidFill>
                  <a:srgbClr val="000000"/>
                </a:solidFill>
                <a:latin typeface="Arimo"/>
                <a:ea typeface="Arimo"/>
                <a:cs typeface="Arimo"/>
                <a:sym typeface="Arimo"/>
              </a:endParaRPr>
            </a:p>
          </p:txBody>
        </p:sp>
      </p:grpSp>
      <p:sp>
        <p:nvSpPr>
          <p:cNvPr id="995" name="Google Shape;995;p28"/>
          <p:cNvSpPr txBox="1"/>
          <p:nvPr/>
        </p:nvSpPr>
        <p:spPr>
          <a:xfrm>
            <a:off x="1170168" y="5096056"/>
            <a:ext cx="2827959" cy="369968"/>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Source: WWDR (2020)</a:t>
            </a:r>
            <a:endParaRPr/>
          </a:p>
        </p:txBody>
      </p:sp>
      <p:grpSp>
        <p:nvGrpSpPr>
          <p:cNvPr id="996" name="Google Shape;996;p28"/>
          <p:cNvGrpSpPr/>
          <p:nvPr/>
        </p:nvGrpSpPr>
        <p:grpSpPr>
          <a:xfrm>
            <a:off x="6180550" y="1618894"/>
            <a:ext cx="5993460" cy="3762242"/>
            <a:chOff x="735482" y="4859280"/>
            <a:chExt cx="5993460" cy="3762242"/>
          </a:xfrm>
        </p:grpSpPr>
        <p:sp>
          <p:nvSpPr>
            <p:cNvPr id="997" name="Google Shape;997;p28"/>
            <p:cNvSpPr/>
            <p:nvPr/>
          </p:nvSpPr>
          <p:spPr>
            <a:xfrm>
              <a:off x="818494" y="4859280"/>
              <a:ext cx="5910448" cy="376224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8" name="Google Shape;998;p28"/>
            <p:cNvSpPr/>
            <p:nvPr/>
          </p:nvSpPr>
          <p:spPr>
            <a:xfrm>
              <a:off x="3458146" y="5093639"/>
              <a:ext cx="2635885" cy="150495"/>
            </a:xfrm>
            <a:custGeom>
              <a:avLst/>
              <a:gdLst/>
              <a:ahLst/>
              <a:cxnLst/>
              <a:rect l="l" t="t" r="r" b="b"/>
              <a:pathLst>
                <a:path w="2635885" h="150495" extrusionOk="0">
                  <a:moveTo>
                    <a:pt x="0" y="150317"/>
                  </a:moveTo>
                  <a:lnTo>
                    <a:pt x="2635465" y="150317"/>
                  </a:lnTo>
                  <a:lnTo>
                    <a:pt x="2635465"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9" name="Google Shape;999;p28"/>
            <p:cNvSpPr txBox="1"/>
            <p:nvPr/>
          </p:nvSpPr>
          <p:spPr>
            <a:xfrm>
              <a:off x="3458146" y="5093639"/>
              <a:ext cx="263588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4762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Total human water appropriation (green + blue + grey) 24 ± 20%</a:t>
              </a:r>
              <a:endParaRPr sz="700">
                <a:solidFill>
                  <a:schemeClr val="dk1"/>
                </a:solidFill>
                <a:latin typeface="Arimo"/>
                <a:ea typeface="Arimo"/>
                <a:cs typeface="Arimo"/>
                <a:sym typeface="Arimo"/>
              </a:endParaRPr>
            </a:p>
          </p:txBody>
        </p:sp>
        <p:sp>
          <p:nvSpPr>
            <p:cNvPr id="1000" name="Google Shape;1000;p28"/>
            <p:cNvSpPr/>
            <p:nvPr/>
          </p:nvSpPr>
          <p:spPr>
            <a:xfrm>
              <a:off x="1967903" y="5533758"/>
              <a:ext cx="1284605" cy="150495"/>
            </a:xfrm>
            <a:custGeom>
              <a:avLst/>
              <a:gdLst/>
              <a:ahLst/>
              <a:cxnLst/>
              <a:rect l="l" t="t" r="r" b="b"/>
              <a:pathLst>
                <a:path w="1284604" h="150495" extrusionOk="0">
                  <a:moveTo>
                    <a:pt x="0" y="150317"/>
                  </a:moveTo>
                  <a:lnTo>
                    <a:pt x="1284312" y="150317"/>
                  </a:lnTo>
                  <a:lnTo>
                    <a:pt x="128431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1" name="Google Shape;1001;p28"/>
            <p:cNvSpPr txBox="1"/>
            <p:nvPr/>
          </p:nvSpPr>
          <p:spPr>
            <a:xfrm>
              <a:off x="1967903" y="5533758"/>
              <a:ext cx="12846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64769"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Land precipitation 110 ± 10%</a:t>
              </a:r>
              <a:endParaRPr sz="700">
                <a:solidFill>
                  <a:schemeClr val="dk1"/>
                </a:solidFill>
                <a:latin typeface="Arimo"/>
                <a:ea typeface="Arimo"/>
                <a:cs typeface="Arimo"/>
                <a:sym typeface="Arimo"/>
              </a:endParaRPr>
            </a:p>
          </p:txBody>
        </p:sp>
        <p:sp>
          <p:nvSpPr>
            <p:cNvPr id="1002" name="Google Shape;1002;p28"/>
            <p:cNvSpPr/>
            <p:nvPr/>
          </p:nvSpPr>
          <p:spPr>
            <a:xfrm>
              <a:off x="3607536" y="5530583"/>
              <a:ext cx="1403350" cy="150495"/>
            </a:xfrm>
            <a:custGeom>
              <a:avLst/>
              <a:gdLst/>
              <a:ahLst/>
              <a:cxnLst/>
              <a:rect l="l" t="t" r="r" b="b"/>
              <a:pathLst>
                <a:path w="1403350" h="150495" extrusionOk="0">
                  <a:moveTo>
                    <a:pt x="0" y="150317"/>
                  </a:moveTo>
                  <a:lnTo>
                    <a:pt x="1403121" y="150317"/>
                  </a:lnTo>
                  <a:lnTo>
                    <a:pt x="1403121"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3" name="Google Shape;1003;p28"/>
            <p:cNvSpPr txBox="1"/>
            <p:nvPr/>
          </p:nvSpPr>
          <p:spPr>
            <a:xfrm>
              <a:off x="3607536" y="5530583"/>
              <a:ext cx="140335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2730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Land evapotranspiration 69 ± 10%</a:t>
              </a:r>
              <a:endParaRPr sz="700">
                <a:solidFill>
                  <a:schemeClr val="dk1"/>
                </a:solidFill>
                <a:latin typeface="Arimo"/>
                <a:ea typeface="Arimo"/>
                <a:cs typeface="Arimo"/>
                <a:sym typeface="Arimo"/>
              </a:endParaRPr>
            </a:p>
          </p:txBody>
        </p:sp>
        <p:sp>
          <p:nvSpPr>
            <p:cNvPr id="1004" name="Google Shape;1004;p28"/>
            <p:cNvSpPr/>
            <p:nvPr/>
          </p:nvSpPr>
          <p:spPr>
            <a:xfrm>
              <a:off x="3769143" y="6604393"/>
              <a:ext cx="1170305" cy="150495"/>
            </a:xfrm>
            <a:custGeom>
              <a:avLst/>
              <a:gdLst/>
              <a:ahLst/>
              <a:cxnLst/>
              <a:rect l="l" t="t" r="r" b="b"/>
              <a:pathLst>
                <a:path w="1170304" h="150495" extrusionOk="0">
                  <a:moveTo>
                    <a:pt x="0" y="150317"/>
                  </a:moveTo>
                  <a:lnTo>
                    <a:pt x="1170216" y="150317"/>
                  </a:lnTo>
                  <a:lnTo>
                    <a:pt x="117021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5" name="Google Shape;1005;p28"/>
            <p:cNvSpPr txBox="1"/>
            <p:nvPr/>
          </p:nvSpPr>
          <p:spPr>
            <a:xfrm>
              <a:off x="3769143" y="6604393"/>
              <a:ext cx="11703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6921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Green water use 19 ± 20%</a:t>
              </a:r>
              <a:endParaRPr sz="700">
                <a:solidFill>
                  <a:schemeClr val="dk1"/>
                </a:solidFill>
                <a:latin typeface="Arimo"/>
                <a:ea typeface="Arimo"/>
                <a:cs typeface="Arimo"/>
                <a:sym typeface="Arimo"/>
              </a:endParaRPr>
            </a:p>
          </p:txBody>
        </p:sp>
        <p:sp>
          <p:nvSpPr>
            <p:cNvPr id="1006" name="Google Shape;1006;p28"/>
            <p:cNvSpPr/>
            <p:nvPr/>
          </p:nvSpPr>
          <p:spPr>
            <a:xfrm>
              <a:off x="3434664" y="7161009"/>
              <a:ext cx="1501775" cy="150495"/>
            </a:xfrm>
            <a:custGeom>
              <a:avLst/>
              <a:gdLst/>
              <a:ahLst/>
              <a:cxnLst/>
              <a:rect l="l" t="t" r="r" b="b"/>
              <a:pathLst>
                <a:path w="1501775" h="150495" extrusionOk="0">
                  <a:moveTo>
                    <a:pt x="0" y="150317"/>
                  </a:moveTo>
                  <a:lnTo>
                    <a:pt x="1501521" y="150317"/>
                  </a:lnTo>
                  <a:lnTo>
                    <a:pt x="1501521"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7" name="Google Shape;1007;p28"/>
            <p:cNvSpPr txBox="1"/>
            <p:nvPr/>
          </p:nvSpPr>
          <p:spPr>
            <a:xfrm>
              <a:off x="3434664" y="7161009"/>
              <a:ext cx="1501775" cy="150495"/>
            </a:xfrm>
            <a:prstGeom prst="rect">
              <a:avLst/>
            </a:prstGeom>
            <a:no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6794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River discharge to ocean 46 ± 10%</a:t>
              </a:r>
              <a:endParaRPr sz="700">
                <a:solidFill>
                  <a:schemeClr val="dk1"/>
                </a:solidFill>
                <a:latin typeface="Arimo"/>
                <a:ea typeface="Arimo"/>
                <a:cs typeface="Arimo"/>
                <a:sym typeface="Arimo"/>
              </a:endParaRPr>
            </a:p>
          </p:txBody>
        </p:sp>
        <p:sp>
          <p:nvSpPr>
            <p:cNvPr id="1008" name="Google Shape;1008;p28"/>
            <p:cNvSpPr/>
            <p:nvPr/>
          </p:nvSpPr>
          <p:spPr>
            <a:xfrm>
              <a:off x="3434664" y="7161009"/>
              <a:ext cx="1501775" cy="150495"/>
            </a:xfrm>
            <a:custGeom>
              <a:avLst/>
              <a:gdLst/>
              <a:ahLst/>
              <a:cxnLst/>
              <a:rect l="l" t="t" r="r" b="b"/>
              <a:pathLst>
                <a:path w="1501775" h="150495" extrusionOk="0">
                  <a:moveTo>
                    <a:pt x="0" y="150317"/>
                  </a:moveTo>
                  <a:lnTo>
                    <a:pt x="1501521" y="150317"/>
                  </a:lnTo>
                  <a:lnTo>
                    <a:pt x="1501521"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9" name="Google Shape;1009;p28"/>
            <p:cNvSpPr/>
            <p:nvPr/>
          </p:nvSpPr>
          <p:spPr>
            <a:xfrm>
              <a:off x="2299995" y="6819913"/>
              <a:ext cx="1170305" cy="150495"/>
            </a:xfrm>
            <a:custGeom>
              <a:avLst/>
              <a:gdLst/>
              <a:ahLst/>
              <a:cxnLst/>
              <a:rect l="l" t="t" r="r" b="b"/>
              <a:pathLst>
                <a:path w="1170304" h="150495" extrusionOk="0">
                  <a:moveTo>
                    <a:pt x="0" y="150317"/>
                  </a:moveTo>
                  <a:lnTo>
                    <a:pt x="1170216" y="150317"/>
                  </a:lnTo>
                  <a:lnTo>
                    <a:pt x="117021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0" name="Google Shape;1010;p28"/>
            <p:cNvSpPr txBox="1"/>
            <p:nvPr/>
          </p:nvSpPr>
          <p:spPr>
            <a:xfrm>
              <a:off x="2376335" y="6840044"/>
              <a:ext cx="1017905" cy="120014"/>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700">
                  <a:solidFill>
                    <a:srgbClr val="307BAD"/>
                  </a:solidFill>
                  <a:latin typeface="Arimo"/>
                  <a:ea typeface="Arimo"/>
                  <a:cs typeface="Arimo"/>
                  <a:sym typeface="Arimo"/>
                </a:rPr>
                <a:t>Blue water use 4.0 ± 30%</a:t>
              </a:r>
              <a:endParaRPr sz="700">
                <a:solidFill>
                  <a:schemeClr val="dk1"/>
                </a:solidFill>
                <a:latin typeface="Arimo"/>
                <a:ea typeface="Arimo"/>
                <a:cs typeface="Arimo"/>
                <a:sym typeface="Arimo"/>
              </a:endParaRPr>
            </a:p>
          </p:txBody>
        </p:sp>
        <p:sp>
          <p:nvSpPr>
            <p:cNvPr id="1011" name="Google Shape;1011;p28"/>
            <p:cNvSpPr/>
            <p:nvPr/>
          </p:nvSpPr>
          <p:spPr>
            <a:xfrm>
              <a:off x="2299995" y="6819913"/>
              <a:ext cx="1170305" cy="150495"/>
            </a:xfrm>
            <a:custGeom>
              <a:avLst/>
              <a:gdLst/>
              <a:ahLst/>
              <a:cxnLst/>
              <a:rect l="l" t="t" r="r" b="b"/>
              <a:pathLst>
                <a:path w="1170304" h="150495" extrusionOk="0">
                  <a:moveTo>
                    <a:pt x="0" y="150317"/>
                  </a:moveTo>
                  <a:lnTo>
                    <a:pt x="1170216" y="150317"/>
                  </a:lnTo>
                  <a:lnTo>
                    <a:pt x="1170216"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2" name="Google Shape;1012;p28"/>
            <p:cNvSpPr/>
            <p:nvPr/>
          </p:nvSpPr>
          <p:spPr>
            <a:xfrm>
              <a:off x="735482" y="6607568"/>
              <a:ext cx="1447800" cy="150495"/>
            </a:xfrm>
            <a:custGeom>
              <a:avLst/>
              <a:gdLst/>
              <a:ahLst/>
              <a:cxnLst/>
              <a:rect l="l" t="t" r="r" b="b"/>
              <a:pathLst>
                <a:path w="1447800" h="150495" extrusionOk="0">
                  <a:moveTo>
                    <a:pt x="0" y="150317"/>
                  </a:moveTo>
                  <a:lnTo>
                    <a:pt x="1447406" y="150317"/>
                  </a:lnTo>
                  <a:lnTo>
                    <a:pt x="1447406"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3" name="Google Shape;1013;p28"/>
            <p:cNvSpPr txBox="1"/>
            <p:nvPr/>
          </p:nvSpPr>
          <p:spPr>
            <a:xfrm>
              <a:off x="812269" y="6627705"/>
              <a:ext cx="1294130" cy="120014"/>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Groundwater recharge 13 ± 50%</a:t>
              </a:r>
              <a:endParaRPr sz="700">
                <a:solidFill>
                  <a:schemeClr val="dk1"/>
                </a:solidFill>
                <a:latin typeface="Arimo"/>
                <a:ea typeface="Arimo"/>
                <a:cs typeface="Arimo"/>
                <a:sym typeface="Arimo"/>
              </a:endParaRPr>
            </a:p>
          </p:txBody>
        </p:sp>
        <p:sp>
          <p:nvSpPr>
            <p:cNvPr id="1014" name="Google Shape;1014;p28"/>
            <p:cNvSpPr/>
            <p:nvPr/>
          </p:nvSpPr>
          <p:spPr>
            <a:xfrm>
              <a:off x="735482" y="6607568"/>
              <a:ext cx="1447800" cy="150495"/>
            </a:xfrm>
            <a:custGeom>
              <a:avLst/>
              <a:gdLst/>
              <a:ahLst/>
              <a:cxnLst/>
              <a:rect l="l" t="t" r="r" b="b"/>
              <a:pathLst>
                <a:path w="1447800" h="150495" extrusionOk="0">
                  <a:moveTo>
                    <a:pt x="0" y="150317"/>
                  </a:moveTo>
                  <a:lnTo>
                    <a:pt x="1447406" y="150317"/>
                  </a:lnTo>
                  <a:lnTo>
                    <a:pt x="1447406"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5" name="Google Shape;1015;p28"/>
            <p:cNvSpPr/>
            <p:nvPr/>
          </p:nvSpPr>
          <p:spPr>
            <a:xfrm>
              <a:off x="772528" y="7220763"/>
              <a:ext cx="1689100" cy="150495"/>
            </a:xfrm>
            <a:custGeom>
              <a:avLst/>
              <a:gdLst/>
              <a:ahLst/>
              <a:cxnLst/>
              <a:rect l="l" t="t" r="r" b="b"/>
              <a:pathLst>
                <a:path w="1689100" h="150495" extrusionOk="0">
                  <a:moveTo>
                    <a:pt x="0" y="150317"/>
                  </a:moveTo>
                  <a:lnTo>
                    <a:pt x="1688820" y="150317"/>
                  </a:lnTo>
                  <a:lnTo>
                    <a:pt x="1688820"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6" name="Google Shape;1016;p28"/>
            <p:cNvSpPr txBox="1"/>
            <p:nvPr/>
          </p:nvSpPr>
          <p:spPr>
            <a:xfrm>
              <a:off x="772528" y="7220763"/>
              <a:ext cx="168910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127000" marR="0" lvl="0" indent="0" algn="l" rtl="0">
                <a:lnSpc>
                  <a:spcPct val="100000"/>
                </a:lnSpc>
                <a:spcBef>
                  <a:spcPts val="0"/>
                </a:spcBef>
                <a:spcAft>
                  <a:spcPts val="0"/>
                </a:spcAft>
                <a:buNone/>
              </a:pPr>
              <a:r>
                <a:rPr lang="en-US" sz="700">
                  <a:solidFill>
                    <a:srgbClr val="EF464C"/>
                  </a:solidFill>
                  <a:latin typeface="Arimo"/>
                  <a:ea typeface="Arimo"/>
                  <a:cs typeface="Arimo"/>
                  <a:sym typeface="Arimo"/>
                </a:rPr>
                <a:t>Grey water use (pollution) 1.4 ± 40%</a:t>
              </a:r>
              <a:endParaRPr sz="700">
                <a:solidFill>
                  <a:schemeClr val="dk1"/>
                </a:solidFill>
                <a:latin typeface="Arimo"/>
                <a:ea typeface="Arimo"/>
                <a:cs typeface="Arimo"/>
                <a:sym typeface="Arimo"/>
              </a:endParaRPr>
            </a:p>
          </p:txBody>
        </p:sp>
        <p:sp>
          <p:nvSpPr>
            <p:cNvPr id="1017" name="Google Shape;1017;p28"/>
            <p:cNvSpPr/>
            <p:nvPr/>
          </p:nvSpPr>
          <p:spPr>
            <a:xfrm>
              <a:off x="1211567" y="7520991"/>
              <a:ext cx="1826260" cy="150495"/>
            </a:xfrm>
            <a:custGeom>
              <a:avLst/>
              <a:gdLst/>
              <a:ahLst/>
              <a:cxnLst/>
              <a:rect l="l" t="t" r="r" b="b"/>
              <a:pathLst>
                <a:path w="1826260" h="150495" extrusionOk="0">
                  <a:moveTo>
                    <a:pt x="0" y="150317"/>
                  </a:moveTo>
                  <a:lnTo>
                    <a:pt x="1825790" y="150317"/>
                  </a:lnTo>
                  <a:lnTo>
                    <a:pt x="1825790"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8" name="Google Shape;1018;p28"/>
            <p:cNvSpPr txBox="1"/>
            <p:nvPr/>
          </p:nvSpPr>
          <p:spPr>
            <a:xfrm>
              <a:off x="1211567" y="7520991"/>
              <a:ext cx="182626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61594"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Groundwater discharge to ocean 4.5 ± 70%</a:t>
              </a:r>
              <a:endParaRPr sz="700">
                <a:solidFill>
                  <a:schemeClr val="dk1"/>
                </a:solidFill>
                <a:latin typeface="Arimo"/>
                <a:ea typeface="Arimo"/>
                <a:cs typeface="Arimo"/>
                <a:sym typeface="Arimo"/>
              </a:endParaRPr>
            </a:p>
          </p:txBody>
        </p:sp>
        <p:sp>
          <p:nvSpPr>
            <p:cNvPr id="1019" name="Google Shape;1019;p28"/>
            <p:cNvSpPr/>
            <p:nvPr/>
          </p:nvSpPr>
          <p:spPr>
            <a:xfrm>
              <a:off x="3976535" y="7355713"/>
              <a:ext cx="1205865" cy="274320"/>
            </a:xfrm>
            <a:custGeom>
              <a:avLst/>
              <a:gdLst/>
              <a:ahLst/>
              <a:cxnLst/>
              <a:rect l="l" t="t" r="r" b="b"/>
              <a:pathLst>
                <a:path w="1205864" h="274320" extrusionOk="0">
                  <a:moveTo>
                    <a:pt x="0" y="274027"/>
                  </a:moveTo>
                  <a:lnTo>
                    <a:pt x="1205395" y="274027"/>
                  </a:lnTo>
                  <a:lnTo>
                    <a:pt x="1205395" y="0"/>
                  </a:lnTo>
                  <a:lnTo>
                    <a:pt x="0" y="0"/>
                  </a:lnTo>
                  <a:lnTo>
                    <a:pt x="0" y="27402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0" name="Google Shape;1020;p28"/>
            <p:cNvSpPr txBox="1"/>
            <p:nvPr/>
          </p:nvSpPr>
          <p:spPr>
            <a:xfrm>
              <a:off x="3976535" y="7355713"/>
              <a:ext cx="1205865" cy="274320"/>
            </a:xfrm>
            <a:prstGeom prst="rect">
              <a:avLst/>
            </a:prstGeom>
            <a:noFill/>
            <a:ln w="9525" cap="flat" cmpd="sng">
              <a:solidFill>
                <a:srgbClr val="B3B3B3"/>
              </a:solidFill>
              <a:prstDash val="solid"/>
              <a:round/>
              <a:headEnd type="none" w="sm" len="sm"/>
              <a:tailEnd type="none" w="sm" len="sm"/>
            </a:ln>
          </p:spPr>
          <p:txBody>
            <a:bodyPr spcFirstLastPara="1" wrap="square" lIns="0" tIns="15225" rIns="0" bIns="0" anchor="t" anchorCtr="0">
              <a:spAutoFit/>
            </a:bodyPr>
            <a:lstStyle/>
            <a:p>
              <a:pPr marL="359410" marR="41275" lvl="0" indent="-311150" algn="l" rtl="0">
                <a:lnSpc>
                  <a:spcPct val="107100"/>
                </a:lnSpc>
                <a:spcBef>
                  <a:spcPts val="0"/>
                </a:spcBef>
                <a:spcAft>
                  <a:spcPts val="0"/>
                </a:spcAft>
                <a:buNone/>
              </a:pPr>
              <a:r>
                <a:rPr lang="en-US" sz="700">
                  <a:solidFill>
                    <a:srgbClr val="231F20"/>
                  </a:solidFill>
                  <a:latin typeface="Arimo"/>
                  <a:ea typeface="Arimo"/>
                  <a:cs typeface="Arimo"/>
                  <a:sym typeface="Arimo"/>
                </a:rPr>
                <a:t>Interbasin ocean circulation  5 000 ± 20%</a:t>
              </a:r>
              <a:endParaRPr sz="700">
                <a:solidFill>
                  <a:schemeClr val="dk1"/>
                </a:solidFill>
                <a:latin typeface="Arimo"/>
                <a:ea typeface="Arimo"/>
                <a:cs typeface="Arimo"/>
                <a:sym typeface="Arimo"/>
              </a:endParaRPr>
            </a:p>
          </p:txBody>
        </p:sp>
        <p:sp>
          <p:nvSpPr>
            <p:cNvPr id="1021" name="Google Shape;1021;p28"/>
            <p:cNvSpPr/>
            <p:nvPr/>
          </p:nvSpPr>
          <p:spPr>
            <a:xfrm>
              <a:off x="3976535" y="7355713"/>
              <a:ext cx="1205865" cy="274320"/>
            </a:xfrm>
            <a:custGeom>
              <a:avLst/>
              <a:gdLst/>
              <a:ahLst/>
              <a:cxnLst/>
              <a:rect l="l" t="t" r="r" b="b"/>
              <a:pathLst>
                <a:path w="1205864" h="274320" extrusionOk="0">
                  <a:moveTo>
                    <a:pt x="0" y="274027"/>
                  </a:moveTo>
                  <a:lnTo>
                    <a:pt x="1205395" y="274027"/>
                  </a:lnTo>
                  <a:lnTo>
                    <a:pt x="1205395" y="0"/>
                  </a:lnTo>
                  <a:lnTo>
                    <a:pt x="0" y="0"/>
                  </a:lnTo>
                  <a:lnTo>
                    <a:pt x="0" y="27402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2" name="Google Shape;1022;p28"/>
            <p:cNvSpPr/>
            <p:nvPr/>
          </p:nvSpPr>
          <p:spPr>
            <a:xfrm>
              <a:off x="4852530" y="8106257"/>
              <a:ext cx="1710689" cy="150495"/>
            </a:xfrm>
            <a:custGeom>
              <a:avLst/>
              <a:gdLst/>
              <a:ahLst/>
              <a:cxnLst/>
              <a:rect l="l" t="t" r="r" b="b"/>
              <a:pathLst>
                <a:path w="1710690" h="150495" extrusionOk="0">
                  <a:moveTo>
                    <a:pt x="0" y="150317"/>
                  </a:moveTo>
                  <a:lnTo>
                    <a:pt x="1710512" y="150317"/>
                  </a:lnTo>
                  <a:lnTo>
                    <a:pt x="171051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3" name="Google Shape;1023;p28"/>
            <p:cNvSpPr txBox="1"/>
            <p:nvPr/>
          </p:nvSpPr>
          <p:spPr>
            <a:xfrm>
              <a:off x="4852530" y="8106257"/>
              <a:ext cx="1710689"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93980"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Vertical ocean circulation 2 100 ± 30%</a:t>
              </a:r>
              <a:endParaRPr sz="700">
                <a:solidFill>
                  <a:schemeClr val="dk1"/>
                </a:solidFill>
                <a:latin typeface="Arimo"/>
                <a:ea typeface="Arimo"/>
                <a:cs typeface="Arimo"/>
                <a:sym typeface="Arimo"/>
              </a:endParaRPr>
            </a:p>
          </p:txBody>
        </p:sp>
        <p:sp>
          <p:nvSpPr>
            <p:cNvPr id="1024" name="Google Shape;1024;p28"/>
            <p:cNvSpPr/>
            <p:nvPr/>
          </p:nvSpPr>
          <p:spPr>
            <a:xfrm>
              <a:off x="5427332" y="7314501"/>
              <a:ext cx="1284605" cy="150495"/>
            </a:xfrm>
            <a:custGeom>
              <a:avLst/>
              <a:gdLst/>
              <a:ahLst/>
              <a:cxnLst/>
              <a:rect l="l" t="t" r="r" b="b"/>
              <a:pathLst>
                <a:path w="1284604" h="150495" extrusionOk="0">
                  <a:moveTo>
                    <a:pt x="0" y="150317"/>
                  </a:moveTo>
                  <a:lnTo>
                    <a:pt x="1284325" y="150317"/>
                  </a:lnTo>
                  <a:lnTo>
                    <a:pt x="1284325"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5" name="Google Shape;1025;p28"/>
            <p:cNvSpPr txBox="1"/>
            <p:nvPr/>
          </p:nvSpPr>
          <p:spPr>
            <a:xfrm>
              <a:off x="5427332" y="7314501"/>
              <a:ext cx="12846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52069"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Ocean evaporation 420 ± 20%</a:t>
              </a:r>
              <a:endParaRPr sz="700">
                <a:solidFill>
                  <a:schemeClr val="dk1"/>
                </a:solidFill>
                <a:latin typeface="Arimo"/>
                <a:ea typeface="Arimo"/>
                <a:cs typeface="Arimo"/>
                <a:sym typeface="Arimo"/>
              </a:endParaRPr>
            </a:p>
          </p:txBody>
        </p:sp>
        <p:sp>
          <p:nvSpPr>
            <p:cNvPr id="1026" name="Google Shape;1026;p28"/>
            <p:cNvSpPr/>
            <p:nvPr/>
          </p:nvSpPr>
          <p:spPr>
            <a:xfrm>
              <a:off x="4751184" y="6948690"/>
              <a:ext cx="1284605" cy="150495"/>
            </a:xfrm>
            <a:custGeom>
              <a:avLst/>
              <a:gdLst/>
              <a:ahLst/>
              <a:cxnLst/>
              <a:rect l="l" t="t" r="r" b="b"/>
              <a:pathLst>
                <a:path w="1284604" h="150495" extrusionOk="0">
                  <a:moveTo>
                    <a:pt x="0" y="150317"/>
                  </a:moveTo>
                  <a:lnTo>
                    <a:pt x="1284312" y="150317"/>
                  </a:lnTo>
                  <a:lnTo>
                    <a:pt x="128431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7" name="Google Shape;1027;p28"/>
            <p:cNvSpPr txBox="1"/>
            <p:nvPr/>
          </p:nvSpPr>
          <p:spPr>
            <a:xfrm>
              <a:off x="4751184" y="6948690"/>
              <a:ext cx="12846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62230"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Land ice discharge 3.1 ± 40%</a:t>
              </a:r>
              <a:endParaRPr sz="700">
                <a:solidFill>
                  <a:schemeClr val="dk1"/>
                </a:solidFill>
                <a:latin typeface="Arimo"/>
                <a:ea typeface="Arimo"/>
                <a:cs typeface="Arimo"/>
                <a:sym typeface="Arimo"/>
              </a:endParaRPr>
            </a:p>
          </p:txBody>
        </p:sp>
        <p:sp>
          <p:nvSpPr>
            <p:cNvPr id="1028" name="Google Shape;1028;p28"/>
            <p:cNvSpPr/>
            <p:nvPr/>
          </p:nvSpPr>
          <p:spPr>
            <a:xfrm>
              <a:off x="5352084" y="6497345"/>
              <a:ext cx="1284605" cy="150495"/>
            </a:xfrm>
            <a:custGeom>
              <a:avLst/>
              <a:gdLst/>
              <a:ahLst/>
              <a:cxnLst/>
              <a:rect l="l" t="t" r="r" b="b"/>
              <a:pathLst>
                <a:path w="1284604" h="150495" extrusionOk="0">
                  <a:moveTo>
                    <a:pt x="0" y="150317"/>
                  </a:moveTo>
                  <a:lnTo>
                    <a:pt x="1284325" y="150317"/>
                  </a:lnTo>
                  <a:lnTo>
                    <a:pt x="1284325"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9" name="Google Shape;1029;p28"/>
            <p:cNvSpPr txBox="1"/>
            <p:nvPr/>
          </p:nvSpPr>
          <p:spPr>
            <a:xfrm>
              <a:off x="5352084" y="6497345"/>
              <a:ext cx="1284605"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3619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Ocean precipitation 380 ± 20%</a:t>
              </a:r>
              <a:endParaRPr sz="700">
                <a:solidFill>
                  <a:schemeClr val="dk1"/>
                </a:solidFill>
                <a:latin typeface="Arimo"/>
                <a:ea typeface="Arimo"/>
                <a:cs typeface="Arimo"/>
                <a:sym typeface="Arimo"/>
              </a:endParaRPr>
            </a:p>
          </p:txBody>
        </p:sp>
        <p:sp>
          <p:nvSpPr>
            <p:cNvPr id="1030" name="Google Shape;1030;p28"/>
            <p:cNvSpPr/>
            <p:nvPr/>
          </p:nvSpPr>
          <p:spPr>
            <a:xfrm>
              <a:off x="4764278" y="6027940"/>
              <a:ext cx="1689100" cy="150495"/>
            </a:xfrm>
            <a:custGeom>
              <a:avLst/>
              <a:gdLst/>
              <a:ahLst/>
              <a:cxnLst/>
              <a:rect l="l" t="t" r="r" b="b"/>
              <a:pathLst>
                <a:path w="1689100" h="150495" extrusionOk="0">
                  <a:moveTo>
                    <a:pt x="0" y="150317"/>
                  </a:moveTo>
                  <a:lnTo>
                    <a:pt x="1688820" y="150317"/>
                  </a:lnTo>
                  <a:lnTo>
                    <a:pt x="1688820"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1" name="Google Shape;1031;p28"/>
            <p:cNvSpPr txBox="1"/>
            <p:nvPr/>
          </p:nvSpPr>
          <p:spPr>
            <a:xfrm>
              <a:off x="4764278" y="6027940"/>
              <a:ext cx="1689100" cy="150495"/>
            </a:xfrm>
            <a:prstGeom prst="rect">
              <a:avLst/>
            </a:prstGeom>
            <a:solidFill>
              <a:srgbClr val="FFFFFF"/>
            </a:solidFill>
            <a:ln w="9525" cap="flat" cmpd="sng">
              <a:solidFill>
                <a:srgbClr val="B3B3B3"/>
              </a:solidFill>
              <a:prstDash val="solid"/>
              <a:round/>
              <a:headEnd type="none" w="sm" len="sm"/>
              <a:tailEnd type="none" w="sm" len="sm"/>
            </a:ln>
          </p:spPr>
          <p:txBody>
            <a:bodyPr spcFirstLastPara="1" wrap="square" lIns="0" tIns="18400" rIns="0" bIns="0" anchor="t" anchorCtr="0">
              <a:spAutoFit/>
            </a:bodyPr>
            <a:lstStyle/>
            <a:p>
              <a:pPr marL="33655"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Ocean to land atmospheric flux 46 ± 20%</a:t>
              </a:r>
              <a:endParaRPr sz="700">
                <a:solidFill>
                  <a:schemeClr val="dk1"/>
                </a:solidFill>
                <a:latin typeface="Arimo"/>
                <a:ea typeface="Arimo"/>
                <a:cs typeface="Arimo"/>
                <a:sym typeface="Arimo"/>
              </a:endParaRPr>
            </a:p>
          </p:txBody>
        </p:sp>
        <p:sp>
          <p:nvSpPr>
            <p:cNvPr id="1032" name="Google Shape;1032;p28"/>
            <p:cNvSpPr/>
            <p:nvPr/>
          </p:nvSpPr>
          <p:spPr>
            <a:xfrm>
              <a:off x="3945881" y="5801473"/>
              <a:ext cx="0" cy="771525"/>
            </a:xfrm>
            <a:custGeom>
              <a:avLst/>
              <a:gdLst/>
              <a:ahLst/>
              <a:cxnLst/>
              <a:rect l="l" t="t" r="r" b="b"/>
              <a:pathLst>
                <a:path w="120000" h="771525" extrusionOk="0">
                  <a:moveTo>
                    <a:pt x="0" y="771016"/>
                  </a:move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3" name="Google Shape;1033;p28"/>
            <p:cNvSpPr/>
            <p:nvPr/>
          </p:nvSpPr>
          <p:spPr>
            <a:xfrm>
              <a:off x="3873191" y="5801476"/>
              <a:ext cx="145415" cy="78740"/>
            </a:xfrm>
            <a:custGeom>
              <a:avLst/>
              <a:gdLst/>
              <a:ahLst/>
              <a:cxnLst/>
              <a:rect l="l" t="t" r="r" b="b"/>
              <a:pathLst>
                <a:path w="145414" h="78739" extrusionOk="0">
                  <a:moveTo>
                    <a:pt x="0" y="78181"/>
                  </a:moveTo>
                  <a:lnTo>
                    <a:pt x="72694" y="0"/>
                  </a:lnTo>
                  <a:lnTo>
                    <a:pt x="145376" y="78181"/>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4" name="Google Shape;1034;p28"/>
            <p:cNvSpPr/>
            <p:nvPr/>
          </p:nvSpPr>
          <p:spPr>
            <a:xfrm>
              <a:off x="3341411" y="5608915"/>
              <a:ext cx="226060" cy="0"/>
            </a:xfrm>
            <a:custGeom>
              <a:avLst/>
              <a:gdLst/>
              <a:ahLst/>
              <a:cxnLst/>
              <a:rect l="l" t="t" r="r" b="b"/>
              <a:pathLst>
                <a:path w="226060" h="120000" extrusionOk="0">
                  <a:moveTo>
                    <a:pt x="225551" y="0"/>
                  </a:move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5" name="Google Shape;1035;p28"/>
            <p:cNvSpPr/>
            <p:nvPr/>
          </p:nvSpPr>
          <p:spPr>
            <a:xfrm>
              <a:off x="3341418" y="5536228"/>
              <a:ext cx="78740" cy="145415"/>
            </a:xfrm>
            <a:custGeom>
              <a:avLst/>
              <a:gdLst/>
              <a:ahLst/>
              <a:cxnLst/>
              <a:rect l="l" t="t" r="r" b="b"/>
              <a:pathLst>
                <a:path w="78739" h="145414" extrusionOk="0">
                  <a:moveTo>
                    <a:pt x="78181" y="145376"/>
                  </a:moveTo>
                  <a:lnTo>
                    <a:pt x="0" y="72682"/>
                  </a:lnTo>
                  <a:lnTo>
                    <a:pt x="78181"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6" name="Google Shape;1036;p28"/>
            <p:cNvSpPr/>
            <p:nvPr/>
          </p:nvSpPr>
          <p:spPr>
            <a:xfrm>
              <a:off x="4785743" y="5918330"/>
              <a:ext cx="751840" cy="0"/>
            </a:xfrm>
            <a:custGeom>
              <a:avLst/>
              <a:gdLst/>
              <a:ahLst/>
              <a:cxnLst/>
              <a:rect l="l" t="t" r="r" b="b"/>
              <a:pathLst>
                <a:path w="751839" h="120000" extrusionOk="0">
                  <a:moveTo>
                    <a:pt x="751357" y="0"/>
                  </a:move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7" name="Google Shape;1037;p28"/>
            <p:cNvSpPr/>
            <p:nvPr/>
          </p:nvSpPr>
          <p:spPr>
            <a:xfrm>
              <a:off x="4785744" y="5845643"/>
              <a:ext cx="78740" cy="145415"/>
            </a:xfrm>
            <a:custGeom>
              <a:avLst/>
              <a:gdLst/>
              <a:ahLst/>
              <a:cxnLst/>
              <a:rect l="l" t="t" r="r" b="b"/>
              <a:pathLst>
                <a:path w="78739" h="145414" extrusionOk="0">
                  <a:moveTo>
                    <a:pt x="78181" y="145376"/>
                  </a:moveTo>
                  <a:lnTo>
                    <a:pt x="0" y="72682"/>
                  </a:lnTo>
                  <a:lnTo>
                    <a:pt x="78181"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8" name="Google Shape;1038;p28"/>
            <p:cNvSpPr/>
            <p:nvPr/>
          </p:nvSpPr>
          <p:spPr>
            <a:xfrm>
              <a:off x="2050404" y="7000554"/>
              <a:ext cx="207645" cy="0"/>
            </a:xfrm>
            <a:custGeom>
              <a:avLst/>
              <a:gdLst/>
              <a:ahLst/>
              <a:cxnLst/>
              <a:rect l="l" t="t" r="r" b="b"/>
              <a:pathLst>
                <a:path w="207644" h="120000" extrusionOk="0">
                  <a:moveTo>
                    <a:pt x="0" y="0"/>
                  </a:moveTo>
                  <a:lnTo>
                    <a:pt x="207327" y="0"/>
                  </a:lnTo>
                </a:path>
              </a:pathLst>
            </a:custGeom>
            <a:noFill/>
            <a:ln w="38100" cap="flat" cmpd="sng">
              <a:solidFill>
                <a:srgbClr val="E4625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9" name="Google Shape;1039;p28"/>
            <p:cNvSpPr/>
            <p:nvPr/>
          </p:nvSpPr>
          <p:spPr>
            <a:xfrm>
              <a:off x="2179551" y="6927865"/>
              <a:ext cx="78740" cy="145415"/>
            </a:xfrm>
            <a:custGeom>
              <a:avLst/>
              <a:gdLst/>
              <a:ahLst/>
              <a:cxnLst/>
              <a:rect l="l" t="t" r="r" b="b"/>
              <a:pathLst>
                <a:path w="78739" h="145415" extrusionOk="0">
                  <a:moveTo>
                    <a:pt x="0" y="0"/>
                  </a:moveTo>
                  <a:lnTo>
                    <a:pt x="78181" y="72694"/>
                  </a:lnTo>
                  <a:lnTo>
                    <a:pt x="0" y="145376"/>
                  </a:lnTo>
                </a:path>
              </a:pathLst>
            </a:custGeom>
            <a:noFill/>
            <a:ln w="38100" cap="flat" cmpd="sng">
              <a:solidFill>
                <a:srgbClr val="E4625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0" name="Google Shape;1040;p28"/>
            <p:cNvSpPr/>
            <p:nvPr/>
          </p:nvSpPr>
          <p:spPr>
            <a:xfrm>
              <a:off x="2065578" y="6983850"/>
              <a:ext cx="0" cy="207645"/>
            </a:xfrm>
            <a:custGeom>
              <a:avLst/>
              <a:gdLst/>
              <a:ahLst/>
              <a:cxnLst/>
              <a:rect l="l" t="t" r="r" b="b"/>
              <a:pathLst>
                <a:path w="120000" h="207645" extrusionOk="0">
                  <a:moveTo>
                    <a:pt x="0" y="0"/>
                  </a:moveTo>
                  <a:lnTo>
                    <a:pt x="0" y="207327"/>
                  </a:lnTo>
                </a:path>
              </a:pathLst>
            </a:custGeom>
            <a:noFill/>
            <a:ln w="38100" cap="flat" cmpd="sng">
              <a:solidFill>
                <a:srgbClr val="E4625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1" name="Google Shape;1041;p28"/>
            <p:cNvSpPr/>
            <p:nvPr/>
          </p:nvSpPr>
          <p:spPr>
            <a:xfrm>
              <a:off x="1992891" y="7112996"/>
              <a:ext cx="145415" cy="78740"/>
            </a:xfrm>
            <a:custGeom>
              <a:avLst/>
              <a:gdLst/>
              <a:ahLst/>
              <a:cxnLst/>
              <a:rect l="l" t="t" r="r" b="b"/>
              <a:pathLst>
                <a:path w="145414" h="78740" extrusionOk="0">
                  <a:moveTo>
                    <a:pt x="145376" y="0"/>
                  </a:moveTo>
                  <a:lnTo>
                    <a:pt x="72682" y="78181"/>
                  </a:lnTo>
                  <a:lnTo>
                    <a:pt x="0" y="0"/>
                  </a:lnTo>
                </a:path>
              </a:pathLst>
            </a:custGeom>
            <a:noFill/>
            <a:ln w="38100" cap="flat" cmpd="sng">
              <a:solidFill>
                <a:srgbClr val="E4625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2" name="Google Shape;1042;p28"/>
            <p:cNvSpPr/>
            <p:nvPr/>
          </p:nvSpPr>
          <p:spPr>
            <a:xfrm>
              <a:off x="3072408" y="7540269"/>
              <a:ext cx="182880" cy="85725"/>
            </a:xfrm>
            <a:custGeom>
              <a:avLst/>
              <a:gdLst/>
              <a:ahLst/>
              <a:cxnLst/>
              <a:rect l="l" t="t" r="r" b="b"/>
              <a:pathLst>
                <a:path w="182879" h="85725" extrusionOk="0">
                  <a:moveTo>
                    <a:pt x="0" y="0"/>
                  </a:moveTo>
                  <a:lnTo>
                    <a:pt x="182740" y="85204"/>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3" name="Google Shape;1043;p28"/>
            <p:cNvSpPr/>
            <p:nvPr/>
          </p:nvSpPr>
          <p:spPr>
            <a:xfrm>
              <a:off x="3153554" y="7526558"/>
              <a:ext cx="101600" cy="132080"/>
            </a:xfrm>
            <a:custGeom>
              <a:avLst/>
              <a:gdLst/>
              <a:ahLst/>
              <a:cxnLst/>
              <a:rect l="l" t="t" r="r" b="b"/>
              <a:pathLst>
                <a:path w="101600" h="132079" extrusionOk="0">
                  <a:moveTo>
                    <a:pt x="61442" y="0"/>
                  </a:moveTo>
                  <a:lnTo>
                    <a:pt x="101587" y="98920"/>
                  </a:lnTo>
                  <a:lnTo>
                    <a:pt x="0" y="131762"/>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4" name="Google Shape;1044;p28"/>
            <p:cNvSpPr/>
            <p:nvPr/>
          </p:nvSpPr>
          <p:spPr>
            <a:xfrm>
              <a:off x="4190987" y="7066819"/>
              <a:ext cx="193040" cy="59055"/>
            </a:xfrm>
            <a:custGeom>
              <a:avLst/>
              <a:gdLst/>
              <a:ahLst/>
              <a:cxnLst/>
              <a:rect l="l" t="t" r="r" b="b"/>
              <a:pathLst>
                <a:path w="193039" h="59054" extrusionOk="0">
                  <a:moveTo>
                    <a:pt x="0" y="0"/>
                  </a:moveTo>
                  <a:lnTo>
                    <a:pt x="192824" y="58953"/>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5" name="Google Shape;1045;p28"/>
            <p:cNvSpPr/>
            <p:nvPr/>
          </p:nvSpPr>
          <p:spPr>
            <a:xfrm>
              <a:off x="4287771" y="7033398"/>
              <a:ext cx="96520" cy="139065"/>
            </a:xfrm>
            <a:custGeom>
              <a:avLst/>
              <a:gdLst/>
              <a:ahLst/>
              <a:cxnLst/>
              <a:rect l="l" t="t" r="r" b="b"/>
              <a:pathLst>
                <a:path w="96520" h="139065" extrusionOk="0">
                  <a:moveTo>
                    <a:pt x="42519" y="0"/>
                  </a:moveTo>
                  <a:lnTo>
                    <a:pt x="96037" y="92367"/>
                  </a:lnTo>
                  <a:lnTo>
                    <a:pt x="0" y="139026"/>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6" name="Google Shape;1046;p28"/>
            <p:cNvSpPr/>
            <p:nvPr/>
          </p:nvSpPr>
          <p:spPr>
            <a:xfrm>
              <a:off x="5261936" y="6771913"/>
              <a:ext cx="165735" cy="116205"/>
            </a:xfrm>
            <a:custGeom>
              <a:avLst/>
              <a:gdLst/>
              <a:ahLst/>
              <a:cxnLst/>
              <a:rect l="l" t="t" r="r" b="b"/>
              <a:pathLst>
                <a:path w="165735" h="116204" extrusionOk="0">
                  <a:moveTo>
                    <a:pt x="0" y="0"/>
                  </a:moveTo>
                  <a:lnTo>
                    <a:pt x="165163" y="115646"/>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7" name="Google Shape;1047;p28"/>
            <p:cNvSpPr/>
            <p:nvPr/>
          </p:nvSpPr>
          <p:spPr>
            <a:xfrm>
              <a:off x="5321360" y="6783175"/>
              <a:ext cx="106045" cy="119380"/>
            </a:xfrm>
            <a:custGeom>
              <a:avLst/>
              <a:gdLst/>
              <a:ahLst/>
              <a:cxnLst/>
              <a:rect l="l" t="t" r="r" b="b"/>
              <a:pathLst>
                <a:path w="106045" h="119379" extrusionOk="0">
                  <a:moveTo>
                    <a:pt x="83388" y="0"/>
                  </a:moveTo>
                  <a:lnTo>
                    <a:pt x="105740" y="104394"/>
                  </a:lnTo>
                  <a:lnTo>
                    <a:pt x="0" y="119087"/>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8" name="Google Shape;1048;p28"/>
            <p:cNvSpPr/>
            <p:nvPr/>
          </p:nvSpPr>
          <p:spPr>
            <a:xfrm>
              <a:off x="6477984" y="6733868"/>
              <a:ext cx="0" cy="501650"/>
            </a:xfrm>
            <a:custGeom>
              <a:avLst/>
              <a:gdLst/>
              <a:ahLst/>
              <a:cxnLst/>
              <a:rect l="l" t="t" r="r" b="b"/>
              <a:pathLst>
                <a:path w="120000" h="501650" extrusionOk="0">
                  <a:moveTo>
                    <a:pt x="0" y="501218"/>
                  </a:move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9" name="Google Shape;1049;p28"/>
            <p:cNvSpPr/>
            <p:nvPr/>
          </p:nvSpPr>
          <p:spPr>
            <a:xfrm>
              <a:off x="6405294" y="6733872"/>
              <a:ext cx="145415" cy="78740"/>
            </a:xfrm>
            <a:custGeom>
              <a:avLst/>
              <a:gdLst/>
              <a:ahLst/>
              <a:cxnLst/>
              <a:rect l="l" t="t" r="r" b="b"/>
              <a:pathLst>
                <a:path w="145415" h="78740" extrusionOk="0">
                  <a:moveTo>
                    <a:pt x="0" y="78181"/>
                  </a:moveTo>
                  <a:lnTo>
                    <a:pt x="72694" y="0"/>
                  </a:lnTo>
                  <a:lnTo>
                    <a:pt x="145376" y="78181"/>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0" name="Google Shape;1050;p28"/>
            <p:cNvSpPr/>
            <p:nvPr/>
          </p:nvSpPr>
          <p:spPr>
            <a:xfrm>
              <a:off x="6276671" y="6705902"/>
              <a:ext cx="0" cy="501650"/>
            </a:xfrm>
            <a:custGeom>
              <a:avLst/>
              <a:gdLst/>
              <a:ahLst/>
              <a:cxnLst/>
              <a:rect l="l" t="t" r="r" b="b"/>
              <a:pathLst>
                <a:path w="120000" h="501650" extrusionOk="0">
                  <a:moveTo>
                    <a:pt x="0" y="0"/>
                  </a:moveTo>
                  <a:lnTo>
                    <a:pt x="0" y="501218"/>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1" name="Google Shape;1051;p28"/>
            <p:cNvSpPr/>
            <p:nvPr/>
          </p:nvSpPr>
          <p:spPr>
            <a:xfrm>
              <a:off x="6203984" y="7128934"/>
              <a:ext cx="145415" cy="78740"/>
            </a:xfrm>
            <a:custGeom>
              <a:avLst/>
              <a:gdLst/>
              <a:ahLst/>
              <a:cxnLst/>
              <a:rect l="l" t="t" r="r" b="b"/>
              <a:pathLst>
                <a:path w="145414" h="78740" extrusionOk="0">
                  <a:moveTo>
                    <a:pt x="145376" y="0"/>
                  </a:moveTo>
                  <a:lnTo>
                    <a:pt x="72682" y="78181"/>
                  </a:ln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2" name="Google Shape;1052;p28"/>
            <p:cNvSpPr/>
            <p:nvPr/>
          </p:nvSpPr>
          <p:spPr>
            <a:xfrm>
              <a:off x="4755954" y="7968467"/>
              <a:ext cx="0" cy="406400"/>
            </a:xfrm>
            <a:custGeom>
              <a:avLst/>
              <a:gdLst/>
              <a:ahLst/>
              <a:cxnLst/>
              <a:rect l="l" t="t" r="r" b="b"/>
              <a:pathLst>
                <a:path w="120000" h="406400" extrusionOk="0">
                  <a:moveTo>
                    <a:pt x="0" y="406120"/>
                  </a:move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3" name="Google Shape;1053;p28"/>
            <p:cNvSpPr/>
            <p:nvPr/>
          </p:nvSpPr>
          <p:spPr>
            <a:xfrm>
              <a:off x="4683264" y="7968476"/>
              <a:ext cx="145415" cy="78740"/>
            </a:xfrm>
            <a:custGeom>
              <a:avLst/>
              <a:gdLst/>
              <a:ahLst/>
              <a:cxnLst/>
              <a:rect l="l" t="t" r="r" b="b"/>
              <a:pathLst>
                <a:path w="145414" h="78740" extrusionOk="0">
                  <a:moveTo>
                    <a:pt x="0" y="78181"/>
                  </a:moveTo>
                  <a:lnTo>
                    <a:pt x="72694" y="0"/>
                  </a:lnTo>
                  <a:lnTo>
                    <a:pt x="145376" y="78181"/>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4" name="Google Shape;1054;p28"/>
            <p:cNvSpPr/>
            <p:nvPr/>
          </p:nvSpPr>
          <p:spPr>
            <a:xfrm>
              <a:off x="3658143" y="7494294"/>
              <a:ext cx="1710055" cy="389890"/>
            </a:xfrm>
            <a:custGeom>
              <a:avLst/>
              <a:gdLst/>
              <a:ahLst/>
              <a:cxnLst/>
              <a:rect l="l" t="t" r="r" b="b"/>
              <a:pathLst>
                <a:path w="1710054" h="389890" extrusionOk="0">
                  <a:moveTo>
                    <a:pt x="0" y="0"/>
                  </a:moveTo>
                  <a:lnTo>
                    <a:pt x="58042" y="38201"/>
                  </a:lnTo>
                  <a:lnTo>
                    <a:pt x="113204" y="74398"/>
                  </a:lnTo>
                  <a:lnTo>
                    <a:pt x="165659" y="108595"/>
                  </a:lnTo>
                  <a:lnTo>
                    <a:pt x="215580" y="140799"/>
                  </a:lnTo>
                  <a:lnTo>
                    <a:pt x="263139" y="171014"/>
                  </a:lnTo>
                  <a:lnTo>
                    <a:pt x="308509" y="199247"/>
                  </a:lnTo>
                  <a:lnTo>
                    <a:pt x="351864" y="225503"/>
                  </a:lnTo>
                  <a:lnTo>
                    <a:pt x="393376" y="249788"/>
                  </a:lnTo>
                  <a:lnTo>
                    <a:pt x="433219" y="272108"/>
                  </a:lnTo>
                  <a:lnTo>
                    <a:pt x="471564" y="292467"/>
                  </a:lnTo>
                  <a:lnTo>
                    <a:pt x="508587" y="310872"/>
                  </a:lnTo>
                  <a:lnTo>
                    <a:pt x="544458" y="327329"/>
                  </a:lnTo>
                  <a:lnTo>
                    <a:pt x="613441" y="354418"/>
                  </a:lnTo>
                  <a:lnTo>
                    <a:pt x="679896" y="373780"/>
                  </a:lnTo>
                  <a:lnTo>
                    <a:pt x="745208" y="385459"/>
                  </a:lnTo>
                  <a:lnTo>
                    <a:pt x="810760" y="389501"/>
                  </a:lnTo>
                  <a:lnTo>
                    <a:pt x="844058" y="388671"/>
                  </a:lnTo>
                  <a:lnTo>
                    <a:pt x="912564" y="381341"/>
                  </a:lnTo>
                  <a:lnTo>
                    <a:pt x="984770" y="366486"/>
                  </a:lnTo>
                  <a:lnTo>
                    <a:pt x="1022693" y="356250"/>
                  </a:lnTo>
                  <a:lnTo>
                    <a:pt x="1062059" y="344151"/>
                  </a:lnTo>
                  <a:lnTo>
                    <a:pt x="1103042" y="330192"/>
                  </a:lnTo>
                  <a:lnTo>
                    <a:pt x="1145815" y="314380"/>
                  </a:lnTo>
                  <a:lnTo>
                    <a:pt x="1190551" y="296721"/>
                  </a:lnTo>
                  <a:lnTo>
                    <a:pt x="1237422" y="277219"/>
                  </a:lnTo>
                  <a:lnTo>
                    <a:pt x="1286602" y="255882"/>
                  </a:lnTo>
                  <a:lnTo>
                    <a:pt x="1338263" y="232714"/>
                  </a:lnTo>
                  <a:lnTo>
                    <a:pt x="1392579" y="207720"/>
                  </a:lnTo>
                  <a:lnTo>
                    <a:pt x="1449722" y="180908"/>
                  </a:lnTo>
                  <a:lnTo>
                    <a:pt x="1509866" y="152281"/>
                  </a:lnTo>
                  <a:lnTo>
                    <a:pt x="1573183" y="121846"/>
                  </a:lnTo>
                  <a:lnTo>
                    <a:pt x="1639846" y="89609"/>
                  </a:lnTo>
                  <a:lnTo>
                    <a:pt x="1710029" y="55575"/>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5" name="Google Shape;1055;p28"/>
            <p:cNvSpPr/>
            <p:nvPr/>
          </p:nvSpPr>
          <p:spPr>
            <a:xfrm>
              <a:off x="5266100" y="7518603"/>
              <a:ext cx="102235" cy="130810"/>
            </a:xfrm>
            <a:custGeom>
              <a:avLst/>
              <a:gdLst/>
              <a:ahLst/>
              <a:cxnLst/>
              <a:rect l="l" t="t" r="r" b="b"/>
              <a:pathLst>
                <a:path w="102235" h="130809" extrusionOk="0">
                  <a:moveTo>
                    <a:pt x="0" y="0"/>
                  </a:moveTo>
                  <a:lnTo>
                    <a:pt x="102069" y="31267"/>
                  </a:lnTo>
                  <a:lnTo>
                    <a:pt x="63461" y="130797"/>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6" name="Google Shape;1056;p28"/>
            <p:cNvSpPr txBox="1"/>
            <p:nvPr/>
          </p:nvSpPr>
          <p:spPr>
            <a:xfrm>
              <a:off x="943999" y="4951872"/>
              <a:ext cx="789940" cy="150495"/>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900" b="1">
                  <a:solidFill>
                    <a:srgbClr val="231F20"/>
                  </a:solidFill>
                  <a:latin typeface="Arial Black"/>
                  <a:ea typeface="Arial Black"/>
                  <a:cs typeface="Arial Black"/>
                  <a:sym typeface="Arial Black"/>
                </a:rPr>
                <a:t>b) </a:t>
              </a:r>
              <a:r>
                <a:rPr lang="en-US" sz="900">
                  <a:solidFill>
                    <a:srgbClr val="231F20"/>
                  </a:solidFill>
                  <a:latin typeface="Arimo"/>
                  <a:ea typeface="Arimo"/>
                  <a:cs typeface="Arimo"/>
                  <a:sym typeface="Arimo"/>
                </a:rPr>
                <a:t>Water fluxes</a:t>
              </a:r>
              <a:endParaRPr sz="900">
                <a:solidFill>
                  <a:schemeClr val="dk1"/>
                </a:solidFill>
                <a:latin typeface="Arimo"/>
                <a:ea typeface="Arimo"/>
                <a:cs typeface="Arimo"/>
                <a:sym typeface="Arimo"/>
              </a:endParaRPr>
            </a:p>
          </p:txBody>
        </p:sp>
        <p:sp>
          <p:nvSpPr>
            <p:cNvPr id="1057" name="Google Shape;1057;p28"/>
            <p:cNvSpPr/>
            <p:nvPr/>
          </p:nvSpPr>
          <p:spPr>
            <a:xfrm>
              <a:off x="1922641" y="6288720"/>
              <a:ext cx="0" cy="233679"/>
            </a:xfrm>
            <a:custGeom>
              <a:avLst/>
              <a:gdLst/>
              <a:ahLst/>
              <a:cxnLst/>
              <a:rect l="l" t="t" r="r" b="b"/>
              <a:pathLst>
                <a:path w="120000" h="233679" extrusionOk="0">
                  <a:moveTo>
                    <a:pt x="0" y="233578"/>
                  </a:moveTo>
                  <a:lnTo>
                    <a:pt x="0" y="0"/>
                  </a:lnTo>
                </a:path>
              </a:pathLst>
            </a:custGeom>
            <a:noFill/>
            <a:ln w="38100" cap="flat" cmpd="sng">
              <a:solidFill>
                <a:srgbClr val="2AB78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8" name="Google Shape;1058;p28"/>
            <p:cNvSpPr/>
            <p:nvPr/>
          </p:nvSpPr>
          <p:spPr>
            <a:xfrm>
              <a:off x="1849951" y="6288727"/>
              <a:ext cx="145415" cy="78740"/>
            </a:xfrm>
            <a:custGeom>
              <a:avLst/>
              <a:gdLst/>
              <a:ahLst/>
              <a:cxnLst/>
              <a:rect l="l" t="t" r="r" b="b"/>
              <a:pathLst>
                <a:path w="145414" h="78739" extrusionOk="0">
                  <a:moveTo>
                    <a:pt x="0" y="78181"/>
                  </a:moveTo>
                  <a:lnTo>
                    <a:pt x="72694" y="0"/>
                  </a:lnTo>
                  <a:lnTo>
                    <a:pt x="145376" y="78181"/>
                  </a:lnTo>
                </a:path>
              </a:pathLst>
            </a:custGeom>
            <a:noFill/>
            <a:ln w="38100" cap="flat" cmpd="sng">
              <a:solidFill>
                <a:srgbClr val="2AB78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9" name="Google Shape;1059;p28"/>
            <p:cNvSpPr/>
            <p:nvPr/>
          </p:nvSpPr>
          <p:spPr>
            <a:xfrm>
              <a:off x="4199458" y="5976961"/>
              <a:ext cx="0" cy="595630"/>
            </a:xfrm>
            <a:custGeom>
              <a:avLst/>
              <a:gdLst/>
              <a:ahLst/>
              <a:cxnLst/>
              <a:rect l="l" t="t" r="r" b="b"/>
              <a:pathLst>
                <a:path w="120000" h="595629" extrusionOk="0">
                  <a:moveTo>
                    <a:pt x="0" y="595528"/>
                  </a:moveTo>
                  <a:lnTo>
                    <a:pt x="0" y="0"/>
                  </a:lnTo>
                </a:path>
              </a:pathLst>
            </a:custGeom>
            <a:noFill/>
            <a:ln w="38100" cap="flat" cmpd="sng">
              <a:solidFill>
                <a:srgbClr val="2AB78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0" name="Google Shape;1060;p28"/>
            <p:cNvSpPr/>
            <p:nvPr/>
          </p:nvSpPr>
          <p:spPr>
            <a:xfrm>
              <a:off x="4126768" y="5976970"/>
              <a:ext cx="145415" cy="78740"/>
            </a:xfrm>
            <a:custGeom>
              <a:avLst/>
              <a:gdLst/>
              <a:ahLst/>
              <a:cxnLst/>
              <a:rect l="l" t="t" r="r" b="b"/>
              <a:pathLst>
                <a:path w="145414" h="78739" extrusionOk="0">
                  <a:moveTo>
                    <a:pt x="0" y="78181"/>
                  </a:moveTo>
                  <a:lnTo>
                    <a:pt x="72694" y="0"/>
                  </a:lnTo>
                  <a:lnTo>
                    <a:pt x="145376" y="78181"/>
                  </a:lnTo>
                </a:path>
              </a:pathLst>
            </a:custGeom>
            <a:noFill/>
            <a:ln w="38100" cap="flat" cmpd="sng">
              <a:solidFill>
                <a:srgbClr val="2AB78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1" name="Google Shape;1061;p28"/>
            <p:cNvSpPr/>
            <p:nvPr/>
          </p:nvSpPr>
          <p:spPr>
            <a:xfrm>
              <a:off x="1413541" y="6775193"/>
              <a:ext cx="0" cy="307340"/>
            </a:xfrm>
            <a:custGeom>
              <a:avLst/>
              <a:gdLst/>
              <a:ahLst/>
              <a:cxnLst/>
              <a:rect l="l" t="t" r="r" b="b"/>
              <a:pathLst>
                <a:path w="120000" h="307340" extrusionOk="0">
                  <a:moveTo>
                    <a:pt x="0" y="0"/>
                  </a:moveTo>
                  <a:lnTo>
                    <a:pt x="0" y="306819"/>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2" name="Google Shape;1062;p28"/>
            <p:cNvSpPr/>
            <p:nvPr/>
          </p:nvSpPr>
          <p:spPr>
            <a:xfrm>
              <a:off x="1340854" y="7003831"/>
              <a:ext cx="145415" cy="78740"/>
            </a:xfrm>
            <a:custGeom>
              <a:avLst/>
              <a:gdLst/>
              <a:ahLst/>
              <a:cxnLst/>
              <a:rect l="l" t="t" r="r" b="b"/>
              <a:pathLst>
                <a:path w="145415" h="78740" extrusionOk="0">
                  <a:moveTo>
                    <a:pt x="145376" y="0"/>
                  </a:moveTo>
                  <a:lnTo>
                    <a:pt x="72682" y="78181"/>
                  </a:ln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3" name="Google Shape;1063;p28"/>
            <p:cNvSpPr/>
            <p:nvPr/>
          </p:nvSpPr>
          <p:spPr>
            <a:xfrm>
              <a:off x="2152220" y="5835365"/>
              <a:ext cx="973455" cy="659130"/>
            </a:xfrm>
            <a:custGeom>
              <a:avLst/>
              <a:gdLst/>
              <a:ahLst/>
              <a:cxnLst/>
              <a:rect l="l" t="t" r="r" b="b"/>
              <a:pathLst>
                <a:path w="973455" h="659129" extrusionOk="0">
                  <a:moveTo>
                    <a:pt x="0" y="658952"/>
                  </a:moveTo>
                  <a:lnTo>
                    <a:pt x="0" y="0"/>
                  </a:lnTo>
                  <a:lnTo>
                    <a:pt x="973366" y="0"/>
                  </a:lnTo>
                  <a:lnTo>
                    <a:pt x="973366" y="477913"/>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4" name="Google Shape;1064;p28"/>
            <p:cNvSpPr/>
            <p:nvPr/>
          </p:nvSpPr>
          <p:spPr>
            <a:xfrm>
              <a:off x="2079533" y="6416134"/>
              <a:ext cx="145415" cy="78740"/>
            </a:xfrm>
            <a:custGeom>
              <a:avLst/>
              <a:gdLst/>
              <a:ahLst/>
              <a:cxnLst/>
              <a:rect l="l" t="t" r="r" b="b"/>
              <a:pathLst>
                <a:path w="145414" h="78739" extrusionOk="0">
                  <a:moveTo>
                    <a:pt x="145376" y="0"/>
                  </a:moveTo>
                  <a:lnTo>
                    <a:pt x="72682" y="78181"/>
                  </a:ln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5" name="Google Shape;1065;p28"/>
            <p:cNvSpPr/>
            <p:nvPr/>
          </p:nvSpPr>
          <p:spPr>
            <a:xfrm>
              <a:off x="3052898" y="6235096"/>
              <a:ext cx="145415" cy="78740"/>
            </a:xfrm>
            <a:custGeom>
              <a:avLst/>
              <a:gdLst/>
              <a:ahLst/>
              <a:cxnLst/>
              <a:rect l="l" t="t" r="r" b="b"/>
              <a:pathLst>
                <a:path w="145414" h="78739" extrusionOk="0">
                  <a:moveTo>
                    <a:pt x="145376" y="0"/>
                  </a:moveTo>
                  <a:lnTo>
                    <a:pt x="72682" y="78181"/>
                  </a:lnTo>
                  <a:lnTo>
                    <a:pt x="0" y="0"/>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6" name="Google Shape;1066;p28"/>
            <p:cNvSpPr/>
            <p:nvPr/>
          </p:nvSpPr>
          <p:spPr>
            <a:xfrm>
              <a:off x="2625600" y="5723302"/>
              <a:ext cx="0" cy="102235"/>
            </a:xfrm>
            <a:custGeom>
              <a:avLst/>
              <a:gdLst/>
              <a:ahLst/>
              <a:cxnLst/>
              <a:rect l="l" t="t" r="r" b="b"/>
              <a:pathLst>
                <a:path w="120000" h="102235" extrusionOk="0">
                  <a:moveTo>
                    <a:pt x="0" y="0"/>
                  </a:moveTo>
                  <a:lnTo>
                    <a:pt x="0" y="101866"/>
                  </a:lnTo>
                </a:path>
              </a:pathLst>
            </a:custGeom>
            <a:noFill/>
            <a:ln w="38100" cap="flat" cmpd="sng">
              <a:solidFill>
                <a:srgbClr val="F2CF1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7" name="Google Shape;1067;p28"/>
            <p:cNvSpPr/>
            <p:nvPr/>
          </p:nvSpPr>
          <p:spPr>
            <a:xfrm>
              <a:off x="3580543" y="6912686"/>
              <a:ext cx="100965" cy="0"/>
            </a:xfrm>
            <a:custGeom>
              <a:avLst/>
              <a:gdLst/>
              <a:ahLst/>
              <a:cxnLst/>
              <a:rect l="l" t="t" r="r" b="b"/>
              <a:pathLst>
                <a:path w="100964" h="120000" extrusionOk="0">
                  <a:moveTo>
                    <a:pt x="0" y="0"/>
                  </a:moveTo>
                  <a:lnTo>
                    <a:pt x="100558" y="0"/>
                  </a:lnTo>
                </a:path>
              </a:pathLst>
            </a:custGeom>
            <a:noFill/>
            <a:ln w="38100" cap="flat" cmpd="sng">
              <a:solidFill>
                <a:srgbClr val="307BA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8" name="Google Shape;1068;p28"/>
            <p:cNvSpPr/>
            <p:nvPr/>
          </p:nvSpPr>
          <p:spPr>
            <a:xfrm>
              <a:off x="3130423" y="6769365"/>
              <a:ext cx="451484" cy="289560"/>
            </a:xfrm>
            <a:custGeom>
              <a:avLst/>
              <a:gdLst/>
              <a:ahLst/>
              <a:cxnLst/>
              <a:rect l="l" t="t" r="r" b="b"/>
              <a:pathLst>
                <a:path w="451485" h="289559" extrusionOk="0">
                  <a:moveTo>
                    <a:pt x="233641" y="0"/>
                  </a:moveTo>
                  <a:lnTo>
                    <a:pt x="451421" y="0"/>
                  </a:lnTo>
                  <a:lnTo>
                    <a:pt x="451421" y="289102"/>
                  </a:lnTo>
                  <a:lnTo>
                    <a:pt x="0" y="289102"/>
                  </a:lnTo>
                </a:path>
              </a:pathLst>
            </a:custGeom>
            <a:noFill/>
            <a:ln w="38100" cap="flat" cmpd="sng">
              <a:solidFill>
                <a:srgbClr val="307BA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9" name="Google Shape;1069;p28"/>
            <p:cNvSpPr/>
            <p:nvPr/>
          </p:nvSpPr>
          <p:spPr>
            <a:xfrm>
              <a:off x="3364067" y="6696678"/>
              <a:ext cx="78740" cy="145415"/>
            </a:xfrm>
            <a:custGeom>
              <a:avLst/>
              <a:gdLst/>
              <a:ahLst/>
              <a:cxnLst/>
              <a:rect l="l" t="t" r="r" b="b"/>
              <a:pathLst>
                <a:path w="78739" h="145415" extrusionOk="0">
                  <a:moveTo>
                    <a:pt x="78181" y="145376"/>
                  </a:moveTo>
                  <a:lnTo>
                    <a:pt x="0" y="72682"/>
                  </a:lnTo>
                  <a:lnTo>
                    <a:pt x="78181" y="0"/>
                  </a:lnTo>
                </a:path>
              </a:pathLst>
            </a:custGeom>
            <a:noFill/>
            <a:ln w="38100" cap="flat" cmpd="sng">
              <a:solidFill>
                <a:srgbClr val="307BA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0" name="Google Shape;1070;p28"/>
            <p:cNvSpPr/>
            <p:nvPr/>
          </p:nvSpPr>
          <p:spPr>
            <a:xfrm>
              <a:off x="3130424" y="6985777"/>
              <a:ext cx="78740" cy="145415"/>
            </a:xfrm>
            <a:custGeom>
              <a:avLst/>
              <a:gdLst/>
              <a:ahLst/>
              <a:cxnLst/>
              <a:rect l="l" t="t" r="r" b="b"/>
              <a:pathLst>
                <a:path w="78739" h="145415" extrusionOk="0">
                  <a:moveTo>
                    <a:pt x="78181" y="145376"/>
                  </a:moveTo>
                  <a:lnTo>
                    <a:pt x="0" y="72682"/>
                  </a:lnTo>
                  <a:lnTo>
                    <a:pt x="78181" y="0"/>
                  </a:lnTo>
                </a:path>
              </a:pathLst>
            </a:custGeom>
            <a:noFill/>
            <a:ln w="38100" cap="flat" cmpd="sng">
              <a:solidFill>
                <a:srgbClr val="307BA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1" name="Google Shape;1071;p28"/>
            <p:cNvSpPr/>
            <p:nvPr/>
          </p:nvSpPr>
          <p:spPr>
            <a:xfrm>
              <a:off x="1046403" y="6097841"/>
              <a:ext cx="1284605" cy="150495"/>
            </a:xfrm>
            <a:custGeom>
              <a:avLst/>
              <a:gdLst/>
              <a:ahLst/>
              <a:cxnLst/>
              <a:rect l="l" t="t" r="r" b="b"/>
              <a:pathLst>
                <a:path w="1284605" h="150495" extrusionOk="0">
                  <a:moveTo>
                    <a:pt x="0" y="150317"/>
                  </a:moveTo>
                  <a:lnTo>
                    <a:pt x="1284312" y="150317"/>
                  </a:lnTo>
                  <a:lnTo>
                    <a:pt x="1284312" y="0"/>
                  </a:lnTo>
                  <a:lnTo>
                    <a:pt x="0" y="0"/>
                  </a:lnTo>
                  <a:lnTo>
                    <a:pt x="0" y="15031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2" name="Google Shape;1072;p28"/>
            <p:cNvSpPr txBox="1"/>
            <p:nvPr/>
          </p:nvSpPr>
          <p:spPr>
            <a:xfrm>
              <a:off x="1066567" y="6117976"/>
              <a:ext cx="1243965" cy="120014"/>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700">
                  <a:solidFill>
                    <a:srgbClr val="2AB788"/>
                  </a:solidFill>
                  <a:latin typeface="Arimo"/>
                  <a:ea typeface="Arimo"/>
                  <a:cs typeface="Arimo"/>
                  <a:sym typeface="Arimo"/>
                </a:rPr>
                <a:t>Endorheic discharge 0.8 ± 30%</a:t>
              </a:r>
              <a:endParaRPr sz="700">
                <a:solidFill>
                  <a:schemeClr val="dk1"/>
                </a:solidFill>
                <a:latin typeface="Arimo"/>
                <a:ea typeface="Arimo"/>
                <a:cs typeface="Arimo"/>
                <a:sym typeface="Arimo"/>
              </a:endParaRPr>
            </a:p>
          </p:txBody>
        </p:sp>
        <p:sp>
          <p:nvSpPr>
            <p:cNvPr id="1073" name="Google Shape;1073;p28"/>
            <p:cNvSpPr/>
            <p:nvPr/>
          </p:nvSpPr>
          <p:spPr>
            <a:xfrm>
              <a:off x="1046403" y="6097841"/>
              <a:ext cx="1284605" cy="150495"/>
            </a:xfrm>
            <a:custGeom>
              <a:avLst/>
              <a:gdLst/>
              <a:ahLst/>
              <a:cxnLst/>
              <a:rect l="l" t="t" r="r" b="b"/>
              <a:pathLst>
                <a:path w="1284605" h="150495" extrusionOk="0">
                  <a:moveTo>
                    <a:pt x="0" y="150317"/>
                  </a:moveTo>
                  <a:lnTo>
                    <a:pt x="1284312" y="150317"/>
                  </a:lnTo>
                  <a:lnTo>
                    <a:pt x="1284312" y="0"/>
                  </a:lnTo>
                  <a:lnTo>
                    <a:pt x="0" y="0"/>
                  </a:lnTo>
                  <a:lnTo>
                    <a:pt x="0" y="150317"/>
                  </a:lnTo>
                  <a:close/>
                </a:path>
              </a:pathLst>
            </a:custGeom>
            <a:noFill/>
            <a:ln w="9525" cap="flat" cmpd="sng">
              <a:solidFill>
                <a:srgbClr val="B3B3B3"/>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74" name="Google Shape;1074;p28"/>
          <p:cNvSpPr txBox="1"/>
          <p:nvPr/>
        </p:nvSpPr>
        <p:spPr>
          <a:xfrm>
            <a:off x="323194" y="1154917"/>
            <a:ext cx="5894402" cy="369968"/>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Water Stocks (i.e., Pools)</a:t>
            </a:r>
            <a:endParaRPr/>
          </a:p>
        </p:txBody>
      </p:sp>
      <p:sp>
        <p:nvSpPr>
          <p:cNvPr id="1075" name="Google Shape;1075;p28"/>
          <p:cNvSpPr txBox="1"/>
          <p:nvPr/>
        </p:nvSpPr>
        <p:spPr>
          <a:xfrm>
            <a:off x="6266787" y="1154917"/>
            <a:ext cx="5894402" cy="369968"/>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Water Flows (i.e., Fluxes)</a:t>
            </a:r>
            <a:endParaRPr/>
          </a:p>
        </p:txBody>
      </p:sp>
      <p:sp>
        <p:nvSpPr>
          <p:cNvPr id="1076" name="Google Shape;1076;p28"/>
          <p:cNvSpPr txBox="1"/>
          <p:nvPr/>
        </p:nvSpPr>
        <p:spPr>
          <a:xfrm>
            <a:off x="949627" y="5545801"/>
            <a:ext cx="11242373"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How much of this water can we sustainably use, and in which categories?    </a:t>
            </a:r>
            <a:endParaRPr/>
          </a:p>
        </p:txBody>
      </p:sp>
      <p:sp>
        <p:nvSpPr>
          <p:cNvPr id="1077" name="Google Shape;1077;p28"/>
          <p:cNvSpPr/>
          <p:nvPr/>
        </p:nvSpPr>
        <p:spPr>
          <a:xfrm>
            <a:off x="8807169" y="3832475"/>
            <a:ext cx="1590728" cy="328724"/>
          </a:xfrm>
          <a:prstGeom prst="rect">
            <a:avLst/>
          </a:prstGeom>
          <a:no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78" name="Google Shape;1078;p28"/>
          <p:cNvSpPr txBox="1"/>
          <p:nvPr/>
        </p:nvSpPr>
        <p:spPr>
          <a:xfrm>
            <a:off x="2952254" y="5968043"/>
            <a:ext cx="60960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0000"/>
                </a:solidFill>
                <a:latin typeface="Arial"/>
                <a:ea typeface="Arial"/>
                <a:cs typeface="Arial"/>
                <a:sym typeface="Arial"/>
              </a:rPr>
              <a:t>46 10</a:t>
            </a:r>
            <a:r>
              <a:rPr lang="en-US" sz="2800" baseline="30000">
                <a:solidFill>
                  <a:srgbClr val="FF0000"/>
                </a:solidFill>
                <a:latin typeface="Arial"/>
                <a:ea typeface="Arial"/>
                <a:cs typeface="Arial"/>
                <a:sym typeface="Arial"/>
              </a:rPr>
              <a:t>3</a:t>
            </a:r>
            <a:r>
              <a:rPr lang="en-US" sz="2800">
                <a:solidFill>
                  <a:srgbClr val="FF0000"/>
                </a:solidFill>
                <a:latin typeface="Arial"/>
                <a:ea typeface="Arial"/>
                <a:cs typeface="Arial"/>
                <a:sym typeface="Arial"/>
              </a:rPr>
              <a:t> km</a:t>
            </a:r>
            <a:r>
              <a:rPr lang="en-US" sz="2800" baseline="30000">
                <a:solidFill>
                  <a:srgbClr val="FF0000"/>
                </a:solidFill>
                <a:latin typeface="Arial"/>
                <a:ea typeface="Arial"/>
                <a:cs typeface="Arial"/>
                <a:sym typeface="Arial"/>
              </a:rPr>
              <a:t>3</a:t>
            </a:r>
            <a:r>
              <a:rPr lang="en-US" sz="2800">
                <a:solidFill>
                  <a:srgbClr val="FF0000"/>
                </a:solidFill>
                <a:latin typeface="Arial"/>
                <a:ea typeface="Arial"/>
                <a:cs typeface="Arial"/>
                <a:sym typeface="Arial"/>
              </a:rPr>
              <a:t>/yr</a:t>
            </a:r>
            <a:endParaRPr sz="2800">
              <a:solidFill>
                <a:srgbClr val="FF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29"/>
          <p:cNvSpPr txBox="1">
            <a:spLocks noGrp="1"/>
          </p:cNvSpPr>
          <p:nvPr>
            <p:ph type="title"/>
          </p:nvPr>
        </p:nvSpPr>
        <p:spPr>
          <a:xfrm>
            <a:off x="392431" y="-74881"/>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Spatiotemporal distribution of water supply and demand</a:t>
            </a:r>
            <a:endParaRPr/>
          </a:p>
        </p:txBody>
      </p:sp>
      <p:pic>
        <p:nvPicPr>
          <p:cNvPr id="1085" name="Google Shape;1085;p29" descr="A screenshot of a computer&#10;&#10;Description automatically generated with low confidence"/>
          <p:cNvPicPr preferRelativeResize="0"/>
          <p:nvPr/>
        </p:nvPicPr>
        <p:blipFill rotWithShape="1">
          <a:blip r:embed="rId3">
            <a:alphaModFix/>
          </a:blip>
          <a:srcRect t="8866" b="20547"/>
          <a:stretch/>
        </p:blipFill>
        <p:spPr>
          <a:xfrm>
            <a:off x="282688" y="1737942"/>
            <a:ext cx="5987303" cy="2922958"/>
          </a:xfrm>
          <a:prstGeom prst="rect">
            <a:avLst/>
          </a:prstGeom>
          <a:noFill/>
          <a:ln>
            <a:noFill/>
          </a:ln>
        </p:spPr>
      </p:pic>
      <p:pic>
        <p:nvPicPr>
          <p:cNvPr id="1086" name="Google Shape;1086;p29" descr="Map&#10;&#10;Description automatically generated"/>
          <p:cNvPicPr preferRelativeResize="0"/>
          <p:nvPr/>
        </p:nvPicPr>
        <p:blipFill rotWithShape="1">
          <a:blip r:embed="rId4">
            <a:alphaModFix/>
          </a:blip>
          <a:srcRect t="8867" b="26375"/>
          <a:stretch/>
        </p:blipFill>
        <p:spPr>
          <a:xfrm>
            <a:off x="6376284" y="1737941"/>
            <a:ext cx="5776083" cy="2681659"/>
          </a:xfrm>
          <a:prstGeom prst="rect">
            <a:avLst/>
          </a:prstGeom>
          <a:noFill/>
          <a:ln>
            <a:noFill/>
          </a:ln>
        </p:spPr>
      </p:pic>
      <p:sp>
        <p:nvSpPr>
          <p:cNvPr id="1087" name="Google Shape;1087;p29"/>
          <p:cNvSpPr txBox="1"/>
          <p:nvPr/>
        </p:nvSpPr>
        <p:spPr>
          <a:xfrm>
            <a:off x="5297668" y="5587656"/>
            <a:ext cx="2827959" cy="369968"/>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Source: WRI (2019)</a:t>
            </a:r>
            <a:endParaRPr/>
          </a:p>
        </p:txBody>
      </p:sp>
      <p:sp>
        <p:nvSpPr>
          <p:cNvPr id="1088" name="Google Shape;1088;p29"/>
          <p:cNvSpPr txBox="1"/>
          <p:nvPr/>
        </p:nvSpPr>
        <p:spPr>
          <a:xfrm>
            <a:off x="547204" y="5903893"/>
            <a:ext cx="11242373"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If we have 46000 km3/yr available, and we only use 4000 km3/yr, what’s the problem?    </a:t>
            </a:r>
            <a:endParaRPr/>
          </a:p>
        </p:txBody>
      </p:sp>
      <p:sp>
        <p:nvSpPr>
          <p:cNvPr id="1089" name="Google Shape;1089;p29"/>
          <p:cNvSpPr txBox="1"/>
          <p:nvPr/>
        </p:nvSpPr>
        <p:spPr>
          <a:xfrm>
            <a:off x="2549830" y="6326135"/>
            <a:ext cx="839756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0000"/>
                </a:solidFill>
                <a:latin typeface="Calibri"/>
                <a:ea typeface="Calibri"/>
                <a:cs typeface="Calibri"/>
                <a:sym typeface="Calibri"/>
              </a:rPr>
              <a:t>Uneven spatiotemporal distribution of water</a:t>
            </a:r>
            <a:endParaRPr/>
          </a:p>
        </p:txBody>
      </p:sp>
      <p:sp>
        <p:nvSpPr>
          <p:cNvPr id="1090" name="Google Shape;1090;p29"/>
          <p:cNvSpPr txBox="1"/>
          <p:nvPr/>
        </p:nvSpPr>
        <p:spPr>
          <a:xfrm>
            <a:off x="450547" y="1241189"/>
            <a:ext cx="581944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Seasonal Supply Variability</a:t>
            </a:r>
            <a:endParaRPr sz="1800" b="1">
              <a:solidFill>
                <a:schemeClr val="dk1"/>
              </a:solidFill>
              <a:latin typeface="Arial"/>
              <a:ea typeface="Arial"/>
              <a:cs typeface="Arial"/>
              <a:sym typeface="Arial"/>
            </a:endParaRPr>
          </a:p>
        </p:txBody>
      </p:sp>
      <p:sp>
        <p:nvSpPr>
          <p:cNvPr id="1091" name="Google Shape;1091;p29"/>
          <p:cNvSpPr txBox="1"/>
          <p:nvPr/>
        </p:nvSpPr>
        <p:spPr>
          <a:xfrm>
            <a:off x="6419547" y="1241189"/>
            <a:ext cx="548035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Water Stress</a:t>
            </a:r>
            <a:endParaRPr sz="1800" b="1">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30"/>
          <p:cNvSpPr txBox="1">
            <a:spLocks noGrp="1"/>
          </p:cNvSpPr>
          <p:nvPr>
            <p:ph type="sldNum" idx="12"/>
          </p:nvPr>
        </p:nvSpPr>
        <p:spPr>
          <a:xfrm>
            <a:off x="67818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2400">
                <a:solidFill>
                  <a:srgbClr val="000000"/>
                </a:solidFill>
                <a:latin typeface="Arial"/>
                <a:ea typeface="Arial"/>
                <a:cs typeface="Arial"/>
                <a:sym typeface="Arial"/>
              </a:rPr>
              <a:t>21</a:t>
            </a:fld>
            <a:endParaRPr sz="2400">
              <a:solidFill>
                <a:srgbClr val="000000"/>
              </a:solidFill>
              <a:latin typeface="Arial"/>
              <a:ea typeface="Arial"/>
              <a:cs typeface="Arial"/>
              <a:sym typeface="Arial"/>
            </a:endParaRPr>
          </a:p>
        </p:txBody>
      </p:sp>
      <p:pic>
        <p:nvPicPr>
          <p:cNvPr id="1098" name="Google Shape;1098;p30" descr="IMG_2781.JPG"/>
          <p:cNvPicPr preferRelativeResize="0"/>
          <p:nvPr/>
        </p:nvPicPr>
        <p:blipFill rotWithShape="1">
          <a:blip r:embed="rId3">
            <a:alphaModFix/>
          </a:blip>
          <a:srcRect/>
          <a:stretch/>
        </p:blipFill>
        <p:spPr>
          <a:xfrm>
            <a:off x="1512888" y="0"/>
            <a:ext cx="9155113" cy="6858000"/>
          </a:xfrm>
          <a:prstGeom prst="rect">
            <a:avLst/>
          </a:prstGeom>
          <a:solidFill>
            <a:schemeClr val="accent1">
              <a:alpha val="0"/>
            </a:schemeClr>
          </a:solidFill>
          <a:ln>
            <a:noFill/>
          </a:ln>
        </p:spPr>
      </p:pic>
      <p:sp>
        <p:nvSpPr>
          <p:cNvPr id="1099" name="Google Shape;1099;p30"/>
          <p:cNvSpPr txBox="1"/>
          <p:nvPr/>
        </p:nvSpPr>
        <p:spPr>
          <a:xfrm>
            <a:off x="1981200" y="381000"/>
            <a:ext cx="8534400" cy="7699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rgbClr val="000000"/>
                </a:solidFill>
                <a:latin typeface="Arial"/>
                <a:ea typeface="Arial"/>
                <a:cs typeface="Arial"/>
                <a:sym typeface="Arial"/>
              </a:rPr>
              <a:t>Dry Season: Vientiane, Laos</a:t>
            </a:r>
            <a:endParaRPr/>
          </a:p>
        </p:txBody>
      </p:sp>
      <p:pic>
        <p:nvPicPr>
          <p:cNvPr id="1100" name="Google Shape;1100;p30" descr="mekong_-_river_flow"/>
          <p:cNvPicPr preferRelativeResize="0"/>
          <p:nvPr/>
        </p:nvPicPr>
        <p:blipFill rotWithShape="1">
          <a:blip r:embed="rId4">
            <a:alphaModFix/>
          </a:blip>
          <a:srcRect/>
          <a:stretch/>
        </p:blipFill>
        <p:spPr>
          <a:xfrm>
            <a:off x="5867400" y="3200401"/>
            <a:ext cx="4737100" cy="3503613"/>
          </a:xfrm>
          <a:prstGeom prst="rect">
            <a:avLst/>
          </a:prstGeom>
          <a:solidFill>
            <a:schemeClr val="accent1"/>
          </a:solidFill>
          <a:ln>
            <a:noFill/>
          </a:ln>
        </p:spPr>
      </p:pic>
      <p:pic>
        <p:nvPicPr>
          <p:cNvPr id="1101" name="Google Shape;1101;p30" descr="IMG_2771.JPG"/>
          <p:cNvPicPr preferRelativeResize="0"/>
          <p:nvPr/>
        </p:nvPicPr>
        <p:blipFill rotWithShape="1">
          <a:blip r:embed="rId5">
            <a:alphaModFix/>
          </a:blip>
          <a:srcRect/>
          <a:stretch/>
        </p:blipFill>
        <p:spPr>
          <a:xfrm>
            <a:off x="5838826" y="3082926"/>
            <a:ext cx="4829175" cy="3622675"/>
          </a:xfrm>
          <a:prstGeom prst="rect">
            <a:avLst/>
          </a:prstGeom>
          <a:noFill/>
          <a:ln>
            <a:noFill/>
          </a:ln>
        </p:spPr>
      </p:pic>
      <p:grpSp>
        <p:nvGrpSpPr>
          <p:cNvPr id="1102" name="Google Shape;1102;p30"/>
          <p:cNvGrpSpPr/>
          <p:nvPr/>
        </p:nvGrpSpPr>
        <p:grpSpPr>
          <a:xfrm>
            <a:off x="4419600" y="2667002"/>
            <a:ext cx="1295324" cy="914340"/>
            <a:chOff x="3017982" y="2278063"/>
            <a:chExt cx="2335507" cy="1726291"/>
          </a:xfrm>
        </p:grpSpPr>
        <p:sp>
          <p:nvSpPr>
            <p:cNvPr id="1103" name="Google Shape;1103;p30"/>
            <p:cNvSpPr/>
            <p:nvPr/>
          </p:nvSpPr>
          <p:spPr>
            <a:xfrm>
              <a:off x="3017982" y="2278063"/>
              <a:ext cx="563418" cy="575466"/>
            </a:xfrm>
            <a:prstGeom prst="ellipse">
              <a:avLst/>
            </a:prstGeom>
            <a:noFill/>
            <a:ln w="412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1104" name="Google Shape;1104;p30"/>
            <p:cNvCxnSpPr>
              <a:stCxn id="1103" idx="5"/>
            </p:cNvCxnSpPr>
            <p:nvPr/>
          </p:nvCxnSpPr>
          <p:spPr>
            <a:xfrm>
              <a:off x="3498889" y="2769254"/>
              <a:ext cx="1854600" cy="1235100"/>
            </a:xfrm>
            <a:prstGeom prst="straightConnector1">
              <a:avLst/>
            </a:prstGeom>
            <a:noFill/>
            <a:ln w="41275" cap="flat" cmpd="sng">
              <a:solidFill>
                <a:schemeClr val="dk1"/>
              </a:solidFill>
              <a:prstDash val="solid"/>
              <a:round/>
              <a:headEnd type="none" w="med" len="med"/>
              <a:tailEnd type="stealth"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31"/>
          <p:cNvSpPr txBox="1">
            <a:spLocks noGrp="1"/>
          </p:cNvSpPr>
          <p:nvPr>
            <p:ph type="ctrTitle"/>
          </p:nvPr>
        </p:nvSpPr>
        <p:spPr>
          <a:xfrm>
            <a:off x="1495425" y="171291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4400"/>
              <a:buFont typeface="Tahoma"/>
              <a:buNone/>
            </a:pPr>
            <a:r>
              <a:rPr lang="en-US"/>
              <a:t>Background: Hydrology</a:t>
            </a:r>
            <a:endParaRPr/>
          </a:p>
        </p:txBody>
      </p:sp>
      <p:sp>
        <p:nvSpPr>
          <p:cNvPr id="1111" name="Google Shape;1111;p3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400">
                <a:solidFill>
                  <a:srgbClr val="000000"/>
                </a:solidFill>
                <a:latin typeface="Arial"/>
                <a:ea typeface="Arial"/>
                <a:cs typeface="Arial"/>
                <a:sym typeface="Arial"/>
              </a:rPr>
              <a:t>22</a:t>
            </a:fld>
            <a:endParaRPr sz="1400">
              <a:solidFill>
                <a:srgbClr val="000000"/>
              </a:solidFill>
              <a:latin typeface="Arial"/>
              <a:ea typeface="Arial"/>
              <a:cs typeface="Arial"/>
              <a:sym typeface="Arial"/>
            </a:endParaRPr>
          </a:p>
        </p:txBody>
      </p:sp>
      <p:sp>
        <p:nvSpPr>
          <p:cNvPr id="1112" name="Google Shape;1112;p31"/>
          <p:cNvSpPr/>
          <p:nvPr/>
        </p:nvSpPr>
        <p:spPr>
          <a:xfrm>
            <a:off x="7060602" y="511970"/>
            <a:ext cx="5131398" cy="7699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113" name="Google Shape;1113;p31"/>
          <p:cNvPicPr preferRelativeResize="0"/>
          <p:nvPr/>
        </p:nvPicPr>
        <p:blipFill rotWithShape="1">
          <a:blip r:embed="rId3">
            <a:alphaModFix/>
          </a:blip>
          <a:srcRect/>
          <a:stretch/>
        </p:blipFill>
        <p:spPr>
          <a:xfrm>
            <a:off x="1667436" y="766764"/>
            <a:ext cx="9144000" cy="6075363"/>
          </a:xfrm>
          <a:prstGeom prst="rect">
            <a:avLst/>
          </a:prstGeom>
          <a:noFill/>
          <a:ln>
            <a:noFill/>
          </a:ln>
        </p:spPr>
      </p:pic>
      <p:sp>
        <p:nvSpPr>
          <p:cNvPr id="1114" name="Google Shape;1114;p31"/>
          <p:cNvSpPr txBox="1"/>
          <p:nvPr/>
        </p:nvSpPr>
        <p:spPr>
          <a:xfrm>
            <a:off x="2133600" y="-18255"/>
            <a:ext cx="8534400" cy="769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rgbClr val="000000"/>
                </a:solidFill>
                <a:latin typeface="Arial"/>
                <a:ea typeface="Arial"/>
                <a:cs typeface="Arial"/>
                <a:sym typeface="Arial"/>
              </a:rPr>
              <a:t>Wet Season: Vientiane, Laos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32"/>
          <p:cNvSpPr txBox="1">
            <a:spLocks noGrp="1"/>
          </p:cNvSpPr>
          <p:nvPr>
            <p:ph type="title"/>
          </p:nvPr>
        </p:nvSpPr>
        <p:spPr>
          <a:xfrm>
            <a:off x="392431" y="-74881"/>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How will Climate Change Impact Water Supply?</a:t>
            </a:r>
            <a:endParaRPr/>
          </a:p>
        </p:txBody>
      </p:sp>
      <p:sp>
        <p:nvSpPr>
          <p:cNvPr id="1121" name="Google Shape;1121;p32"/>
          <p:cNvSpPr txBox="1">
            <a:spLocks noGrp="1"/>
          </p:cNvSpPr>
          <p:nvPr>
            <p:ph type="body" idx="1"/>
          </p:nvPr>
        </p:nvSpPr>
        <p:spPr>
          <a:xfrm>
            <a:off x="392432" y="1395543"/>
            <a:ext cx="3265168" cy="4725557"/>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1800"/>
              <a:buChar char="•"/>
            </a:pPr>
            <a:r>
              <a:rPr lang="en-US" sz="1800" b="0" i="0" u="none" strike="noStrike">
                <a:latin typeface="Calibri"/>
                <a:ea typeface="Calibri"/>
                <a:cs typeface="Calibri"/>
                <a:sym typeface="Calibri"/>
              </a:rPr>
              <a:t>An accelerated water cycle will increase rainfall and thus renewable freshwater flux. But there will be winners and losers. Some regions will see more and some less </a:t>
            </a:r>
            <a:r>
              <a:rPr lang="en-US" sz="1800">
                <a:latin typeface="Calibri"/>
                <a:ea typeface="Calibri"/>
                <a:cs typeface="Calibri"/>
                <a:sym typeface="Calibri"/>
              </a:rPr>
              <a:t>water on average. </a:t>
            </a:r>
            <a:endParaRPr/>
          </a:p>
          <a:p>
            <a:pPr marL="228600" lvl="0" indent="-114300" algn="l" rtl="0">
              <a:lnSpc>
                <a:spcPct val="100000"/>
              </a:lnSpc>
              <a:spcBef>
                <a:spcPts val="0"/>
              </a:spcBef>
              <a:spcAft>
                <a:spcPts val="0"/>
              </a:spcAft>
              <a:buClr>
                <a:schemeClr val="dk1"/>
              </a:buClr>
              <a:buSzPts val="1800"/>
              <a:buNone/>
            </a:pPr>
            <a:endParaRPr sz="1800">
              <a:latin typeface="Calibri"/>
              <a:ea typeface="Calibri"/>
              <a:cs typeface="Calibri"/>
              <a:sym typeface="Calibri"/>
            </a:endParaRPr>
          </a:p>
          <a:p>
            <a:pPr marL="228600" lvl="0" indent="-228600" algn="l" rtl="0">
              <a:lnSpc>
                <a:spcPct val="100000"/>
              </a:lnSpc>
              <a:spcBef>
                <a:spcPts val="0"/>
              </a:spcBef>
              <a:spcAft>
                <a:spcPts val="0"/>
              </a:spcAft>
              <a:buClr>
                <a:schemeClr val="dk1"/>
              </a:buClr>
              <a:buSzPts val="1800"/>
              <a:buChar char="•"/>
            </a:pPr>
            <a:r>
              <a:rPr lang="en-US" sz="1800">
                <a:latin typeface="Calibri"/>
                <a:ea typeface="Calibri"/>
                <a:cs typeface="Calibri"/>
                <a:sym typeface="Calibri"/>
              </a:rPr>
              <a:t>There is huge uncertainty—</a:t>
            </a:r>
            <a:r>
              <a:rPr lang="en-US" sz="1800" b="0" i="0" u="none" strike="noStrike">
                <a:latin typeface="Calibri"/>
                <a:ea typeface="Calibri"/>
                <a:cs typeface="Calibri"/>
                <a:sym typeface="Calibri"/>
              </a:rPr>
              <a:t>Earth System Models (ESMs) only agree for about 1/3 of land area.</a:t>
            </a:r>
            <a:endParaRPr/>
          </a:p>
          <a:p>
            <a:pPr marL="228600" lvl="0" indent="-114300" algn="l" rtl="0">
              <a:lnSpc>
                <a:spcPct val="100000"/>
              </a:lnSpc>
              <a:spcBef>
                <a:spcPts val="0"/>
              </a:spcBef>
              <a:spcAft>
                <a:spcPts val="0"/>
              </a:spcAft>
              <a:buClr>
                <a:schemeClr val="dk1"/>
              </a:buClr>
              <a:buSzPts val="1800"/>
              <a:buNone/>
            </a:pPr>
            <a:endParaRPr sz="1800">
              <a:latin typeface="Calibri"/>
              <a:ea typeface="Calibri"/>
              <a:cs typeface="Calibri"/>
              <a:sym typeface="Calibri"/>
            </a:endParaRPr>
          </a:p>
          <a:p>
            <a:pPr marL="228600" lvl="0" indent="-228600" algn="l" rtl="0">
              <a:lnSpc>
                <a:spcPct val="100000"/>
              </a:lnSpc>
              <a:spcBef>
                <a:spcPts val="0"/>
              </a:spcBef>
              <a:spcAft>
                <a:spcPts val="0"/>
              </a:spcAft>
              <a:buClr>
                <a:schemeClr val="dk1"/>
              </a:buClr>
              <a:buSzPts val="1800"/>
              <a:buChar char="•"/>
            </a:pPr>
            <a:r>
              <a:rPr lang="en-US" sz="1800">
                <a:latin typeface="Calibri"/>
                <a:ea typeface="Calibri"/>
                <a:cs typeface="Calibri"/>
                <a:sym typeface="Calibri"/>
              </a:rPr>
              <a:t>This is a big challenge for IAMs, because they have not been built to consider extreme events</a:t>
            </a:r>
            <a:endParaRPr/>
          </a:p>
        </p:txBody>
      </p:sp>
      <p:pic>
        <p:nvPicPr>
          <p:cNvPr id="1122" name="Google Shape;1122;p32" descr="Graphical user interface, map&#10;&#10;Description automatically generated"/>
          <p:cNvPicPr preferRelativeResize="0"/>
          <p:nvPr/>
        </p:nvPicPr>
        <p:blipFill rotWithShape="1">
          <a:blip r:embed="rId3">
            <a:alphaModFix/>
          </a:blip>
          <a:srcRect/>
          <a:stretch/>
        </p:blipFill>
        <p:spPr>
          <a:xfrm>
            <a:off x="4040527" y="1124808"/>
            <a:ext cx="7759041" cy="51475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33"/>
          <p:cNvSpPr txBox="1">
            <a:spLocks noGrp="1"/>
          </p:cNvSpPr>
          <p:nvPr>
            <p:ph type="title"/>
          </p:nvPr>
        </p:nvSpPr>
        <p:spPr>
          <a:xfrm>
            <a:off x="392431" y="-74881"/>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How will Climate Change Impact Water Supply?</a:t>
            </a:r>
            <a:endParaRPr/>
          </a:p>
        </p:txBody>
      </p:sp>
      <p:sp>
        <p:nvSpPr>
          <p:cNvPr id="1129" name="Google Shape;1129;p33"/>
          <p:cNvSpPr txBox="1">
            <a:spLocks noGrp="1"/>
          </p:cNvSpPr>
          <p:nvPr>
            <p:ph type="body" idx="1"/>
          </p:nvPr>
        </p:nvSpPr>
        <p:spPr>
          <a:xfrm>
            <a:off x="652449" y="1572661"/>
            <a:ext cx="4423104" cy="3651112"/>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1800"/>
              <a:buChar char="•"/>
            </a:pPr>
            <a:r>
              <a:rPr lang="en-US" sz="1800" b="0" i="0" u="none" strike="noStrike" dirty="0">
                <a:latin typeface="Calibri"/>
                <a:ea typeface="Calibri"/>
                <a:cs typeface="Calibri"/>
                <a:sym typeface="Calibri"/>
              </a:rPr>
              <a:t>One thing ESMs do agree on is projected increasing frequency and magnitude of </a:t>
            </a:r>
            <a:r>
              <a:rPr lang="en-US" sz="1800" b="0" i="1" u="none" strike="noStrike" dirty="0">
                <a:latin typeface="Calibri"/>
                <a:ea typeface="Calibri"/>
                <a:cs typeface="Calibri"/>
                <a:sym typeface="Calibri"/>
              </a:rPr>
              <a:t>extreme events </a:t>
            </a:r>
            <a:r>
              <a:rPr lang="en-US" sz="1800" b="0" i="0" u="none" strike="noStrike" dirty="0">
                <a:latin typeface="Calibri"/>
                <a:ea typeface="Calibri"/>
                <a:cs typeface="Calibri"/>
                <a:sym typeface="Calibri"/>
              </a:rPr>
              <a:t>such as heatwaves, droughts, unprecedented rainfalls, thunderstorms and storm surge events. </a:t>
            </a:r>
            <a:endParaRPr dirty="0"/>
          </a:p>
          <a:p>
            <a:pPr marL="0" lvl="0" indent="0" algn="l" rtl="0">
              <a:lnSpc>
                <a:spcPct val="100000"/>
              </a:lnSpc>
              <a:spcBef>
                <a:spcPts val="0"/>
              </a:spcBef>
              <a:spcAft>
                <a:spcPts val="0"/>
              </a:spcAft>
              <a:buClr>
                <a:schemeClr val="dk1"/>
              </a:buClr>
              <a:buSzPts val="1800"/>
              <a:buNone/>
            </a:pPr>
            <a:endParaRPr sz="1800" dirty="0">
              <a:latin typeface="Calibri"/>
              <a:ea typeface="Calibri"/>
              <a:cs typeface="Calibri"/>
              <a:sym typeface="Calibri"/>
            </a:endParaRPr>
          </a:p>
          <a:p>
            <a:pPr marL="228600" lvl="0" indent="-228600" algn="l" rtl="0">
              <a:lnSpc>
                <a:spcPct val="100000"/>
              </a:lnSpc>
              <a:spcBef>
                <a:spcPts val="0"/>
              </a:spcBef>
              <a:spcAft>
                <a:spcPts val="0"/>
              </a:spcAft>
              <a:buClr>
                <a:schemeClr val="dk1"/>
              </a:buClr>
              <a:buSzPts val="1800"/>
              <a:buChar char="•"/>
            </a:pPr>
            <a:r>
              <a:rPr lang="en-US" sz="1800" dirty="0">
                <a:latin typeface="Calibri"/>
                <a:ea typeface="Calibri"/>
                <a:cs typeface="Calibri"/>
                <a:sym typeface="Calibri"/>
              </a:rPr>
              <a:t>This modeling requires assumptions about emissions that come from models like GCAM, but is otherwise typically </a:t>
            </a:r>
            <a:r>
              <a:rPr lang="en-US" sz="1800" i="1" dirty="0">
                <a:latin typeface="Calibri"/>
                <a:ea typeface="Calibri"/>
                <a:cs typeface="Calibri"/>
                <a:sym typeface="Calibri"/>
              </a:rPr>
              <a:t>disconnected</a:t>
            </a:r>
            <a:r>
              <a:rPr lang="en-US" sz="1800" dirty="0">
                <a:latin typeface="Calibri"/>
                <a:ea typeface="Calibri"/>
                <a:cs typeface="Calibri"/>
                <a:sym typeface="Calibri"/>
              </a:rPr>
              <a:t> from these models, in the sense that Integrated Human-Earth System Models have not traditionally explicitly considered climate feedbacks.</a:t>
            </a:r>
            <a:endParaRPr dirty="0"/>
          </a:p>
        </p:txBody>
      </p:sp>
      <p:sp>
        <p:nvSpPr>
          <p:cNvPr id="1130" name="Google Shape;1130;p33"/>
          <p:cNvSpPr/>
          <p:nvPr/>
        </p:nvSpPr>
        <p:spPr>
          <a:xfrm>
            <a:off x="5477312" y="1178416"/>
            <a:ext cx="6476365" cy="4286885"/>
          </a:xfrm>
          <a:custGeom>
            <a:avLst/>
            <a:gdLst/>
            <a:ahLst/>
            <a:cxnLst/>
            <a:rect l="l" t="t" r="r" b="b"/>
            <a:pathLst>
              <a:path w="6476365" h="4286885" extrusionOk="0">
                <a:moveTo>
                  <a:pt x="0" y="4286643"/>
                </a:moveTo>
                <a:lnTo>
                  <a:pt x="6476301" y="4286643"/>
                </a:lnTo>
                <a:lnTo>
                  <a:pt x="6476301" y="0"/>
                </a:lnTo>
                <a:lnTo>
                  <a:pt x="0" y="0"/>
                </a:lnTo>
                <a:lnTo>
                  <a:pt x="0" y="4286643"/>
                </a:lnTo>
                <a:close/>
              </a:path>
            </a:pathLst>
          </a:custGeom>
          <a:noFill/>
          <a:ln w="12700" cap="flat" cmpd="sng">
            <a:solidFill>
              <a:srgbClr val="DAECF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1" name="Google Shape;1131;p33"/>
          <p:cNvSpPr/>
          <p:nvPr/>
        </p:nvSpPr>
        <p:spPr>
          <a:xfrm>
            <a:off x="5676067" y="1172066"/>
            <a:ext cx="6097905" cy="337185"/>
          </a:xfrm>
          <a:custGeom>
            <a:avLst/>
            <a:gdLst/>
            <a:ahLst/>
            <a:cxnLst/>
            <a:rect l="l" t="t" r="r" b="b"/>
            <a:pathLst>
              <a:path w="6097905" h="337185" extrusionOk="0">
                <a:moveTo>
                  <a:pt x="0" y="336956"/>
                </a:moveTo>
                <a:lnTo>
                  <a:pt x="6097422" y="336956"/>
                </a:lnTo>
                <a:lnTo>
                  <a:pt x="6097422" y="0"/>
                </a:lnTo>
                <a:lnTo>
                  <a:pt x="0" y="0"/>
                </a:lnTo>
                <a:lnTo>
                  <a:pt x="0" y="336956"/>
                </a:lnTo>
                <a:close/>
              </a:path>
            </a:pathLst>
          </a:custGeom>
          <a:solidFill>
            <a:srgbClr val="307BA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2" name="Google Shape;1132;p33"/>
          <p:cNvSpPr txBox="1"/>
          <p:nvPr/>
        </p:nvSpPr>
        <p:spPr>
          <a:xfrm>
            <a:off x="5784070" y="1184527"/>
            <a:ext cx="415925" cy="13779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00" b="1">
                <a:solidFill>
                  <a:srgbClr val="D9EDF6"/>
                </a:solidFill>
                <a:latin typeface="Arial Black"/>
                <a:ea typeface="Arial Black"/>
                <a:cs typeface="Arial Black"/>
                <a:sym typeface="Arial Black"/>
              </a:rPr>
              <a:t>Figure 6</a:t>
            </a:r>
            <a:endParaRPr sz="900">
              <a:solidFill>
                <a:schemeClr val="dk1"/>
              </a:solidFill>
              <a:latin typeface="Arial Black"/>
              <a:ea typeface="Arial Black"/>
              <a:cs typeface="Arial Black"/>
              <a:sym typeface="Arial Black"/>
            </a:endParaRPr>
          </a:p>
        </p:txBody>
      </p:sp>
      <p:sp>
        <p:nvSpPr>
          <p:cNvPr id="1133" name="Google Shape;1133;p33"/>
          <p:cNvSpPr txBox="1"/>
          <p:nvPr/>
        </p:nvSpPr>
        <p:spPr>
          <a:xfrm>
            <a:off x="6432037" y="1169302"/>
            <a:ext cx="5206365" cy="305435"/>
          </a:xfrm>
          <a:prstGeom prst="rect">
            <a:avLst/>
          </a:prstGeom>
          <a:noFill/>
          <a:ln>
            <a:noFill/>
          </a:ln>
        </p:spPr>
        <p:txBody>
          <a:bodyPr spcFirstLastPara="1" wrap="square" lIns="0" tIns="0" rIns="0" bIns="0" anchor="t" anchorCtr="0">
            <a:spAutoFit/>
          </a:bodyPr>
          <a:lstStyle/>
          <a:p>
            <a:pPr marL="0" marR="0" lvl="0" indent="0" algn="l" rtl="0">
              <a:lnSpc>
                <a:spcPct val="111100"/>
              </a:lnSpc>
              <a:spcBef>
                <a:spcPts val="0"/>
              </a:spcBef>
              <a:spcAft>
                <a:spcPts val="0"/>
              </a:spcAft>
              <a:buNone/>
            </a:pPr>
            <a:r>
              <a:rPr lang="en-US" sz="900">
                <a:solidFill>
                  <a:srgbClr val="D9EDF6"/>
                </a:solidFill>
                <a:latin typeface="Arimo"/>
                <a:ea typeface="Arimo"/>
                <a:cs typeface="Arimo"/>
                <a:sym typeface="Arimo"/>
              </a:rPr>
              <a:t>CMIP5 multi-model ensemble average mean change in frequency of dry days (days/year) by 2060–2089,  relative to the historical period 1960–1989, using the RCP8.5 forcing scenario</a:t>
            </a:r>
            <a:endParaRPr sz="900">
              <a:solidFill>
                <a:schemeClr val="dk1"/>
              </a:solidFill>
              <a:latin typeface="Arimo"/>
              <a:ea typeface="Arimo"/>
              <a:cs typeface="Arimo"/>
              <a:sym typeface="Arimo"/>
            </a:endParaRPr>
          </a:p>
        </p:txBody>
      </p:sp>
      <p:sp>
        <p:nvSpPr>
          <p:cNvPr id="1134" name="Google Shape;1134;p33"/>
          <p:cNvSpPr txBox="1"/>
          <p:nvPr/>
        </p:nvSpPr>
        <p:spPr>
          <a:xfrm>
            <a:off x="5657309" y="5141223"/>
            <a:ext cx="5869940" cy="165100"/>
          </a:xfrm>
          <a:prstGeom prst="rect">
            <a:avLst/>
          </a:prstGeom>
          <a:solidFill>
            <a:srgbClr val="F1F8FD"/>
          </a:solidFill>
          <a:ln>
            <a:noFill/>
          </a:ln>
        </p:spPr>
        <p:txBody>
          <a:bodyPr spcFirstLastPara="1" wrap="square" lIns="0" tIns="21575" rIns="0" bIns="0" anchor="t" anchorCtr="0">
            <a:spAutoFit/>
          </a:bodyPr>
          <a:lstStyle/>
          <a:p>
            <a:pPr marL="107950" marR="0" lvl="0" indent="0" algn="l" rtl="0">
              <a:lnSpc>
                <a:spcPct val="100000"/>
              </a:lnSpc>
              <a:spcBef>
                <a:spcPts val="0"/>
              </a:spcBef>
              <a:spcAft>
                <a:spcPts val="0"/>
              </a:spcAft>
              <a:buNone/>
            </a:pPr>
            <a:r>
              <a:rPr lang="en-US" sz="1000" i="1">
                <a:solidFill>
                  <a:srgbClr val="307BAD"/>
                </a:solidFill>
                <a:latin typeface="Arial"/>
                <a:ea typeface="Arial"/>
                <a:cs typeface="Arial"/>
                <a:sym typeface="Arial"/>
              </a:rPr>
              <a:t>Source: Polade et al. (2014, fig. 2).</a:t>
            </a:r>
            <a:endParaRPr sz="1000">
              <a:solidFill>
                <a:schemeClr val="dk1"/>
              </a:solidFill>
              <a:latin typeface="Arial"/>
              <a:ea typeface="Arial"/>
              <a:cs typeface="Arial"/>
              <a:sym typeface="Arial"/>
            </a:endParaRPr>
          </a:p>
        </p:txBody>
      </p:sp>
      <p:sp>
        <p:nvSpPr>
          <p:cNvPr id="1135" name="Google Shape;1135;p33"/>
          <p:cNvSpPr/>
          <p:nvPr/>
        </p:nvSpPr>
        <p:spPr>
          <a:xfrm>
            <a:off x="5666365" y="4736707"/>
            <a:ext cx="0" cy="273685"/>
          </a:xfrm>
          <a:custGeom>
            <a:avLst/>
            <a:gdLst/>
            <a:ahLst/>
            <a:cxnLst/>
            <a:rect l="l" t="t" r="r" b="b"/>
            <a:pathLst>
              <a:path w="120000" h="273685" extrusionOk="0">
                <a:moveTo>
                  <a:pt x="0" y="273697"/>
                </a:moveTo>
                <a:lnTo>
                  <a:pt x="0" y="0"/>
                </a:lnTo>
              </a:path>
            </a:pathLst>
          </a:custGeom>
          <a:noFill/>
          <a:ln w="9525" cap="flat" cmpd="sng">
            <a:solidFill>
              <a:srgbClr val="DAECF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6" name="Google Shape;1136;p33"/>
          <p:cNvSpPr txBox="1"/>
          <p:nvPr/>
        </p:nvSpPr>
        <p:spPr>
          <a:xfrm>
            <a:off x="5761665" y="4711071"/>
            <a:ext cx="5604510" cy="304955"/>
          </a:xfrm>
          <a:prstGeom prst="rect">
            <a:avLst/>
          </a:prstGeom>
          <a:noFill/>
          <a:ln>
            <a:noFill/>
          </a:ln>
        </p:spPr>
        <p:txBody>
          <a:bodyPr spcFirstLastPara="1" wrap="square" lIns="0" tIns="0" rIns="0" bIns="0" anchor="t" anchorCtr="0">
            <a:spAutoFit/>
          </a:bodyPr>
          <a:lstStyle/>
          <a:p>
            <a:pPr marL="12700" marR="5080" lvl="0" indent="0" algn="l" rtl="0">
              <a:lnSpc>
                <a:spcPct val="114599"/>
              </a:lnSpc>
              <a:spcBef>
                <a:spcPts val="0"/>
              </a:spcBef>
              <a:spcAft>
                <a:spcPts val="0"/>
              </a:spcAft>
              <a:buNone/>
            </a:pPr>
            <a:r>
              <a:rPr lang="en-US" sz="1000">
                <a:solidFill>
                  <a:srgbClr val="231F20"/>
                </a:solidFill>
                <a:latin typeface="Arimo"/>
                <a:ea typeface="Arimo"/>
                <a:cs typeface="Arimo"/>
                <a:sym typeface="Arimo"/>
              </a:rPr>
              <a:t>Note: Stippling indicates areas where at least 70% of the models agree on the sign of the change. Graph to the right: zonal mean  values.</a:t>
            </a:r>
            <a:endParaRPr sz="1000">
              <a:solidFill>
                <a:schemeClr val="dk1"/>
              </a:solidFill>
              <a:latin typeface="Arimo"/>
              <a:ea typeface="Arimo"/>
              <a:cs typeface="Arimo"/>
              <a:sym typeface="Arimo"/>
            </a:endParaRPr>
          </a:p>
        </p:txBody>
      </p:sp>
      <p:sp>
        <p:nvSpPr>
          <p:cNvPr id="1137" name="Google Shape;1137;p33"/>
          <p:cNvSpPr/>
          <p:nvPr/>
        </p:nvSpPr>
        <p:spPr>
          <a:xfrm>
            <a:off x="6477171" y="1674123"/>
            <a:ext cx="5062380" cy="215430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aphicFrame>
        <p:nvGraphicFramePr>
          <p:cNvPr id="1138" name="Google Shape;1138;p33"/>
          <p:cNvGraphicFramePr/>
          <p:nvPr/>
        </p:nvGraphicFramePr>
        <p:xfrm>
          <a:off x="6921759" y="4033516"/>
          <a:ext cx="3216850" cy="229800"/>
        </p:xfrm>
        <a:graphic>
          <a:graphicData uri="http://schemas.openxmlformats.org/drawingml/2006/table">
            <a:tbl>
              <a:tblPr firstRow="1" bandRow="1">
                <a:noFill/>
                <a:tableStyleId>{D6E407CA-E152-43ED-A7C8-DDDB43648EC0}</a:tableStyleId>
              </a:tblPr>
              <a:tblGrid>
                <a:gridCol w="229775">
                  <a:extLst>
                    <a:ext uri="{9D8B030D-6E8A-4147-A177-3AD203B41FA5}">
                      <a16:colId xmlns:a16="http://schemas.microsoft.com/office/drawing/2014/main" val="20000"/>
                    </a:ext>
                  </a:extLst>
                </a:gridCol>
                <a:gridCol w="229775">
                  <a:extLst>
                    <a:ext uri="{9D8B030D-6E8A-4147-A177-3AD203B41FA5}">
                      <a16:colId xmlns:a16="http://schemas.microsoft.com/office/drawing/2014/main" val="20001"/>
                    </a:ext>
                  </a:extLst>
                </a:gridCol>
                <a:gridCol w="229775">
                  <a:extLst>
                    <a:ext uri="{9D8B030D-6E8A-4147-A177-3AD203B41FA5}">
                      <a16:colId xmlns:a16="http://schemas.microsoft.com/office/drawing/2014/main" val="20002"/>
                    </a:ext>
                  </a:extLst>
                </a:gridCol>
                <a:gridCol w="229775">
                  <a:extLst>
                    <a:ext uri="{9D8B030D-6E8A-4147-A177-3AD203B41FA5}">
                      <a16:colId xmlns:a16="http://schemas.microsoft.com/office/drawing/2014/main" val="20003"/>
                    </a:ext>
                  </a:extLst>
                </a:gridCol>
                <a:gridCol w="229775">
                  <a:extLst>
                    <a:ext uri="{9D8B030D-6E8A-4147-A177-3AD203B41FA5}">
                      <a16:colId xmlns:a16="http://schemas.microsoft.com/office/drawing/2014/main" val="20004"/>
                    </a:ext>
                  </a:extLst>
                </a:gridCol>
                <a:gridCol w="229775">
                  <a:extLst>
                    <a:ext uri="{9D8B030D-6E8A-4147-A177-3AD203B41FA5}">
                      <a16:colId xmlns:a16="http://schemas.microsoft.com/office/drawing/2014/main" val="20005"/>
                    </a:ext>
                  </a:extLst>
                </a:gridCol>
                <a:gridCol w="229775">
                  <a:extLst>
                    <a:ext uri="{9D8B030D-6E8A-4147-A177-3AD203B41FA5}">
                      <a16:colId xmlns:a16="http://schemas.microsoft.com/office/drawing/2014/main" val="20006"/>
                    </a:ext>
                  </a:extLst>
                </a:gridCol>
                <a:gridCol w="229775">
                  <a:extLst>
                    <a:ext uri="{9D8B030D-6E8A-4147-A177-3AD203B41FA5}">
                      <a16:colId xmlns:a16="http://schemas.microsoft.com/office/drawing/2014/main" val="20007"/>
                    </a:ext>
                  </a:extLst>
                </a:gridCol>
                <a:gridCol w="229775">
                  <a:extLst>
                    <a:ext uri="{9D8B030D-6E8A-4147-A177-3AD203B41FA5}">
                      <a16:colId xmlns:a16="http://schemas.microsoft.com/office/drawing/2014/main" val="20008"/>
                    </a:ext>
                  </a:extLst>
                </a:gridCol>
                <a:gridCol w="229775">
                  <a:extLst>
                    <a:ext uri="{9D8B030D-6E8A-4147-A177-3AD203B41FA5}">
                      <a16:colId xmlns:a16="http://schemas.microsoft.com/office/drawing/2014/main" val="20009"/>
                    </a:ext>
                  </a:extLst>
                </a:gridCol>
                <a:gridCol w="229775">
                  <a:extLst>
                    <a:ext uri="{9D8B030D-6E8A-4147-A177-3AD203B41FA5}">
                      <a16:colId xmlns:a16="http://schemas.microsoft.com/office/drawing/2014/main" val="20010"/>
                    </a:ext>
                  </a:extLst>
                </a:gridCol>
                <a:gridCol w="229775">
                  <a:extLst>
                    <a:ext uri="{9D8B030D-6E8A-4147-A177-3AD203B41FA5}">
                      <a16:colId xmlns:a16="http://schemas.microsoft.com/office/drawing/2014/main" val="20011"/>
                    </a:ext>
                  </a:extLst>
                </a:gridCol>
                <a:gridCol w="229775">
                  <a:extLst>
                    <a:ext uri="{9D8B030D-6E8A-4147-A177-3AD203B41FA5}">
                      <a16:colId xmlns:a16="http://schemas.microsoft.com/office/drawing/2014/main" val="20012"/>
                    </a:ext>
                  </a:extLst>
                </a:gridCol>
                <a:gridCol w="229775">
                  <a:extLst>
                    <a:ext uri="{9D8B030D-6E8A-4147-A177-3AD203B41FA5}">
                      <a16:colId xmlns:a16="http://schemas.microsoft.com/office/drawing/2014/main" val="20013"/>
                    </a:ext>
                  </a:extLst>
                </a:gridCol>
              </a:tblGrid>
              <a:tr h="229800">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193560"/>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2168AF"/>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4094C3"/>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3599C3"/>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93C6DE"/>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D1E7F3"/>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F9FAFD"/>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F9FAFD"/>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FDDAC7"/>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F5A783"/>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D8614D"/>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D2644E"/>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B21F2C"/>
                    </a:solidFill>
                  </a:tcPr>
                </a:tc>
                <a:tc>
                  <a:txBody>
                    <a:bodyPr/>
                    <a:lstStyle/>
                    <a:p>
                      <a:pPr marL="0" marR="0" lvl="0" indent="0" algn="l" rtl="0">
                        <a:spcBef>
                          <a:spcPts val="0"/>
                        </a:spcBef>
                        <a:spcAft>
                          <a:spcPts val="0"/>
                        </a:spcAft>
                        <a:buNone/>
                      </a:pPr>
                      <a:endParaRPr sz="800">
                        <a:latin typeface="Arimo"/>
                        <a:ea typeface="Arimo"/>
                        <a:cs typeface="Arimo"/>
                        <a:sym typeface="Arimo"/>
                      </a:endParaRPr>
                    </a:p>
                  </a:txBody>
                  <a:tcPr marL="0" marR="0" marT="0" marB="0">
                    <a:lnL w="9525" cap="flat" cmpd="sng">
                      <a:solidFill>
                        <a:srgbClr val="231F20"/>
                      </a:solidFill>
                      <a:prstDash val="solid"/>
                      <a:round/>
                      <a:headEnd type="none" w="sm" len="sm"/>
                      <a:tailEnd type="none" w="sm" len="sm"/>
                    </a:lnL>
                    <a:lnR w="9525" cap="flat" cmpd="sng">
                      <a:solidFill>
                        <a:srgbClr val="231F20"/>
                      </a:solidFill>
                      <a:prstDash val="solid"/>
                      <a:round/>
                      <a:headEnd type="none" w="sm" len="sm"/>
                      <a:tailEnd type="none" w="sm" len="sm"/>
                    </a:lnR>
                    <a:lnT w="9525" cap="flat" cmpd="sng">
                      <a:solidFill>
                        <a:srgbClr val="231F20"/>
                      </a:solidFill>
                      <a:prstDash val="solid"/>
                      <a:round/>
                      <a:headEnd type="none" w="sm" len="sm"/>
                      <a:tailEnd type="none" w="sm" len="sm"/>
                    </a:lnT>
                    <a:lnB w="9525" cap="flat" cmpd="sng">
                      <a:solidFill>
                        <a:srgbClr val="231F20"/>
                      </a:solidFill>
                      <a:prstDash val="solid"/>
                      <a:round/>
                      <a:headEnd type="none" w="sm" len="sm"/>
                      <a:tailEnd type="none" w="sm" len="sm"/>
                    </a:lnB>
                    <a:solidFill>
                      <a:srgbClr val="680826"/>
                    </a:solidFill>
                  </a:tcPr>
                </a:tc>
                <a:extLst>
                  <a:ext uri="{0D108BD9-81ED-4DB2-BD59-A6C34878D82A}">
                    <a16:rowId xmlns:a16="http://schemas.microsoft.com/office/drawing/2014/main" val="10000"/>
                  </a:ext>
                </a:extLst>
              </a:tr>
            </a:tbl>
          </a:graphicData>
        </a:graphic>
      </p:graphicFrame>
      <p:sp>
        <p:nvSpPr>
          <p:cNvPr id="1139" name="Google Shape;1139;p33"/>
          <p:cNvSpPr txBox="1"/>
          <p:nvPr/>
        </p:nvSpPr>
        <p:spPr>
          <a:xfrm>
            <a:off x="7065254" y="4299683"/>
            <a:ext cx="172720" cy="135255"/>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00">
                <a:solidFill>
                  <a:srgbClr val="231F20"/>
                </a:solidFill>
                <a:latin typeface="Arimo"/>
                <a:ea typeface="Arimo"/>
                <a:cs typeface="Arimo"/>
                <a:sym typeface="Arimo"/>
              </a:rPr>
              <a:t>-30</a:t>
            </a:r>
            <a:endParaRPr sz="800">
              <a:solidFill>
                <a:schemeClr val="dk1"/>
              </a:solidFill>
              <a:latin typeface="Arimo"/>
              <a:ea typeface="Arimo"/>
              <a:cs typeface="Arimo"/>
              <a:sym typeface="Arimo"/>
            </a:endParaRPr>
          </a:p>
        </p:txBody>
      </p:sp>
      <p:sp>
        <p:nvSpPr>
          <p:cNvPr id="1140" name="Google Shape;1140;p33"/>
          <p:cNvSpPr txBox="1"/>
          <p:nvPr/>
        </p:nvSpPr>
        <p:spPr>
          <a:xfrm>
            <a:off x="8922479" y="4299683"/>
            <a:ext cx="140335" cy="135255"/>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00">
                <a:solidFill>
                  <a:srgbClr val="231F20"/>
                </a:solidFill>
                <a:latin typeface="Arimo"/>
                <a:ea typeface="Arimo"/>
                <a:cs typeface="Arimo"/>
                <a:sym typeface="Arimo"/>
              </a:rPr>
              <a:t>10</a:t>
            </a:r>
            <a:endParaRPr sz="800">
              <a:solidFill>
                <a:schemeClr val="dk1"/>
              </a:solidFill>
              <a:latin typeface="Arimo"/>
              <a:ea typeface="Arimo"/>
              <a:cs typeface="Arimo"/>
              <a:sym typeface="Arimo"/>
            </a:endParaRPr>
          </a:p>
        </p:txBody>
      </p:sp>
      <p:sp>
        <p:nvSpPr>
          <p:cNvPr id="1141" name="Google Shape;1141;p33"/>
          <p:cNvSpPr txBox="1"/>
          <p:nvPr/>
        </p:nvSpPr>
        <p:spPr>
          <a:xfrm>
            <a:off x="7985658" y="4299683"/>
            <a:ext cx="172720" cy="135255"/>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00">
                <a:solidFill>
                  <a:srgbClr val="231F20"/>
                </a:solidFill>
                <a:latin typeface="Arimo"/>
                <a:ea typeface="Arimo"/>
                <a:cs typeface="Arimo"/>
                <a:sym typeface="Arimo"/>
              </a:rPr>
              <a:t>-10</a:t>
            </a:r>
            <a:endParaRPr sz="800">
              <a:solidFill>
                <a:schemeClr val="dk1"/>
              </a:solidFill>
              <a:latin typeface="Arimo"/>
              <a:ea typeface="Arimo"/>
              <a:cs typeface="Arimo"/>
              <a:sym typeface="Arimo"/>
            </a:endParaRPr>
          </a:p>
        </p:txBody>
      </p:sp>
      <p:sp>
        <p:nvSpPr>
          <p:cNvPr id="1142" name="Google Shape;1142;p33"/>
          <p:cNvSpPr txBox="1"/>
          <p:nvPr/>
        </p:nvSpPr>
        <p:spPr>
          <a:xfrm>
            <a:off x="9842885" y="4299683"/>
            <a:ext cx="140335" cy="135255"/>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00">
                <a:solidFill>
                  <a:srgbClr val="231F20"/>
                </a:solidFill>
                <a:latin typeface="Arimo"/>
                <a:ea typeface="Arimo"/>
                <a:cs typeface="Arimo"/>
                <a:sym typeface="Arimo"/>
              </a:rPr>
              <a:t>30</a:t>
            </a:r>
            <a:endParaRPr sz="800">
              <a:solidFill>
                <a:schemeClr val="dk1"/>
              </a:solidFill>
              <a:latin typeface="Arimo"/>
              <a:ea typeface="Arimo"/>
              <a:cs typeface="Arimo"/>
              <a:sym typeface="Arimo"/>
            </a:endParaRPr>
          </a:p>
        </p:txBody>
      </p:sp>
      <p:sp>
        <p:nvSpPr>
          <p:cNvPr id="1143" name="Google Shape;1143;p33"/>
          <p:cNvSpPr txBox="1"/>
          <p:nvPr/>
        </p:nvSpPr>
        <p:spPr>
          <a:xfrm>
            <a:off x="9559915" y="3887517"/>
            <a:ext cx="476250" cy="120014"/>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700">
                <a:solidFill>
                  <a:srgbClr val="231F20"/>
                </a:solidFill>
                <a:latin typeface="Arimo"/>
                <a:ea typeface="Arimo"/>
                <a:cs typeface="Arimo"/>
                <a:sym typeface="Arimo"/>
              </a:rPr>
              <a:t>(days/year)</a:t>
            </a:r>
            <a:endParaRPr sz="700">
              <a:solidFill>
                <a:schemeClr val="dk1"/>
              </a:solidFill>
              <a:latin typeface="Arimo"/>
              <a:ea typeface="Arimo"/>
              <a:cs typeface="Arimo"/>
              <a:sym typeface="Arimo"/>
            </a:endParaRPr>
          </a:p>
        </p:txBody>
      </p:sp>
      <p:sp>
        <p:nvSpPr>
          <p:cNvPr id="1144" name="Google Shape;1144;p33"/>
          <p:cNvSpPr txBox="1"/>
          <p:nvPr/>
        </p:nvSpPr>
        <p:spPr>
          <a:xfrm>
            <a:off x="7525456" y="4299683"/>
            <a:ext cx="172720" cy="135255"/>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00">
                <a:solidFill>
                  <a:srgbClr val="231F20"/>
                </a:solidFill>
                <a:latin typeface="Arimo"/>
                <a:ea typeface="Arimo"/>
                <a:cs typeface="Arimo"/>
                <a:sym typeface="Arimo"/>
              </a:rPr>
              <a:t>-20</a:t>
            </a:r>
            <a:endParaRPr sz="800">
              <a:solidFill>
                <a:schemeClr val="dk1"/>
              </a:solidFill>
              <a:latin typeface="Arimo"/>
              <a:ea typeface="Arimo"/>
              <a:cs typeface="Arimo"/>
              <a:sym typeface="Arimo"/>
            </a:endParaRPr>
          </a:p>
        </p:txBody>
      </p:sp>
      <p:sp>
        <p:nvSpPr>
          <p:cNvPr id="1145" name="Google Shape;1145;p33"/>
          <p:cNvSpPr txBox="1"/>
          <p:nvPr/>
        </p:nvSpPr>
        <p:spPr>
          <a:xfrm>
            <a:off x="9382682" y="4299683"/>
            <a:ext cx="140335" cy="135255"/>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00">
                <a:solidFill>
                  <a:srgbClr val="231F20"/>
                </a:solidFill>
                <a:latin typeface="Arimo"/>
                <a:ea typeface="Arimo"/>
                <a:cs typeface="Arimo"/>
                <a:sym typeface="Arimo"/>
              </a:rPr>
              <a:t>20</a:t>
            </a:r>
            <a:endParaRPr sz="800">
              <a:solidFill>
                <a:schemeClr val="dk1"/>
              </a:solidFill>
              <a:latin typeface="Arimo"/>
              <a:ea typeface="Arimo"/>
              <a:cs typeface="Arimo"/>
              <a:sym typeface="Arimo"/>
            </a:endParaRPr>
          </a:p>
        </p:txBody>
      </p:sp>
      <p:sp>
        <p:nvSpPr>
          <p:cNvPr id="1146" name="Google Shape;1146;p33"/>
          <p:cNvSpPr txBox="1"/>
          <p:nvPr/>
        </p:nvSpPr>
        <p:spPr>
          <a:xfrm>
            <a:off x="8490895" y="4299683"/>
            <a:ext cx="83185" cy="135255"/>
          </a:xfrm>
          <a:prstGeom prst="rect">
            <a:avLst/>
          </a:prstGeom>
          <a:noFill/>
          <a:ln>
            <a:noFill/>
          </a:ln>
        </p:spPr>
        <p:txBody>
          <a:bodyPr spcFirstLastPara="1" wrap="square" lIns="0" tIns="0" rIns="0" bIns="0" anchor="t" anchorCtr="0">
            <a:spAutoFit/>
          </a:bodyPr>
          <a:lstStyle/>
          <a:p>
            <a:pPr marL="12700" marR="0" lvl="0" indent="0" algn="l" rtl="0">
              <a:lnSpc>
                <a:spcPct val="100000"/>
              </a:lnSpc>
              <a:spcBef>
                <a:spcPts val="0"/>
              </a:spcBef>
              <a:spcAft>
                <a:spcPts val="0"/>
              </a:spcAft>
              <a:buNone/>
            </a:pPr>
            <a:r>
              <a:rPr lang="en-US" sz="800">
                <a:solidFill>
                  <a:srgbClr val="231F20"/>
                </a:solidFill>
                <a:latin typeface="Arimo"/>
                <a:ea typeface="Arimo"/>
                <a:cs typeface="Arimo"/>
                <a:sym typeface="Arimo"/>
              </a:rPr>
              <a:t>0</a:t>
            </a:r>
            <a:endParaRPr sz="800">
              <a:solidFill>
                <a:schemeClr val="dk1"/>
              </a:solidFill>
              <a:latin typeface="Arimo"/>
              <a:ea typeface="Arimo"/>
              <a:cs typeface="Arimo"/>
              <a:sym typeface="Arim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34"/>
          <p:cNvSpPr txBox="1">
            <a:spLocks noGrp="1"/>
          </p:cNvSpPr>
          <p:nvPr>
            <p:ph type="title"/>
          </p:nvPr>
        </p:nvSpPr>
        <p:spPr>
          <a:xfrm>
            <a:off x="439617" y="-134060"/>
            <a:ext cx="11974708"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How are humans modifying the water cycle via </a:t>
            </a:r>
            <a:r>
              <a:rPr lang="en-US" sz="2800">
                <a:solidFill>
                  <a:srgbClr val="C38649"/>
                </a:solidFill>
              </a:rPr>
              <a:t>climate change</a:t>
            </a:r>
            <a:r>
              <a:rPr lang="en-US" sz="2800"/>
              <a:t>?</a:t>
            </a:r>
            <a:endParaRPr/>
          </a:p>
        </p:txBody>
      </p:sp>
      <p:pic>
        <p:nvPicPr>
          <p:cNvPr id="1153" name="Google Shape;1153;p34" descr="Fig. 4"/>
          <p:cNvPicPr preferRelativeResize="0"/>
          <p:nvPr/>
        </p:nvPicPr>
        <p:blipFill rotWithShape="1">
          <a:blip r:embed="rId3">
            <a:alphaModFix/>
          </a:blip>
          <a:srcRect/>
          <a:stretch/>
        </p:blipFill>
        <p:spPr>
          <a:xfrm>
            <a:off x="1256559" y="865773"/>
            <a:ext cx="9894033" cy="5675504"/>
          </a:xfrm>
          <a:prstGeom prst="rect">
            <a:avLst/>
          </a:prstGeom>
          <a:noFill/>
          <a:ln>
            <a:noFill/>
          </a:ln>
        </p:spPr>
      </p:pic>
      <p:sp>
        <p:nvSpPr>
          <p:cNvPr id="1154" name="Google Shape;1154;p34"/>
          <p:cNvSpPr txBox="1"/>
          <p:nvPr/>
        </p:nvSpPr>
        <p:spPr>
          <a:xfrm>
            <a:off x="8627592" y="6488032"/>
            <a:ext cx="2827959" cy="369968"/>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Source: Abbott et al. (2019)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35"/>
          <p:cNvSpPr txBox="1">
            <a:spLocks noGrp="1"/>
          </p:cNvSpPr>
          <p:nvPr>
            <p:ph type="body" idx="1"/>
          </p:nvPr>
        </p:nvSpPr>
        <p:spPr>
          <a:xfrm>
            <a:off x="838200" y="1467650"/>
            <a:ext cx="10896600" cy="513000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800"/>
              <a:buNone/>
            </a:pPr>
            <a:r>
              <a:rPr lang="en-US" sz="4800" b="1" dirty="0"/>
              <a:t>Approach to Representing Water in Integrated Human-Earth System Models</a:t>
            </a:r>
            <a:endParaRPr dirty="0"/>
          </a:p>
          <a:p>
            <a:pPr marL="0" lvl="0" indent="0" algn="l" rtl="0">
              <a:lnSpc>
                <a:spcPct val="100000"/>
              </a:lnSpc>
              <a:spcBef>
                <a:spcPts val="1000"/>
              </a:spcBef>
              <a:spcAft>
                <a:spcPts val="0"/>
              </a:spcAft>
              <a:buClr>
                <a:schemeClr val="dk1"/>
              </a:buClr>
              <a:buSzPts val="2800"/>
              <a:buNone/>
            </a:pPr>
            <a:r>
              <a:rPr lang="en-US" dirty="0"/>
              <a:t>Why and How is Water Accounted for?</a:t>
            </a:r>
            <a:endParaRPr dirty="0"/>
          </a:p>
          <a:p>
            <a:pPr marL="0" lvl="0" indent="0" algn="l" rtl="0">
              <a:lnSpc>
                <a:spcPct val="100000"/>
              </a:lnSpc>
              <a:spcBef>
                <a:spcPts val="1000"/>
              </a:spcBef>
              <a:spcAft>
                <a:spcPts val="0"/>
              </a:spcAft>
              <a:buClr>
                <a:schemeClr val="dk1"/>
              </a:buClr>
              <a:buSzPts val="2800"/>
              <a:buNone/>
            </a:pPr>
            <a:r>
              <a:rPr lang="en-US" dirty="0"/>
              <a:t>As an example, how does GCAM model water?</a:t>
            </a:r>
            <a:endParaRPr dirty="0"/>
          </a:p>
          <a:p>
            <a:pPr marL="0" lvl="0" indent="0" algn="l" rtl="0">
              <a:lnSpc>
                <a:spcPct val="100000"/>
              </a:lnSpc>
              <a:spcBef>
                <a:spcPts val="1000"/>
              </a:spcBef>
              <a:spcAft>
                <a:spcPts val="0"/>
              </a:spcAft>
              <a:buClr>
                <a:schemeClr val="dk1"/>
              </a:buClr>
              <a:buSzPts val="2800"/>
              <a:buNone/>
            </a:pPr>
            <a:endParaRPr dirty="0"/>
          </a:p>
          <a:p>
            <a:pPr marL="0" lvl="0" indent="0" algn="l" rtl="0">
              <a:lnSpc>
                <a:spcPct val="100000"/>
              </a:lnSpc>
              <a:spcBef>
                <a:spcPts val="1000"/>
              </a:spcBef>
              <a:spcAft>
                <a:spcPts val="0"/>
              </a:spcAft>
              <a:buClr>
                <a:schemeClr val="dk1"/>
              </a:buClr>
              <a:buSzPts val="4800"/>
              <a:buNone/>
            </a:pPr>
            <a:endParaRPr sz="48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Google Shape;1166;p36" descr="Diagram&#10;&#10;Description automatically generated"/>
          <p:cNvPicPr preferRelativeResize="0"/>
          <p:nvPr/>
        </p:nvPicPr>
        <p:blipFill rotWithShape="1">
          <a:blip r:embed="rId3">
            <a:alphaModFix/>
          </a:blip>
          <a:srcRect/>
          <a:stretch/>
        </p:blipFill>
        <p:spPr>
          <a:xfrm>
            <a:off x="6530788" y="1064100"/>
            <a:ext cx="5486400" cy="5402013"/>
          </a:xfrm>
          <a:prstGeom prst="rect">
            <a:avLst/>
          </a:prstGeom>
          <a:noFill/>
          <a:ln>
            <a:noFill/>
          </a:ln>
        </p:spPr>
      </p:pic>
      <p:sp>
        <p:nvSpPr>
          <p:cNvPr id="1167" name="Google Shape;1167;p36"/>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dirty="0"/>
              <a:t>Why do we include water?</a:t>
            </a:r>
            <a:endParaRPr dirty="0"/>
          </a:p>
        </p:txBody>
      </p:sp>
      <p:sp>
        <p:nvSpPr>
          <p:cNvPr id="1168" name="Google Shape;1168;p36"/>
          <p:cNvSpPr txBox="1">
            <a:spLocks noGrp="1"/>
          </p:cNvSpPr>
          <p:nvPr>
            <p:ph type="body" idx="1"/>
          </p:nvPr>
        </p:nvSpPr>
        <p:spPr>
          <a:xfrm>
            <a:off x="662941" y="1467650"/>
            <a:ext cx="5486400" cy="499846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2400"/>
              <a:buChar char="•"/>
            </a:pPr>
            <a:r>
              <a:rPr lang="en-US" sz="2400"/>
              <a:t>The world we live in is a complex web of natural, built, and social systems (i.e., coupled human-earth systems)</a:t>
            </a:r>
            <a:endParaRPr/>
          </a:p>
          <a:p>
            <a:pPr marL="228600" lvl="0" indent="-228600" algn="l" rtl="0">
              <a:lnSpc>
                <a:spcPct val="100000"/>
              </a:lnSpc>
              <a:spcBef>
                <a:spcPts val="1000"/>
              </a:spcBef>
              <a:spcAft>
                <a:spcPts val="0"/>
              </a:spcAft>
              <a:buClr>
                <a:schemeClr val="dk1"/>
              </a:buClr>
              <a:buSzPts val="2400"/>
              <a:buChar char="•"/>
            </a:pPr>
            <a:r>
              <a:rPr lang="en-US" sz="2400"/>
              <a:t>Energy, water, land and other system elements are </a:t>
            </a:r>
            <a:r>
              <a:rPr lang="en-US" sz="2400" i="1"/>
              <a:t>highly</a:t>
            </a:r>
            <a:r>
              <a:rPr lang="en-US" sz="2400"/>
              <a:t> interconnected</a:t>
            </a:r>
            <a:endParaRPr/>
          </a:p>
          <a:p>
            <a:pPr marL="228600" lvl="0" indent="-228600" algn="l" rtl="0">
              <a:lnSpc>
                <a:spcPct val="100000"/>
              </a:lnSpc>
              <a:spcBef>
                <a:spcPts val="1000"/>
              </a:spcBef>
              <a:spcAft>
                <a:spcPts val="0"/>
              </a:spcAft>
              <a:buClr>
                <a:schemeClr val="dk1"/>
              </a:buClr>
              <a:buSzPts val="2400"/>
              <a:buChar char="•"/>
            </a:pPr>
            <a:r>
              <a:rPr lang="en-US" sz="2400"/>
              <a:t>Multiple climate and non-climate factors influence the way these systems behave and interact with one another</a:t>
            </a:r>
            <a:endParaRPr/>
          </a:p>
          <a:p>
            <a:pPr marL="228600" lvl="0" indent="-228600" algn="l" rtl="0">
              <a:lnSpc>
                <a:spcPct val="100000"/>
              </a:lnSpc>
              <a:spcBef>
                <a:spcPts val="1000"/>
              </a:spcBef>
              <a:spcAft>
                <a:spcPts val="0"/>
              </a:spcAft>
              <a:buClr>
                <a:schemeClr val="dk1"/>
              </a:buClr>
              <a:buSzPts val="2400"/>
              <a:buChar char="•"/>
            </a:pPr>
            <a:r>
              <a:rPr lang="en-US" sz="2400"/>
              <a:t>The evolution of energy, water, and land in turn influence climate</a:t>
            </a:r>
            <a:endParaRPr/>
          </a:p>
        </p:txBody>
      </p:sp>
      <p:sp>
        <p:nvSpPr>
          <p:cNvPr id="1169" name="Google Shape;1169;p36"/>
          <p:cNvSpPr txBox="1"/>
          <p:nvPr/>
        </p:nvSpPr>
        <p:spPr>
          <a:xfrm>
            <a:off x="8157883" y="6519446"/>
            <a:ext cx="27718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Source: Clarke et al. (2018)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37" descr="Diagram&#10;&#10;Description automatically generated"/>
          <p:cNvPicPr preferRelativeResize="0"/>
          <p:nvPr/>
        </p:nvPicPr>
        <p:blipFill rotWithShape="1">
          <a:blip r:embed="rId3">
            <a:alphaModFix/>
          </a:blip>
          <a:srcRect/>
          <a:stretch/>
        </p:blipFill>
        <p:spPr>
          <a:xfrm>
            <a:off x="6736233" y="1194821"/>
            <a:ext cx="5138340" cy="5059308"/>
          </a:xfrm>
          <a:prstGeom prst="rect">
            <a:avLst/>
          </a:prstGeom>
          <a:noFill/>
          <a:ln>
            <a:noFill/>
          </a:ln>
        </p:spPr>
      </p:pic>
      <p:sp>
        <p:nvSpPr>
          <p:cNvPr id="1176" name="Google Shape;1176;p37"/>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Some Examples of Complex Sectoral Interactions Involving Water</a:t>
            </a:r>
            <a:endParaRPr/>
          </a:p>
        </p:txBody>
      </p:sp>
      <p:sp>
        <p:nvSpPr>
          <p:cNvPr id="1177" name="Google Shape;1177;p37"/>
          <p:cNvSpPr txBox="1">
            <a:spLocks noGrp="1"/>
          </p:cNvSpPr>
          <p:nvPr>
            <p:ph type="body" idx="1"/>
          </p:nvPr>
        </p:nvSpPr>
        <p:spPr>
          <a:xfrm>
            <a:off x="838201" y="1800625"/>
            <a:ext cx="5381624" cy="38477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400"/>
              <a:buChar char="•"/>
            </a:pPr>
            <a:r>
              <a:rPr lang="en-US" sz="2400"/>
              <a:t>Population grows, demanding more energy, land for food, and water for the food and energy</a:t>
            </a:r>
            <a:endParaRPr/>
          </a:p>
          <a:p>
            <a:pPr marL="228600" lvl="0" indent="-228600" algn="l" rtl="0">
              <a:lnSpc>
                <a:spcPct val="100000"/>
              </a:lnSpc>
              <a:spcBef>
                <a:spcPts val="1000"/>
              </a:spcBef>
              <a:spcAft>
                <a:spcPts val="0"/>
              </a:spcAft>
              <a:buClr>
                <a:schemeClr val="dk1"/>
              </a:buClr>
              <a:buSzPts val="2400"/>
              <a:buChar char="•"/>
            </a:pPr>
            <a:r>
              <a:rPr lang="en-US" sz="2400"/>
              <a:t>Humans produce more emissions, which alter climate, resulting in altered water availability and increasing energy system requirements</a:t>
            </a:r>
            <a:endParaRPr/>
          </a:p>
          <a:p>
            <a:pPr marL="228600" lvl="0" indent="-228600" algn="l" rtl="0">
              <a:lnSpc>
                <a:spcPct val="100000"/>
              </a:lnSpc>
              <a:spcBef>
                <a:spcPts val="1000"/>
              </a:spcBef>
              <a:spcAft>
                <a:spcPts val="0"/>
              </a:spcAft>
              <a:buClr>
                <a:schemeClr val="dk1"/>
              </a:buClr>
              <a:buSzPts val="2400"/>
              <a:buChar char="•"/>
            </a:pPr>
            <a:r>
              <a:rPr lang="en-US" sz="2400"/>
              <a:t>Tensions across water users (agriculture and energy) occur, requiring coordinated planning</a:t>
            </a:r>
            <a:endParaRPr/>
          </a:p>
          <a:p>
            <a:pPr marL="228600" lvl="0" indent="-76200" algn="l" rtl="0">
              <a:lnSpc>
                <a:spcPct val="100000"/>
              </a:lnSpc>
              <a:spcBef>
                <a:spcPts val="1000"/>
              </a:spcBef>
              <a:spcAft>
                <a:spcPts val="0"/>
              </a:spcAft>
              <a:buClr>
                <a:schemeClr val="dk1"/>
              </a:buClr>
              <a:buSzPts val="2400"/>
              <a:buNone/>
            </a:pPr>
            <a:endParaRPr sz="2400"/>
          </a:p>
        </p:txBody>
      </p:sp>
      <p:sp>
        <p:nvSpPr>
          <p:cNvPr id="1178" name="Google Shape;1178;p37"/>
          <p:cNvSpPr txBox="1"/>
          <p:nvPr/>
        </p:nvSpPr>
        <p:spPr>
          <a:xfrm>
            <a:off x="8233187" y="6350169"/>
            <a:ext cx="27718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Source: Clarke et al. (2018)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12"/>
          <p:cNvSpPr txBox="1">
            <a:spLocks noGrp="1"/>
          </p:cNvSpPr>
          <p:nvPr>
            <p:ph type="title"/>
          </p:nvPr>
        </p:nvSpPr>
        <p:spPr>
          <a:xfrm>
            <a:off x="428626" y="0"/>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There is a Global Water Crisis, and Humans are Causing it</a:t>
            </a:r>
            <a:endParaRPr/>
          </a:p>
        </p:txBody>
      </p:sp>
      <p:pic>
        <p:nvPicPr>
          <p:cNvPr id="473" name="Google Shape;473;p12"/>
          <p:cNvPicPr preferRelativeResize="0"/>
          <p:nvPr/>
        </p:nvPicPr>
        <p:blipFill rotWithShape="1">
          <a:blip r:embed="rId3">
            <a:alphaModFix/>
          </a:blip>
          <a:srcRect/>
          <a:stretch/>
        </p:blipFill>
        <p:spPr>
          <a:xfrm>
            <a:off x="1148712" y="898233"/>
            <a:ext cx="9894575" cy="5575593"/>
          </a:xfrm>
          <a:prstGeom prst="rect">
            <a:avLst/>
          </a:prstGeom>
          <a:noFill/>
          <a:ln>
            <a:noFill/>
          </a:ln>
        </p:spPr>
      </p:pic>
      <p:sp>
        <p:nvSpPr>
          <p:cNvPr id="474" name="Google Shape;474;p12"/>
          <p:cNvSpPr txBox="1"/>
          <p:nvPr/>
        </p:nvSpPr>
        <p:spPr>
          <a:xfrm>
            <a:off x="4952999" y="6575426"/>
            <a:ext cx="22860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dk1"/>
                </a:solidFill>
                <a:latin typeface="Calibri"/>
                <a:ea typeface="Calibri"/>
                <a:cs typeface="Calibri"/>
                <a:sym typeface="Calibri"/>
              </a:rPr>
              <a:t>Source: Abbott et al. (2019)</a:t>
            </a:r>
            <a:endParaRPr sz="1400">
              <a:solidFill>
                <a:schemeClr val="dk1"/>
              </a:solidFill>
              <a:latin typeface="Calibri"/>
              <a:ea typeface="Calibri"/>
              <a:cs typeface="Calibri"/>
              <a:sym typeface="Calibri"/>
            </a:endParaRPr>
          </a:p>
        </p:txBody>
      </p:sp>
      <p:sp>
        <p:nvSpPr>
          <p:cNvPr id="475" name="Google Shape;475;p12"/>
          <p:cNvSpPr/>
          <p:nvPr/>
        </p:nvSpPr>
        <p:spPr>
          <a:xfrm>
            <a:off x="1381940" y="4561114"/>
            <a:ext cx="2405743" cy="1796143"/>
          </a:xfrm>
          <a:prstGeom prst="rect">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38"/>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The water scarcity challenge is already present and very real</a:t>
            </a:r>
            <a:endParaRPr/>
          </a:p>
        </p:txBody>
      </p:sp>
      <p:sp>
        <p:nvSpPr>
          <p:cNvPr id="1184" name="Google Shape;1184;p38"/>
          <p:cNvSpPr/>
          <p:nvPr/>
        </p:nvSpPr>
        <p:spPr>
          <a:xfrm>
            <a:off x="3305376" y="1305306"/>
            <a:ext cx="5344668" cy="240487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5" name="Google Shape;1185;p38"/>
          <p:cNvSpPr/>
          <p:nvPr/>
        </p:nvSpPr>
        <p:spPr>
          <a:xfrm>
            <a:off x="6222312" y="1762506"/>
            <a:ext cx="3723132" cy="368655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6" name="Google Shape;1186;p38"/>
          <p:cNvSpPr/>
          <p:nvPr/>
        </p:nvSpPr>
        <p:spPr>
          <a:xfrm>
            <a:off x="6426529" y="2766822"/>
            <a:ext cx="3314699" cy="300075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7" name="Google Shape;1187;p38"/>
          <p:cNvSpPr/>
          <p:nvPr/>
        </p:nvSpPr>
        <p:spPr>
          <a:xfrm>
            <a:off x="3418153" y="2067306"/>
            <a:ext cx="2458212" cy="24384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8" name="Google Shape;1188;p38"/>
          <p:cNvSpPr/>
          <p:nvPr/>
        </p:nvSpPr>
        <p:spPr>
          <a:xfrm>
            <a:off x="3704665" y="2905506"/>
            <a:ext cx="2447544" cy="3014472"/>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9" name="Google Shape;1189;p38"/>
          <p:cNvSpPr/>
          <p:nvPr/>
        </p:nvSpPr>
        <p:spPr>
          <a:xfrm>
            <a:off x="3239845" y="4059173"/>
            <a:ext cx="3070860" cy="143256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0" name="Google Shape;1190;p38"/>
          <p:cNvSpPr/>
          <p:nvPr/>
        </p:nvSpPr>
        <p:spPr>
          <a:xfrm>
            <a:off x="3305376" y="4124706"/>
            <a:ext cx="2939795" cy="1301496"/>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1" name="Google Shape;1191;p38"/>
          <p:cNvSpPr/>
          <p:nvPr/>
        </p:nvSpPr>
        <p:spPr>
          <a:xfrm>
            <a:off x="6191832" y="3754373"/>
            <a:ext cx="3864864" cy="1892808"/>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2" name="Google Shape;1192;p38"/>
          <p:cNvSpPr/>
          <p:nvPr/>
        </p:nvSpPr>
        <p:spPr>
          <a:xfrm>
            <a:off x="6257365" y="3819906"/>
            <a:ext cx="3733800" cy="1761744"/>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3" name="Google Shape;1193;p38"/>
          <p:cNvSpPr/>
          <p:nvPr/>
        </p:nvSpPr>
        <p:spPr>
          <a:xfrm>
            <a:off x="3582745" y="5735573"/>
            <a:ext cx="3994404" cy="790955"/>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4" name="Google Shape;1194;p38"/>
          <p:cNvSpPr/>
          <p:nvPr/>
        </p:nvSpPr>
        <p:spPr>
          <a:xfrm>
            <a:off x="3648276" y="5801106"/>
            <a:ext cx="3863340" cy="659892"/>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39"/>
          <p:cNvSpPr txBox="1">
            <a:spLocks noGrp="1"/>
          </p:cNvSpPr>
          <p:nvPr>
            <p:ph type="title"/>
          </p:nvPr>
        </p:nvSpPr>
        <p:spPr>
          <a:xfrm>
            <a:off x="457199" y="9978"/>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dirty="0"/>
              <a:t>How and Why do models include water?</a:t>
            </a:r>
            <a:endParaRPr dirty="0"/>
          </a:p>
        </p:txBody>
      </p:sp>
      <p:sp>
        <p:nvSpPr>
          <p:cNvPr id="1201" name="Google Shape;1201;p39"/>
          <p:cNvSpPr txBox="1">
            <a:spLocks noGrp="1"/>
          </p:cNvSpPr>
          <p:nvPr>
            <p:ph type="body" idx="1"/>
          </p:nvPr>
        </p:nvSpPr>
        <p:spPr>
          <a:xfrm>
            <a:off x="365761" y="1507642"/>
            <a:ext cx="3988526" cy="4678320"/>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100000"/>
              </a:lnSpc>
              <a:spcBef>
                <a:spcPts val="0"/>
              </a:spcBef>
              <a:spcAft>
                <a:spcPts val="0"/>
              </a:spcAft>
              <a:buClr>
                <a:schemeClr val="dk1"/>
              </a:buClr>
              <a:buSzPct val="100000"/>
              <a:buChar char="•"/>
            </a:pPr>
            <a:r>
              <a:rPr lang="en-US" sz="2800" dirty="0">
                <a:latin typeface="Arial"/>
                <a:ea typeface="Arial"/>
                <a:cs typeface="Arial"/>
                <a:sym typeface="Arial"/>
              </a:rPr>
              <a:t>Water is a potential constraint to economy, energy, and land growth</a:t>
            </a:r>
            <a:endParaRPr dirty="0"/>
          </a:p>
          <a:p>
            <a:pPr marL="228600" lvl="0" indent="-228600" algn="l" rtl="0">
              <a:lnSpc>
                <a:spcPct val="100000"/>
              </a:lnSpc>
              <a:spcBef>
                <a:spcPts val="1000"/>
              </a:spcBef>
              <a:spcAft>
                <a:spcPts val="0"/>
              </a:spcAft>
              <a:buClr>
                <a:schemeClr val="dk1"/>
              </a:buClr>
              <a:buSzPct val="100000"/>
              <a:buChar char="•"/>
            </a:pPr>
            <a:r>
              <a:rPr lang="en-US" sz="2800" dirty="0">
                <a:latin typeface="Arial"/>
                <a:ea typeface="Arial"/>
                <a:cs typeface="Arial"/>
                <a:sym typeface="Arial"/>
              </a:rPr>
              <a:t>Many models (e.g., GCAM) only included </a:t>
            </a:r>
            <a:r>
              <a:rPr lang="en-US" dirty="0">
                <a:latin typeface="Arial"/>
                <a:ea typeface="Arial"/>
                <a:cs typeface="Arial"/>
                <a:sym typeface="Arial"/>
              </a:rPr>
              <a:t>water within the last 5-10 years or so</a:t>
            </a:r>
            <a:endParaRPr sz="2800" dirty="0">
              <a:latin typeface="Arial"/>
              <a:ea typeface="Arial"/>
              <a:cs typeface="Arial"/>
              <a:sym typeface="Arial"/>
            </a:endParaRPr>
          </a:p>
          <a:p>
            <a:pPr marL="228600" lvl="0" indent="-228600" algn="l" rtl="0">
              <a:lnSpc>
                <a:spcPct val="100000"/>
              </a:lnSpc>
              <a:spcBef>
                <a:spcPts val="1000"/>
              </a:spcBef>
              <a:spcAft>
                <a:spcPts val="0"/>
              </a:spcAft>
              <a:buClr>
                <a:schemeClr val="dk1"/>
              </a:buClr>
              <a:buSzPct val="100000"/>
              <a:buChar char="•"/>
            </a:pPr>
            <a:r>
              <a:rPr lang="en-US" dirty="0"/>
              <a:t>W</a:t>
            </a:r>
            <a:r>
              <a:rPr lang="en-US" sz="2800" dirty="0">
                <a:latin typeface="Arial"/>
                <a:ea typeface="Arial"/>
                <a:cs typeface="Arial"/>
                <a:sym typeface="Arial"/>
              </a:rPr>
              <a:t>ater demand/supply/allocation vary across models</a:t>
            </a:r>
            <a:endParaRPr dirty="0"/>
          </a:p>
          <a:p>
            <a:pPr marL="228600" lvl="0" indent="-228600" algn="l" rtl="0">
              <a:lnSpc>
                <a:spcPct val="100000"/>
              </a:lnSpc>
              <a:spcBef>
                <a:spcPts val="1000"/>
              </a:spcBef>
              <a:spcAft>
                <a:spcPts val="0"/>
              </a:spcAft>
              <a:buClr>
                <a:schemeClr val="dk1"/>
              </a:buClr>
              <a:buSzPct val="100000"/>
              <a:buChar char="•"/>
            </a:pPr>
            <a:r>
              <a:rPr lang="en-US" dirty="0"/>
              <a:t>W</a:t>
            </a:r>
            <a:r>
              <a:rPr lang="en-US" dirty="0">
                <a:latin typeface="Arial"/>
                <a:ea typeface="Arial"/>
                <a:cs typeface="Arial"/>
                <a:sym typeface="Arial"/>
              </a:rPr>
              <a:t>ater supplies and demands are represented in economic terms</a:t>
            </a:r>
            <a:endParaRPr sz="2800" dirty="0">
              <a:latin typeface="Arial"/>
              <a:ea typeface="Arial"/>
              <a:cs typeface="Arial"/>
              <a:sym typeface="Arial"/>
            </a:endParaRPr>
          </a:p>
          <a:p>
            <a:pPr marL="228600" lvl="0" indent="-228600" algn="l" rtl="0">
              <a:lnSpc>
                <a:spcPct val="100000"/>
              </a:lnSpc>
              <a:spcBef>
                <a:spcPts val="1000"/>
              </a:spcBef>
              <a:spcAft>
                <a:spcPts val="0"/>
              </a:spcAft>
              <a:buClr>
                <a:schemeClr val="dk1"/>
              </a:buClr>
              <a:buSzPct val="100000"/>
              <a:buChar char="•"/>
            </a:pPr>
            <a:r>
              <a:rPr lang="en-US" sz="2800" dirty="0">
                <a:latin typeface="Arial"/>
                <a:ea typeface="Arial"/>
                <a:cs typeface="Arial"/>
                <a:sym typeface="Arial"/>
              </a:rPr>
              <a:t>Water supply (stocks, flows, costs) is handled via existing, detailed global </a:t>
            </a:r>
            <a:r>
              <a:rPr lang="en-US" dirty="0">
                <a:latin typeface="Arial"/>
                <a:ea typeface="Arial"/>
                <a:cs typeface="Arial"/>
                <a:sym typeface="Arial"/>
              </a:rPr>
              <a:t>surface and groundwater hydrology </a:t>
            </a:r>
            <a:r>
              <a:rPr lang="en-US" sz="2800" dirty="0">
                <a:latin typeface="Arial"/>
                <a:ea typeface="Arial"/>
                <a:cs typeface="Arial"/>
                <a:sym typeface="Arial"/>
              </a:rPr>
              <a:t>models that provide external (exogenous) inputs</a:t>
            </a:r>
            <a:endParaRPr dirty="0"/>
          </a:p>
          <a:p>
            <a:pPr marL="228600" lvl="0" indent="-228600" algn="l" rtl="0">
              <a:lnSpc>
                <a:spcPct val="100000"/>
              </a:lnSpc>
              <a:spcBef>
                <a:spcPts val="1000"/>
              </a:spcBef>
              <a:spcAft>
                <a:spcPts val="0"/>
              </a:spcAft>
              <a:buClr>
                <a:schemeClr val="dk1"/>
              </a:buClr>
              <a:buSzPct val="100000"/>
              <a:buChar char="•"/>
            </a:pPr>
            <a:r>
              <a:rPr lang="en-US" dirty="0">
                <a:latin typeface="Arial"/>
                <a:ea typeface="Arial"/>
                <a:cs typeface="Arial"/>
                <a:sym typeface="Arial"/>
              </a:rPr>
              <a:t>Water demand is handled internally, being linked to economic factors</a:t>
            </a:r>
            <a:endParaRPr dirty="0"/>
          </a:p>
        </p:txBody>
      </p:sp>
      <p:graphicFrame>
        <p:nvGraphicFramePr>
          <p:cNvPr id="1202" name="Google Shape;1202;p39"/>
          <p:cNvGraphicFramePr/>
          <p:nvPr>
            <p:extLst>
              <p:ext uri="{D42A27DB-BD31-4B8C-83A1-F6EECF244321}">
                <p14:modId xmlns:p14="http://schemas.microsoft.com/office/powerpoint/2010/main" val="3596696806"/>
              </p:ext>
            </p:extLst>
          </p:nvPr>
        </p:nvGraphicFramePr>
        <p:xfrm>
          <a:off x="4512491" y="1507642"/>
          <a:ext cx="7548875" cy="4260525"/>
        </p:xfrm>
        <a:graphic>
          <a:graphicData uri="http://schemas.openxmlformats.org/drawingml/2006/table">
            <a:tbl>
              <a:tblPr firstRow="1" bandRow="1">
                <a:noFill/>
                <a:tableStyleId>{D6E407CA-E152-43ED-A7C8-DDDB43648EC0}</a:tableStyleId>
              </a:tblPr>
              <a:tblGrid>
                <a:gridCol w="3036575">
                  <a:extLst>
                    <a:ext uri="{9D8B030D-6E8A-4147-A177-3AD203B41FA5}">
                      <a16:colId xmlns:a16="http://schemas.microsoft.com/office/drawing/2014/main" val="20000"/>
                    </a:ext>
                  </a:extLst>
                </a:gridCol>
                <a:gridCol w="2400925">
                  <a:extLst>
                    <a:ext uri="{9D8B030D-6E8A-4147-A177-3AD203B41FA5}">
                      <a16:colId xmlns:a16="http://schemas.microsoft.com/office/drawing/2014/main" val="20001"/>
                    </a:ext>
                  </a:extLst>
                </a:gridCol>
                <a:gridCol w="2111375">
                  <a:extLst>
                    <a:ext uri="{9D8B030D-6E8A-4147-A177-3AD203B41FA5}">
                      <a16:colId xmlns:a16="http://schemas.microsoft.com/office/drawing/2014/main" val="20002"/>
                    </a:ext>
                  </a:extLst>
                </a:gridCol>
              </a:tblGrid>
              <a:tr h="365750">
                <a:tc>
                  <a:txBody>
                    <a:bodyPr/>
                    <a:lstStyle/>
                    <a:p>
                      <a:pPr marL="0" marR="0" lvl="0" indent="0" algn="ctr" rtl="0">
                        <a:lnSpc>
                          <a:spcPct val="100000"/>
                        </a:lnSpc>
                        <a:spcBef>
                          <a:spcPts val="0"/>
                        </a:spcBef>
                        <a:spcAft>
                          <a:spcPts val="0"/>
                        </a:spcAft>
                        <a:buNone/>
                      </a:pPr>
                      <a:r>
                        <a:rPr lang="en-US" sz="1800" b="1">
                          <a:solidFill>
                            <a:srgbClr val="FFFFFF"/>
                          </a:solidFill>
                          <a:latin typeface="Calibri"/>
                          <a:ea typeface="Calibri"/>
                          <a:cs typeface="Calibri"/>
                          <a:sym typeface="Calibri"/>
                        </a:rPr>
                        <a:t>Model</a:t>
                      </a:r>
                      <a:endParaRPr sz="1800">
                        <a:latin typeface="Calibri"/>
                        <a:ea typeface="Calibri"/>
                        <a:cs typeface="Calibri"/>
                        <a:sym typeface="Calibri"/>
                      </a:endParaRPr>
                    </a:p>
                  </a:txBody>
                  <a:tcPr marL="0" marR="0" marT="311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7375E"/>
                    </a:solidFill>
                  </a:tcPr>
                </a:tc>
                <a:tc>
                  <a:txBody>
                    <a:bodyPr/>
                    <a:lstStyle/>
                    <a:p>
                      <a:pPr marL="0" marR="0" lvl="0" indent="0" algn="ctr" rtl="0">
                        <a:lnSpc>
                          <a:spcPct val="100000"/>
                        </a:lnSpc>
                        <a:spcBef>
                          <a:spcPts val="0"/>
                        </a:spcBef>
                        <a:spcAft>
                          <a:spcPts val="0"/>
                        </a:spcAft>
                        <a:buNone/>
                      </a:pPr>
                      <a:r>
                        <a:rPr lang="en-US" sz="1800" b="1">
                          <a:solidFill>
                            <a:srgbClr val="FFFFFF"/>
                          </a:solidFill>
                          <a:latin typeface="Calibri"/>
                          <a:ea typeface="Calibri"/>
                          <a:cs typeface="Calibri"/>
                          <a:sym typeface="Calibri"/>
                        </a:rPr>
                        <a:t>Home Institution</a:t>
                      </a:r>
                      <a:endParaRPr sz="1800">
                        <a:latin typeface="Calibri"/>
                        <a:ea typeface="Calibri"/>
                        <a:cs typeface="Calibri"/>
                        <a:sym typeface="Calibri"/>
                      </a:endParaRPr>
                    </a:p>
                  </a:txBody>
                  <a:tcPr marL="0" marR="0" marT="311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7375E"/>
                    </a:solidFill>
                  </a:tcPr>
                </a:tc>
                <a:tc>
                  <a:txBody>
                    <a:bodyPr/>
                    <a:lstStyle/>
                    <a:p>
                      <a:pPr marL="0" marR="0" lvl="0" indent="0" algn="ctr" rtl="0">
                        <a:lnSpc>
                          <a:spcPct val="100000"/>
                        </a:lnSpc>
                        <a:spcBef>
                          <a:spcPts val="0"/>
                        </a:spcBef>
                        <a:spcAft>
                          <a:spcPts val="0"/>
                        </a:spcAft>
                        <a:buNone/>
                      </a:pPr>
                      <a:r>
                        <a:rPr lang="en-US" sz="1800" b="1">
                          <a:solidFill>
                            <a:srgbClr val="FFFFFF"/>
                          </a:solidFill>
                          <a:latin typeface="Calibri"/>
                          <a:ea typeface="Calibri"/>
                          <a:cs typeface="Calibri"/>
                          <a:sym typeface="Calibri"/>
                        </a:rPr>
                        <a:t>Hydrologic model</a:t>
                      </a:r>
                      <a:endParaRPr sz="1800">
                        <a:latin typeface="Calibri"/>
                        <a:ea typeface="Calibri"/>
                        <a:cs typeface="Calibri"/>
                        <a:sym typeface="Calibri"/>
                      </a:endParaRPr>
                    </a:p>
                  </a:txBody>
                  <a:tcPr marL="0" marR="0" marT="311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7375E"/>
                    </a:solidFill>
                  </a:tcPr>
                </a:tc>
                <a:extLst>
                  <a:ext uri="{0D108BD9-81ED-4DB2-BD59-A6C34878D82A}">
                    <a16:rowId xmlns:a16="http://schemas.microsoft.com/office/drawing/2014/main" val="10000"/>
                  </a:ext>
                </a:extLst>
              </a:tr>
              <a:tr h="533400">
                <a:tc>
                  <a:txBody>
                    <a:bodyPr/>
                    <a:lstStyle/>
                    <a:p>
                      <a:pPr marL="1270" marR="0" lvl="0" indent="0" algn="ctr" rtl="0">
                        <a:lnSpc>
                          <a:spcPct val="100000"/>
                        </a:lnSpc>
                        <a:spcBef>
                          <a:spcPts val="0"/>
                        </a:spcBef>
                        <a:spcAft>
                          <a:spcPts val="0"/>
                        </a:spcAft>
                        <a:buNone/>
                      </a:pPr>
                      <a:r>
                        <a:rPr lang="en-US" sz="1800">
                          <a:latin typeface="Calibri"/>
                          <a:ea typeface="Calibri"/>
                          <a:cs typeface="Calibri"/>
                          <a:sym typeface="Calibri"/>
                        </a:rPr>
                        <a:t>AIM</a:t>
                      </a:r>
                      <a:endParaRPr/>
                    </a:p>
                    <a:p>
                      <a:pPr marL="1270" marR="0" lvl="0" indent="0" algn="ctr" rtl="0">
                        <a:lnSpc>
                          <a:spcPct val="100000"/>
                        </a:lnSpc>
                        <a:spcBef>
                          <a:spcPts val="50"/>
                        </a:spcBef>
                        <a:spcAft>
                          <a:spcPts val="0"/>
                        </a:spcAft>
                        <a:buNone/>
                      </a:pPr>
                      <a:r>
                        <a:rPr lang="en-US" sz="1100">
                          <a:latin typeface="Calibri"/>
                          <a:ea typeface="Calibri"/>
                          <a:cs typeface="Calibri"/>
                          <a:sym typeface="Calibri"/>
                        </a:rPr>
                        <a:t>Asia Integrated Model</a:t>
                      </a:r>
                      <a:endParaRPr/>
                    </a:p>
                  </a:txBody>
                  <a:tcPr marL="0" marR="0" marT="311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3C7"/>
                    </a:solidFill>
                  </a:tcPr>
                </a:tc>
                <a:tc>
                  <a:txBody>
                    <a:bodyPr/>
                    <a:lstStyle/>
                    <a:p>
                      <a:pPr marL="635" marR="0" lvl="0" indent="0" algn="ctr" rtl="0">
                        <a:lnSpc>
                          <a:spcPct val="100000"/>
                        </a:lnSpc>
                        <a:spcBef>
                          <a:spcPts val="0"/>
                        </a:spcBef>
                        <a:spcAft>
                          <a:spcPts val="0"/>
                        </a:spcAft>
                        <a:buNone/>
                      </a:pPr>
                      <a:r>
                        <a:rPr lang="en-US" sz="1100">
                          <a:latin typeface="Calibri"/>
                          <a:ea typeface="Calibri"/>
                          <a:cs typeface="Calibri"/>
                          <a:sym typeface="Calibri"/>
                        </a:rPr>
                        <a:t>National Institutes for Environmental</a:t>
                      </a:r>
                      <a:endParaRPr sz="1100">
                        <a:latin typeface="Calibri"/>
                        <a:ea typeface="Calibri"/>
                        <a:cs typeface="Calibri"/>
                        <a:sym typeface="Calibri"/>
                      </a:endParaRPr>
                    </a:p>
                    <a:p>
                      <a:pPr marL="0" marR="0" lvl="0" indent="0" algn="ctr" rtl="0">
                        <a:lnSpc>
                          <a:spcPct val="100000"/>
                        </a:lnSpc>
                        <a:spcBef>
                          <a:spcPts val="5"/>
                        </a:spcBef>
                        <a:spcAft>
                          <a:spcPts val="0"/>
                        </a:spcAft>
                        <a:buNone/>
                      </a:pPr>
                      <a:r>
                        <a:rPr lang="en-US" sz="1100">
                          <a:latin typeface="Calibri"/>
                          <a:ea typeface="Calibri"/>
                          <a:cs typeface="Calibri"/>
                          <a:sym typeface="Calibri"/>
                        </a:rPr>
                        <a:t>Studies, Tsukuba Japan</a:t>
                      </a:r>
                      <a:endParaRPr sz="1100">
                        <a:latin typeface="Calibri"/>
                        <a:ea typeface="Calibri"/>
                        <a:cs typeface="Calibri"/>
                        <a:sym typeface="Calibri"/>
                      </a:endParaRPr>
                    </a:p>
                  </a:txBody>
                  <a:tcPr marL="0" marR="0" marT="90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3C7"/>
                    </a:solidFill>
                  </a:tcPr>
                </a:tc>
                <a:tc>
                  <a:txBody>
                    <a:bodyPr/>
                    <a:lstStyle/>
                    <a:p>
                      <a:pPr marL="3810" marR="0" lvl="0" indent="0" algn="ctr" rtl="0">
                        <a:lnSpc>
                          <a:spcPct val="100000"/>
                        </a:lnSpc>
                        <a:spcBef>
                          <a:spcPts val="0"/>
                        </a:spcBef>
                        <a:spcAft>
                          <a:spcPts val="0"/>
                        </a:spcAft>
                        <a:buNone/>
                      </a:pPr>
                      <a:r>
                        <a:rPr lang="en-US" sz="1600" b="1">
                          <a:latin typeface="Calibri"/>
                          <a:ea typeface="Calibri"/>
                          <a:cs typeface="Calibri"/>
                          <a:sym typeface="Calibri"/>
                        </a:rPr>
                        <a:t>H08</a:t>
                      </a:r>
                      <a:endParaRPr sz="1600">
                        <a:latin typeface="Calibri"/>
                        <a:ea typeface="Calibri"/>
                        <a:cs typeface="Calibri"/>
                        <a:sym typeface="Calibri"/>
                      </a:endParaRPr>
                    </a:p>
                  </a:txBody>
                  <a:tcPr marL="0" marR="0" marT="132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3C7"/>
                    </a:solidFill>
                  </a:tcPr>
                </a:tc>
                <a:extLst>
                  <a:ext uri="{0D108BD9-81ED-4DB2-BD59-A6C34878D82A}">
                    <a16:rowId xmlns:a16="http://schemas.microsoft.com/office/drawing/2014/main" val="10001"/>
                  </a:ext>
                </a:extLst>
              </a:tr>
              <a:tr h="593225">
                <a:tc>
                  <a:txBody>
                    <a:bodyPr/>
                    <a:lstStyle/>
                    <a:p>
                      <a:pPr marL="0" marR="0" lvl="0" indent="0" algn="ctr" rtl="0">
                        <a:lnSpc>
                          <a:spcPct val="100000"/>
                        </a:lnSpc>
                        <a:spcBef>
                          <a:spcPts val="0"/>
                        </a:spcBef>
                        <a:spcAft>
                          <a:spcPts val="0"/>
                        </a:spcAft>
                        <a:buNone/>
                      </a:pPr>
                      <a:r>
                        <a:rPr lang="en-US" sz="1800" dirty="0">
                          <a:latin typeface="Calibri"/>
                          <a:ea typeface="Calibri"/>
                          <a:cs typeface="Calibri"/>
                          <a:sym typeface="Calibri"/>
                        </a:rPr>
                        <a:t>GCAM</a:t>
                      </a:r>
                      <a:endParaRPr dirty="0"/>
                    </a:p>
                    <a:p>
                      <a:pPr marL="0" marR="0" lvl="0" indent="0" algn="ctr" rtl="0">
                        <a:lnSpc>
                          <a:spcPct val="100000"/>
                        </a:lnSpc>
                        <a:spcBef>
                          <a:spcPts val="55"/>
                        </a:spcBef>
                        <a:spcAft>
                          <a:spcPts val="0"/>
                        </a:spcAft>
                        <a:buNone/>
                      </a:pPr>
                      <a:r>
                        <a:rPr lang="en-US" sz="1100" dirty="0">
                          <a:latin typeface="Calibri"/>
                          <a:ea typeface="Calibri"/>
                          <a:cs typeface="Calibri"/>
                          <a:sym typeface="Calibri"/>
                        </a:rPr>
                        <a:t>Global Change Analysis Model</a:t>
                      </a:r>
                      <a:endParaRPr dirty="0"/>
                    </a:p>
                  </a:txBody>
                  <a:tcPr marL="0" marR="0" marT="311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ED2A6"/>
                    </a:solidFill>
                  </a:tcPr>
                </a:tc>
                <a:tc>
                  <a:txBody>
                    <a:bodyPr/>
                    <a:lstStyle/>
                    <a:p>
                      <a:pPr marL="525780" marR="86360" lvl="0" indent="-433070" algn="l" rtl="0">
                        <a:lnSpc>
                          <a:spcPct val="100000"/>
                        </a:lnSpc>
                        <a:spcBef>
                          <a:spcPts val="0"/>
                        </a:spcBef>
                        <a:spcAft>
                          <a:spcPts val="0"/>
                        </a:spcAft>
                        <a:buNone/>
                      </a:pPr>
                      <a:r>
                        <a:rPr lang="en-US" sz="1100">
                          <a:latin typeface="Calibri"/>
                          <a:ea typeface="Calibri"/>
                          <a:cs typeface="Calibri"/>
                          <a:sym typeface="Calibri"/>
                        </a:rPr>
                        <a:t>Joint Global Change Research Institute,  PNNL, College Park, MD</a:t>
                      </a:r>
                      <a:endParaRPr sz="1100">
                        <a:latin typeface="Calibri"/>
                        <a:ea typeface="Calibri"/>
                        <a:cs typeface="Calibri"/>
                        <a:sym typeface="Calibri"/>
                      </a:endParaRPr>
                    </a:p>
                  </a:txBody>
                  <a:tcPr marL="0" marR="0" marT="121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ED2A6"/>
                    </a:solidFill>
                  </a:tcPr>
                </a:tc>
                <a:tc>
                  <a:txBody>
                    <a:bodyPr/>
                    <a:lstStyle/>
                    <a:p>
                      <a:pPr marL="1270" marR="0" lvl="0" indent="0" algn="ctr" rtl="0">
                        <a:lnSpc>
                          <a:spcPct val="100000"/>
                        </a:lnSpc>
                        <a:spcBef>
                          <a:spcPts val="0"/>
                        </a:spcBef>
                        <a:spcAft>
                          <a:spcPts val="0"/>
                        </a:spcAft>
                        <a:buNone/>
                      </a:pPr>
                      <a:r>
                        <a:rPr lang="en-US" sz="1600" b="1">
                          <a:latin typeface="Calibri"/>
                          <a:ea typeface="Calibri"/>
                          <a:cs typeface="Calibri"/>
                          <a:sym typeface="Calibri"/>
                        </a:rPr>
                        <a:t>Xanthos</a:t>
                      </a:r>
                      <a:endParaRPr sz="1600">
                        <a:latin typeface="Calibri"/>
                        <a:ea typeface="Calibri"/>
                        <a:cs typeface="Calibri"/>
                        <a:sym typeface="Calibri"/>
                      </a:endParaRPr>
                    </a:p>
                  </a:txBody>
                  <a:tcPr marL="0" marR="0" marT="162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ED2A6"/>
                    </a:solidFill>
                  </a:tcPr>
                </a:tc>
                <a:extLst>
                  <a:ext uri="{0D108BD9-81ED-4DB2-BD59-A6C34878D82A}">
                    <a16:rowId xmlns:a16="http://schemas.microsoft.com/office/drawing/2014/main" val="10002"/>
                  </a:ext>
                </a:extLst>
              </a:tr>
              <a:tr h="665100">
                <a:tc>
                  <a:txBody>
                    <a:bodyPr/>
                    <a:lstStyle/>
                    <a:p>
                      <a:pPr marL="0" marR="0" lvl="0" indent="0" algn="ctr" rtl="0">
                        <a:lnSpc>
                          <a:spcPct val="100000"/>
                        </a:lnSpc>
                        <a:spcBef>
                          <a:spcPts val="0"/>
                        </a:spcBef>
                        <a:spcAft>
                          <a:spcPts val="0"/>
                        </a:spcAft>
                        <a:buNone/>
                      </a:pPr>
                      <a:r>
                        <a:rPr lang="en-US" sz="1800">
                          <a:latin typeface="Calibri"/>
                          <a:ea typeface="Calibri"/>
                          <a:cs typeface="Calibri"/>
                          <a:sym typeface="Calibri"/>
                        </a:rPr>
                        <a:t>IGSM</a:t>
                      </a:r>
                      <a:endParaRPr sz="1800">
                        <a:latin typeface="Calibri"/>
                        <a:ea typeface="Calibri"/>
                        <a:cs typeface="Calibri"/>
                        <a:sym typeface="Calibri"/>
                      </a:endParaRPr>
                    </a:p>
                    <a:p>
                      <a:pPr marL="0" marR="0" lvl="0" indent="0" algn="ctr" rtl="0">
                        <a:lnSpc>
                          <a:spcPct val="100000"/>
                        </a:lnSpc>
                        <a:spcBef>
                          <a:spcPts val="50"/>
                        </a:spcBef>
                        <a:spcAft>
                          <a:spcPts val="0"/>
                        </a:spcAft>
                        <a:buNone/>
                      </a:pPr>
                      <a:r>
                        <a:rPr lang="en-US" sz="1100">
                          <a:latin typeface="Calibri"/>
                          <a:ea typeface="Calibri"/>
                          <a:cs typeface="Calibri"/>
                          <a:sym typeface="Calibri"/>
                        </a:rPr>
                        <a:t>Integrated Global System Model</a:t>
                      </a:r>
                      <a:endParaRPr sz="1100">
                        <a:latin typeface="Calibri"/>
                        <a:ea typeface="Calibri"/>
                        <a:cs typeface="Calibri"/>
                        <a:sym typeface="Calibri"/>
                      </a:endParaRPr>
                    </a:p>
                  </a:txBody>
                  <a:tcPr marL="0" marR="0" marT="317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3C7"/>
                    </a:solidFill>
                  </a:tcPr>
                </a:tc>
                <a:tc>
                  <a:txBody>
                    <a:bodyPr/>
                    <a:lstStyle/>
                    <a:p>
                      <a:pPr marL="0" marR="0" lvl="0" indent="0" algn="l" rtl="0">
                        <a:lnSpc>
                          <a:spcPct val="100000"/>
                        </a:lnSpc>
                        <a:spcBef>
                          <a:spcPts val="0"/>
                        </a:spcBef>
                        <a:spcAft>
                          <a:spcPts val="0"/>
                        </a:spcAft>
                        <a:buNone/>
                      </a:pPr>
                      <a:endParaRPr sz="1100">
                        <a:latin typeface="Times New Roman"/>
                        <a:ea typeface="Times New Roman"/>
                        <a:cs typeface="Times New Roman"/>
                        <a:sym typeface="Times New Roman"/>
                      </a:endParaRPr>
                    </a:p>
                    <a:p>
                      <a:pPr marL="1905" marR="0" lvl="0" indent="0" algn="ctr" rtl="0">
                        <a:lnSpc>
                          <a:spcPct val="100000"/>
                        </a:lnSpc>
                        <a:spcBef>
                          <a:spcPts val="635"/>
                        </a:spcBef>
                        <a:spcAft>
                          <a:spcPts val="0"/>
                        </a:spcAft>
                        <a:buNone/>
                      </a:pPr>
                      <a:r>
                        <a:rPr lang="en-US" sz="1100">
                          <a:latin typeface="Calibri"/>
                          <a:ea typeface="Calibri"/>
                          <a:cs typeface="Calibri"/>
                          <a:sym typeface="Calibri"/>
                        </a:rPr>
                        <a:t>Joint Program, MIT, Cambridge, MA</a:t>
                      </a:r>
                      <a:endParaRPr sz="1100">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3C7"/>
                    </a:solidFill>
                  </a:tcPr>
                </a:tc>
                <a:tc>
                  <a:txBody>
                    <a:bodyPr/>
                    <a:lstStyle/>
                    <a:p>
                      <a:pPr marL="0" marR="0" lvl="0" indent="0" algn="l" rtl="0">
                        <a:lnSpc>
                          <a:spcPct val="100000"/>
                        </a:lnSpc>
                        <a:spcBef>
                          <a:spcPts val="0"/>
                        </a:spcBef>
                        <a:spcAft>
                          <a:spcPts val="0"/>
                        </a:spcAft>
                        <a:buNone/>
                      </a:pPr>
                      <a:endParaRPr sz="1350">
                        <a:latin typeface="Times New Roman"/>
                        <a:ea typeface="Times New Roman"/>
                        <a:cs typeface="Times New Roman"/>
                        <a:sym typeface="Times New Roman"/>
                      </a:endParaRPr>
                    </a:p>
                    <a:p>
                      <a:pPr marL="3175" marR="0" lvl="0" indent="0" algn="ctr" rtl="0">
                        <a:lnSpc>
                          <a:spcPct val="100000"/>
                        </a:lnSpc>
                        <a:spcBef>
                          <a:spcPts val="5"/>
                        </a:spcBef>
                        <a:spcAft>
                          <a:spcPts val="0"/>
                        </a:spcAft>
                        <a:buNone/>
                      </a:pPr>
                      <a:r>
                        <a:rPr lang="en-US" sz="1600" b="1">
                          <a:latin typeface="Calibri"/>
                          <a:ea typeface="Calibri"/>
                          <a:cs typeface="Calibri"/>
                          <a:sym typeface="Calibri"/>
                        </a:rPr>
                        <a:t>CLM-WSM</a:t>
                      </a:r>
                      <a:endParaRPr sz="1600">
                        <a:latin typeface="Calibri"/>
                        <a:ea typeface="Calibri"/>
                        <a:cs typeface="Calibri"/>
                        <a:sym typeface="Calibri"/>
                      </a:endParaRPr>
                    </a:p>
                  </a:txBody>
                  <a:tcPr marL="0" marR="0" marT="1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3C7"/>
                    </a:solidFill>
                  </a:tcPr>
                </a:tc>
                <a:extLst>
                  <a:ext uri="{0D108BD9-81ED-4DB2-BD59-A6C34878D82A}">
                    <a16:rowId xmlns:a16="http://schemas.microsoft.com/office/drawing/2014/main" val="10003"/>
                  </a:ext>
                </a:extLst>
              </a:tr>
              <a:tr h="701050">
                <a:tc>
                  <a:txBody>
                    <a:bodyPr/>
                    <a:lstStyle/>
                    <a:p>
                      <a:pPr marL="0" marR="0" lvl="0" indent="0" algn="ctr" rtl="0">
                        <a:lnSpc>
                          <a:spcPct val="100000"/>
                        </a:lnSpc>
                        <a:spcBef>
                          <a:spcPts val="0"/>
                        </a:spcBef>
                        <a:spcAft>
                          <a:spcPts val="0"/>
                        </a:spcAft>
                        <a:buNone/>
                      </a:pPr>
                      <a:r>
                        <a:rPr lang="en-US" sz="1800">
                          <a:latin typeface="Calibri"/>
                          <a:ea typeface="Calibri"/>
                          <a:cs typeface="Calibri"/>
                          <a:sym typeface="Calibri"/>
                        </a:rPr>
                        <a:t>IMAGE</a:t>
                      </a:r>
                      <a:endParaRPr sz="1800">
                        <a:latin typeface="Calibri"/>
                        <a:ea typeface="Calibri"/>
                        <a:cs typeface="Calibri"/>
                        <a:sym typeface="Calibri"/>
                      </a:endParaRPr>
                    </a:p>
                    <a:p>
                      <a:pPr marL="1270" marR="0" lvl="0" indent="0" algn="ctr" rtl="0">
                        <a:lnSpc>
                          <a:spcPct val="100000"/>
                        </a:lnSpc>
                        <a:spcBef>
                          <a:spcPts val="50"/>
                        </a:spcBef>
                        <a:spcAft>
                          <a:spcPts val="0"/>
                        </a:spcAft>
                        <a:buNone/>
                      </a:pPr>
                      <a:r>
                        <a:rPr lang="en-US" sz="1100">
                          <a:latin typeface="Calibri"/>
                          <a:ea typeface="Calibri"/>
                          <a:cs typeface="Calibri"/>
                          <a:sym typeface="Calibri"/>
                        </a:rPr>
                        <a:t>The Integrated Model to Assess the Global</a:t>
                      </a:r>
                      <a:endParaRPr sz="1100">
                        <a:latin typeface="Calibri"/>
                        <a:ea typeface="Calibri"/>
                        <a:cs typeface="Calibri"/>
                        <a:sym typeface="Calibri"/>
                      </a:endParaRPr>
                    </a:p>
                    <a:p>
                      <a:pPr marL="2540" marR="0" lvl="0" indent="0" algn="ctr" rtl="0">
                        <a:lnSpc>
                          <a:spcPct val="100000"/>
                        </a:lnSpc>
                        <a:spcBef>
                          <a:spcPts val="0"/>
                        </a:spcBef>
                        <a:spcAft>
                          <a:spcPts val="0"/>
                        </a:spcAft>
                        <a:buNone/>
                      </a:pPr>
                      <a:r>
                        <a:rPr lang="en-US" sz="1100">
                          <a:latin typeface="Calibri"/>
                          <a:ea typeface="Calibri"/>
                          <a:cs typeface="Calibri"/>
                          <a:sym typeface="Calibri"/>
                        </a:rPr>
                        <a:t>Environment</a:t>
                      </a:r>
                      <a:endParaRPr sz="1100">
                        <a:latin typeface="Calibri"/>
                        <a:ea typeface="Calibri"/>
                        <a:cs typeface="Calibri"/>
                        <a:sym typeface="Calibri"/>
                      </a:endParaRPr>
                    </a:p>
                  </a:txBody>
                  <a:tcPr marL="0" marR="0" marT="317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ED2A6"/>
                    </a:solidFill>
                  </a:tcPr>
                </a:tc>
                <a:tc>
                  <a:txBody>
                    <a:bodyPr/>
                    <a:lstStyle/>
                    <a:p>
                      <a:pPr marL="190500" marR="183515" lvl="0" indent="1270" algn="ctr" rtl="0">
                        <a:lnSpc>
                          <a:spcPct val="100000"/>
                        </a:lnSpc>
                        <a:spcBef>
                          <a:spcPts val="0"/>
                        </a:spcBef>
                        <a:spcAft>
                          <a:spcPts val="0"/>
                        </a:spcAft>
                        <a:buNone/>
                      </a:pPr>
                      <a:r>
                        <a:rPr lang="en-US" sz="1100">
                          <a:latin typeface="Calibri"/>
                          <a:ea typeface="Calibri"/>
                          <a:cs typeface="Calibri"/>
                          <a:sym typeface="Calibri"/>
                        </a:rPr>
                        <a:t>PBL Netherlands Environmental  Assessment Agency, Bildhoven, The  Netherlands</a:t>
                      </a:r>
                      <a:endParaRPr sz="1100">
                        <a:latin typeface="Calibri"/>
                        <a:ea typeface="Calibri"/>
                        <a:cs typeface="Calibri"/>
                        <a:sym typeface="Calibri"/>
                      </a:endParaRPr>
                    </a:p>
                  </a:txBody>
                  <a:tcPr marL="0" marR="0" marT="914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ED2A6"/>
                    </a:solidFill>
                  </a:tcPr>
                </a:tc>
                <a:tc>
                  <a:txBody>
                    <a:bodyPr/>
                    <a:lstStyle/>
                    <a:p>
                      <a:pPr marL="0" marR="0" lvl="0" indent="0" algn="l" rtl="0">
                        <a:lnSpc>
                          <a:spcPct val="100000"/>
                        </a:lnSpc>
                        <a:spcBef>
                          <a:spcPts val="0"/>
                        </a:spcBef>
                        <a:spcAft>
                          <a:spcPts val="0"/>
                        </a:spcAft>
                        <a:buNone/>
                      </a:pPr>
                      <a:endParaRPr sz="1450">
                        <a:latin typeface="Times New Roman"/>
                        <a:ea typeface="Times New Roman"/>
                        <a:cs typeface="Times New Roman"/>
                        <a:sym typeface="Times New Roman"/>
                      </a:endParaRPr>
                    </a:p>
                    <a:p>
                      <a:pPr marL="1905" marR="0" lvl="0" indent="0" algn="ctr" rtl="0">
                        <a:lnSpc>
                          <a:spcPct val="100000"/>
                        </a:lnSpc>
                        <a:spcBef>
                          <a:spcPts val="0"/>
                        </a:spcBef>
                        <a:spcAft>
                          <a:spcPts val="0"/>
                        </a:spcAft>
                        <a:buNone/>
                      </a:pPr>
                      <a:r>
                        <a:rPr lang="en-US" sz="1600" b="1">
                          <a:latin typeface="Calibri"/>
                          <a:ea typeface="Calibri"/>
                          <a:cs typeface="Calibri"/>
                          <a:sym typeface="Calibri"/>
                        </a:rPr>
                        <a:t>LPJmL</a:t>
                      </a:r>
                      <a:endParaRPr sz="1600">
                        <a:latin typeface="Calibri"/>
                        <a:ea typeface="Calibri"/>
                        <a:cs typeface="Calibri"/>
                        <a:sym typeface="Calibri"/>
                      </a:endParaRPr>
                    </a:p>
                  </a:txBody>
                  <a:tcPr marL="0" marR="0" marT="50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ED2A6"/>
                    </a:solidFill>
                  </a:tcPr>
                </a:tc>
                <a:extLst>
                  <a:ext uri="{0D108BD9-81ED-4DB2-BD59-A6C34878D82A}">
                    <a16:rowId xmlns:a16="http://schemas.microsoft.com/office/drawing/2014/main" val="10004"/>
                  </a:ext>
                </a:extLst>
              </a:tr>
              <a:tr h="700975">
                <a:tc>
                  <a:txBody>
                    <a:bodyPr/>
                    <a:lstStyle/>
                    <a:p>
                      <a:pPr marL="87630" marR="0" lvl="0" indent="0" algn="ctr" rtl="0">
                        <a:lnSpc>
                          <a:spcPct val="100000"/>
                        </a:lnSpc>
                        <a:spcBef>
                          <a:spcPts val="0"/>
                        </a:spcBef>
                        <a:spcAft>
                          <a:spcPts val="0"/>
                        </a:spcAft>
                        <a:buNone/>
                      </a:pPr>
                      <a:r>
                        <a:rPr lang="en-US" sz="1800">
                          <a:latin typeface="Calibri"/>
                          <a:ea typeface="Calibri"/>
                          <a:cs typeface="Calibri"/>
                          <a:sym typeface="Calibri"/>
                        </a:rPr>
                        <a:t>MESSAGE</a:t>
                      </a:r>
                      <a:endParaRPr sz="1800">
                        <a:latin typeface="Calibri"/>
                        <a:ea typeface="Calibri"/>
                        <a:cs typeface="Calibri"/>
                        <a:sym typeface="Calibri"/>
                      </a:endParaRPr>
                    </a:p>
                    <a:p>
                      <a:pPr marL="375920" marR="205740" lvl="0" indent="-166370" algn="l" rtl="0">
                        <a:lnSpc>
                          <a:spcPct val="100000"/>
                        </a:lnSpc>
                        <a:spcBef>
                          <a:spcPts val="50"/>
                        </a:spcBef>
                        <a:spcAft>
                          <a:spcPts val="0"/>
                        </a:spcAft>
                        <a:buNone/>
                      </a:pPr>
                      <a:r>
                        <a:rPr lang="en-US" sz="1100">
                          <a:latin typeface="Calibri"/>
                          <a:ea typeface="Calibri"/>
                          <a:cs typeface="Calibri"/>
                          <a:sym typeface="Calibri"/>
                        </a:rPr>
                        <a:t>Model for Energy Supply Strategy Alternatives  and their General Environmental Impact</a:t>
                      </a:r>
                      <a:endParaRPr/>
                    </a:p>
                  </a:txBody>
                  <a:tcPr marL="0" marR="0" marT="317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3C7"/>
                    </a:solidFill>
                  </a:tcPr>
                </a:tc>
                <a:tc>
                  <a:txBody>
                    <a:bodyPr/>
                    <a:lstStyle/>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161290" marR="153670" lvl="0" indent="86360" algn="l" rtl="0">
                        <a:lnSpc>
                          <a:spcPct val="100000"/>
                        </a:lnSpc>
                        <a:spcBef>
                          <a:spcPts val="0"/>
                        </a:spcBef>
                        <a:spcAft>
                          <a:spcPts val="0"/>
                        </a:spcAft>
                        <a:buNone/>
                      </a:pPr>
                      <a:r>
                        <a:rPr lang="en-US" sz="1100">
                          <a:latin typeface="Calibri"/>
                          <a:ea typeface="Calibri"/>
                          <a:cs typeface="Calibri"/>
                          <a:sym typeface="Calibri"/>
                        </a:rPr>
                        <a:t>International Institute for Applied  Systems Analysis; Laxenburg, Austria</a:t>
                      </a:r>
                      <a:endParaRPr sz="1100">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3C7"/>
                    </a:solidFill>
                  </a:tcPr>
                </a:tc>
                <a:tc>
                  <a:txBody>
                    <a:bodyPr/>
                    <a:lstStyle/>
                    <a:p>
                      <a:pPr marL="0" marR="0" lvl="0" indent="0" algn="l" rtl="0">
                        <a:lnSpc>
                          <a:spcPct val="100000"/>
                        </a:lnSpc>
                        <a:spcBef>
                          <a:spcPts val="0"/>
                        </a:spcBef>
                        <a:spcAft>
                          <a:spcPts val="0"/>
                        </a:spcAft>
                        <a:buNone/>
                      </a:pPr>
                      <a:endParaRPr sz="1450">
                        <a:latin typeface="Times New Roman"/>
                        <a:ea typeface="Times New Roman"/>
                        <a:cs typeface="Times New Roman"/>
                        <a:sym typeface="Times New Roman"/>
                      </a:endParaRPr>
                    </a:p>
                    <a:p>
                      <a:pPr marL="1270" marR="0" lvl="0" indent="0" algn="ctr" rtl="0">
                        <a:lnSpc>
                          <a:spcPct val="100000"/>
                        </a:lnSpc>
                        <a:spcBef>
                          <a:spcPts val="0"/>
                        </a:spcBef>
                        <a:spcAft>
                          <a:spcPts val="0"/>
                        </a:spcAft>
                        <a:buNone/>
                      </a:pPr>
                      <a:r>
                        <a:rPr lang="en-US" sz="1600" b="1">
                          <a:latin typeface="Calibri"/>
                          <a:ea typeface="Calibri"/>
                          <a:cs typeface="Calibri"/>
                          <a:sym typeface="Calibri"/>
                        </a:rPr>
                        <a:t>GLOBIOM</a:t>
                      </a:r>
                      <a:endParaRPr sz="1600">
                        <a:latin typeface="Calibri"/>
                        <a:ea typeface="Calibri"/>
                        <a:cs typeface="Calibri"/>
                        <a:sym typeface="Calibri"/>
                      </a:endParaRPr>
                    </a:p>
                  </a:txBody>
                  <a:tcPr marL="0" marR="0" marT="50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AE3C7"/>
                    </a:solidFill>
                  </a:tcPr>
                </a:tc>
                <a:extLst>
                  <a:ext uri="{0D108BD9-81ED-4DB2-BD59-A6C34878D82A}">
                    <a16:rowId xmlns:a16="http://schemas.microsoft.com/office/drawing/2014/main" val="10005"/>
                  </a:ext>
                </a:extLst>
              </a:tr>
              <a:tr h="701025">
                <a:tc>
                  <a:txBody>
                    <a:bodyPr/>
                    <a:lstStyle/>
                    <a:p>
                      <a:pPr marL="1270" marR="0" lvl="0" indent="0" algn="ctr" rtl="0">
                        <a:lnSpc>
                          <a:spcPct val="100000"/>
                        </a:lnSpc>
                        <a:spcBef>
                          <a:spcPts val="0"/>
                        </a:spcBef>
                        <a:spcAft>
                          <a:spcPts val="0"/>
                        </a:spcAft>
                        <a:buNone/>
                      </a:pPr>
                      <a:r>
                        <a:rPr lang="en-US" sz="1800">
                          <a:latin typeface="Calibri"/>
                          <a:ea typeface="Calibri"/>
                          <a:cs typeface="Calibri"/>
                          <a:sym typeface="Calibri"/>
                        </a:rPr>
                        <a:t>REMIND</a:t>
                      </a:r>
                      <a:endParaRPr sz="1800">
                        <a:latin typeface="Calibri"/>
                        <a:ea typeface="Calibri"/>
                        <a:cs typeface="Calibri"/>
                        <a:sym typeface="Calibri"/>
                      </a:endParaRPr>
                    </a:p>
                    <a:p>
                      <a:pPr marL="635" marR="0" lvl="0" indent="0" algn="ctr" rtl="0">
                        <a:lnSpc>
                          <a:spcPct val="100000"/>
                        </a:lnSpc>
                        <a:spcBef>
                          <a:spcPts val="50"/>
                        </a:spcBef>
                        <a:spcAft>
                          <a:spcPts val="0"/>
                        </a:spcAft>
                        <a:buNone/>
                      </a:pPr>
                      <a:r>
                        <a:rPr lang="en-US" sz="1100">
                          <a:latin typeface="Calibri"/>
                          <a:ea typeface="Calibri"/>
                          <a:cs typeface="Calibri"/>
                          <a:sym typeface="Calibri"/>
                        </a:rPr>
                        <a:t>Regionalized Model of Investments and</a:t>
                      </a:r>
                      <a:endParaRPr sz="1100">
                        <a:latin typeface="Calibri"/>
                        <a:ea typeface="Calibri"/>
                        <a:cs typeface="Calibri"/>
                        <a:sym typeface="Calibri"/>
                      </a:endParaRPr>
                    </a:p>
                    <a:p>
                      <a:pPr marL="1270" marR="0" lvl="0" indent="0" algn="ctr" rtl="0">
                        <a:lnSpc>
                          <a:spcPct val="100000"/>
                        </a:lnSpc>
                        <a:spcBef>
                          <a:spcPts val="0"/>
                        </a:spcBef>
                        <a:spcAft>
                          <a:spcPts val="0"/>
                        </a:spcAft>
                        <a:buNone/>
                      </a:pPr>
                      <a:r>
                        <a:rPr lang="en-US" sz="1100">
                          <a:latin typeface="Calibri"/>
                          <a:ea typeface="Calibri"/>
                          <a:cs typeface="Calibri"/>
                          <a:sym typeface="Calibri"/>
                        </a:rPr>
                        <a:t>Technological Development</a:t>
                      </a:r>
                      <a:endParaRPr sz="1100">
                        <a:latin typeface="Calibri"/>
                        <a:ea typeface="Calibri"/>
                        <a:cs typeface="Calibri"/>
                        <a:sym typeface="Calibri"/>
                      </a:endParaRPr>
                    </a:p>
                  </a:txBody>
                  <a:tcPr marL="0" marR="0" marT="317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ED2A6"/>
                    </a:solidFill>
                  </a:tcPr>
                </a:tc>
                <a:tc>
                  <a:txBody>
                    <a:bodyPr/>
                    <a:lstStyle/>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363855" marR="121920" lvl="0" indent="-234950" algn="l" rtl="0">
                        <a:lnSpc>
                          <a:spcPct val="100000"/>
                        </a:lnSpc>
                        <a:spcBef>
                          <a:spcPts val="0"/>
                        </a:spcBef>
                        <a:spcAft>
                          <a:spcPts val="0"/>
                        </a:spcAft>
                        <a:buNone/>
                      </a:pPr>
                      <a:r>
                        <a:rPr lang="en-US" sz="1100">
                          <a:latin typeface="Calibri"/>
                          <a:ea typeface="Calibri"/>
                          <a:cs typeface="Calibri"/>
                          <a:sym typeface="Calibri"/>
                        </a:rPr>
                        <a:t>Potsdam Institute for Climate Impacts  Research; Potsdam, Germany</a:t>
                      </a:r>
                      <a:endParaRPr sz="1100">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ED2A6"/>
                    </a:solidFill>
                  </a:tcPr>
                </a:tc>
                <a:tc>
                  <a:txBody>
                    <a:bodyPr/>
                    <a:lstStyle/>
                    <a:p>
                      <a:pPr marL="0" marR="0" lvl="0" indent="0" algn="l" rtl="0">
                        <a:lnSpc>
                          <a:spcPct val="100000"/>
                        </a:lnSpc>
                        <a:spcBef>
                          <a:spcPts val="0"/>
                        </a:spcBef>
                        <a:spcAft>
                          <a:spcPts val="0"/>
                        </a:spcAft>
                        <a:buNone/>
                      </a:pPr>
                      <a:endParaRPr sz="1450" dirty="0">
                        <a:latin typeface="Times New Roman"/>
                        <a:ea typeface="Times New Roman"/>
                        <a:cs typeface="Times New Roman"/>
                        <a:sym typeface="Times New Roman"/>
                      </a:endParaRPr>
                    </a:p>
                    <a:p>
                      <a:pPr marL="2540" marR="0" lvl="0" indent="0" algn="ctr" rtl="0">
                        <a:lnSpc>
                          <a:spcPct val="100000"/>
                        </a:lnSpc>
                        <a:spcBef>
                          <a:spcPts val="5"/>
                        </a:spcBef>
                        <a:spcAft>
                          <a:spcPts val="0"/>
                        </a:spcAft>
                        <a:buNone/>
                      </a:pPr>
                      <a:r>
                        <a:rPr lang="en-US" sz="1600" b="1" dirty="0" err="1">
                          <a:latin typeface="Calibri"/>
                          <a:ea typeface="Calibri"/>
                          <a:cs typeface="Calibri"/>
                          <a:sym typeface="Calibri"/>
                        </a:rPr>
                        <a:t>LPJmL</a:t>
                      </a:r>
                      <a:endParaRPr sz="1600" dirty="0">
                        <a:latin typeface="Calibri"/>
                        <a:ea typeface="Calibri"/>
                        <a:cs typeface="Calibri"/>
                        <a:sym typeface="Calibri"/>
                      </a:endParaRPr>
                    </a:p>
                  </a:txBody>
                  <a:tcPr marL="0" marR="0" marT="50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ED2A6"/>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grpSp>
        <p:nvGrpSpPr>
          <p:cNvPr id="1208" name="Google Shape;1208;p40"/>
          <p:cNvGrpSpPr/>
          <p:nvPr/>
        </p:nvGrpSpPr>
        <p:grpSpPr>
          <a:xfrm>
            <a:off x="988909" y="4249666"/>
            <a:ext cx="4141580" cy="2609990"/>
            <a:chOff x="1166953" y="5093684"/>
            <a:chExt cx="4969896" cy="3131988"/>
          </a:xfrm>
        </p:grpSpPr>
        <p:sp>
          <p:nvSpPr>
            <p:cNvPr id="1209" name="Google Shape;1209;p40"/>
            <p:cNvSpPr txBox="1"/>
            <p:nvPr/>
          </p:nvSpPr>
          <p:spPr>
            <a:xfrm>
              <a:off x="1452855" y="5372706"/>
              <a:ext cx="2782456" cy="66479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i="1">
                  <a:solidFill>
                    <a:srgbClr val="000000"/>
                  </a:solidFill>
                  <a:latin typeface="Arial"/>
                  <a:ea typeface="Arial"/>
                  <a:cs typeface="Arial"/>
                  <a:sym typeface="Arial"/>
                </a:rPr>
                <a:t>Energy and Technology</a:t>
              </a:r>
              <a:endParaRPr/>
            </a:p>
          </p:txBody>
        </p:sp>
        <p:pic>
          <p:nvPicPr>
            <p:cNvPr id="1210" name="Google Shape;1210;p40"/>
            <p:cNvPicPr preferRelativeResize="0"/>
            <p:nvPr/>
          </p:nvPicPr>
          <p:blipFill rotWithShape="1">
            <a:blip r:embed="rId3">
              <a:alphaModFix/>
            </a:blip>
            <a:srcRect/>
            <a:stretch/>
          </p:blipFill>
          <p:spPr>
            <a:xfrm>
              <a:off x="1166953" y="5722012"/>
              <a:ext cx="3364266" cy="2147992"/>
            </a:xfrm>
            <a:prstGeom prst="rect">
              <a:avLst/>
            </a:prstGeom>
            <a:noFill/>
            <a:ln>
              <a:noFill/>
            </a:ln>
          </p:spPr>
        </p:pic>
        <p:sp>
          <p:nvSpPr>
            <p:cNvPr id="1211" name="Google Shape;1211;p40"/>
            <p:cNvSpPr txBox="1"/>
            <p:nvPr/>
          </p:nvSpPr>
          <p:spPr>
            <a:xfrm>
              <a:off x="1601887" y="5093684"/>
              <a:ext cx="2593547" cy="307777"/>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Clr>
                  <a:srgbClr val="000000"/>
                </a:buClr>
                <a:buSzPts val="1500"/>
                <a:buFont typeface="Arial"/>
                <a:buNone/>
              </a:pPr>
              <a:r>
                <a:rPr lang="en-US" sz="1500" b="1" u="sng">
                  <a:solidFill>
                    <a:srgbClr val="000000"/>
                  </a:solidFill>
                  <a:latin typeface="Arial"/>
                  <a:ea typeface="Arial"/>
                  <a:cs typeface="Arial"/>
                  <a:sym typeface="Arial"/>
                </a:rPr>
                <a:t>1990s</a:t>
              </a:r>
              <a:endParaRPr/>
            </a:p>
          </p:txBody>
        </p:sp>
        <p:sp>
          <p:nvSpPr>
            <p:cNvPr id="1212" name="Google Shape;1212;p40"/>
            <p:cNvSpPr txBox="1"/>
            <p:nvPr/>
          </p:nvSpPr>
          <p:spPr>
            <a:xfrm>
              <a:off x="1281973" y="7868727"/>
              <a:ext cx="3215264" cy="35694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rgbClr val="31B8CA"/>
                  </a:solidFill>
                  <a:latin typeface="Arial"/>
                  <a:ea typeface="Arial"/>
                  <a:cs typeface="Arial"/>
                  <a:sym typeface="Arial"/>
                </a:rPr>
                <a:t>ENERGY-ECONOMY-CLIMATE</a:t>
              </a:r>
              <a:endParaRPr/>
            </a:p>
          </p:txBody>
        </p:sp>
        <p:sp>
          <p:nvSpPr>
            <p:cNvPr id="1213" name="Google Shape;1213;p40"/>
            <p:cNvSpPr txBox="1"/>
            <p:nvPr/>
          </p:nvSpPr>
          <p:spPr>
            <a:xfrm>
              <a:off x="4466126" y="7285926"/>
              <a:ext cx="1670723" cy="4495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17">
                  <a:solidFill>
                    <a:schemeClr val="dk1"/>
                  </a:solidFill>
                  <a:latin typeface="Arial"/>
                  <a:ea typeface="Arial"/>
                  <a:cs typeface="Arial"/>
                  <a:sym typeface="Arial"/>
                </a:rPr>
                <a:t>Edmonds et al. (1995).</a:t>
              </a:r>
              <a:endParaRPr/>
            </a:p>
            <a:p>
              <a:pPr marL="0" marR="0" lvl="0" indent="0" algn="l" rtl="0">
                <a:spcBef>
                  <a:spcPts val="0"/>
                </a:spcBef>
                <a:spcAft>
                  <a:spcPts val="0"/>
                </a:spcAft>
                <a:buNone/>
              </a:pPr>
              <a:r>
                <a:rPr lang="en-US" sz="917">
                  <a:solidFill>
                    <a:schemeClr val="dk1"/>
                  </a:solidFill>
                  <a:latin typeface="Arial"/>
                  <a:ea typeface="Arial"/>
                  <a:cs typeface="Arial"/>
                  <a:sym typeface="Arial"/>
                </a:rPr>
                <a:t>Energy Policy.</a:t>
              </a:r>
              <a:endParaRPr/>
            </a:p>
          </p:txBody>
        </p:sp>
      </p:grpSp>
      <p:grpSp>
        <p:nvGrpSpPr>
          <p:cNvPr id="1214" name="Google Shape;1214;p40"/>
          <p:cNvGrpSpPr/>
          <p:nvPr/>
        </p:nvGrpSpPr>
        <p:grpSpPr>
          <a:xfrm>
            <a:off x="9551669" y="1651178"/>
            <a:ext cx="2610851" cy="2729927"/>
            <a:chOff x="11467636" y="1978898"/>
            <a:chExt cx="3133021" cy="3275912"/>
          </a:xfrm>
        </p:grpSpPr>
        <p:pic>
          <p:nvPicPr>
            <p:cNvPr id="1215" name="Google Shape;1215;p40" descr="https://ars.els-cdn.com/content/image/1-s2.0-S2211467X1930104X-gr1_lrg.jpg"/>
            <p:cNvPicPr preferRelativeResize="0"/>
            <p:nvPr/>
          </p:nvPicPr>
          <p:blipFill rotWithShape="1">
            <a:blip r:embed="rId4">
              <a:alphaModFix/>
            </a:blip>
            <a:srcRect/>
            <a:stretch/>
          </p:blipFill>
          <p:spPr>
            <a:xfrm>
              <a:off x="11467636" y="2586122"/>
              <a:ext cx="2458260" cy="2476028"/>
            </a:xfrm>
            <a:prstGeom prst="rect">
              <a:avLst/>
            </a:prstGeom>
            <a:noFill/>
            <a:ln>
              <a:noFill/>
            </a:ln>
          </p:spPr>
        </p:pic>
        <p:sp>
          <p:nvSpPr>
            <p:cNvPr id="1216" name="Google Shape;1216;p40"/>
            <p:cNvSpPr txBox="1"/>
            <p:nvPr/>
          </p:nvSpPr>
          <p:spPr>
            <a:xfrm>
              <a:off x="11478034" y="2236017"/>
              <a:ext cx="2554542" cy="38779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i="1">
                  <a:solidFill>
                    <a:srgbClr val="000000"/>
                  </a:solidFill>
                  <a:latin typeface="Arial"/>
                  <a:ea typeface="Arial"/>
                  <a:cs typeface="Arial"/>
                  <a:sym typeface="Arial"/>
                </a:rPr>
                <a:t>Integrating impacts</a:t>
              </a:r>
              <a:endParaRPr/>
            </a:p>
          </p:txBody>
        </p:sp>
        <p:sp>
          <p:nvSpPr>
            <p:cNvPr id="1217" name="Google Shape;1217;p40"/>
            <p:cNvSpPr txBox="1"/>
            <p:nvPr/>
          </p:nvSpPr>
          <p:spPr>
            <a:xfrm>
              <a:off x="11916779" y="1978898"/>
              <a:ext cx="1677052" cy="307777"/>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Clr>
                  <a:srgbClr val="000000"/>
                </a:buClr>
                <a:buSzPts val="1500"/>
                <a:buFont typeface="Arial"/>
                <a:buNone/>
              </a:pPr>
              <a:r>
                <a:rPr lang="en-US" sz="1500" b="1" u="sng">
                  <a:solidFill>
                    <a:srgbClr val="000000"/>
                  </a:solidFill>
                  <a:latin typeface="Arial"/>
                  <a:ea typeface="Arial"/>
                  <a:cs typeface="Arial"/>
                  <a:sym typeface="Arial"/>
                </a:rPr>
                <a:t>2015–Present</a:t>
              </a:r>
              <a:endParaRPr/>
            </a:p>
          </p:txBody>
        </p:sp>
        <p:sp>
          <p:nvSpPr>
            <p:cNvPr id="1218" name="Google Shape;1218;p40"/>
            <p:cNvSpPr txBox="1"/>
            <p:nvPr/>
          </p:nvSpPr>
          <p:spPr>
            <a:xfrm>
              <a:off x="13224467" y="4805302"/>
              <a:ext cx="1376190" cy="4495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17">
                  <a:solidFill>
                    <a:schemeClr val="dk1"/>
                  </a:solidFill>
                  <a:latin typeface="Arial"/>
                  <a:ea typeface="Arial"/>
                  <a:cs typeface="Arial"/>
                  <a:sym typeface="Arial"/>
                </a:rPr>
                <a:t>Wise et al. (2019). ESR.</a:t>
              </a:r>
              <a:endParaRPr/>
            </a:p>
          </p:txBody>
        </p:sp>
      </p:grpSp>
      <p:grpSp>
        <p:nvGrpSpPr>
          <p:cNvPr id="1219" name="Google Shape;1219;p40"/>
          <p:cNvGrpSpPr/>
          <p:nvPr/>
        </p:nvGrpSpPr>
        <p:grpSpPr>
          <a:xfrm>
            <a:off x="7958328" y="4295068"/>
            <a:ext cx="4298764" cy="2544119"/>
            <a:chOff x="9548820" y="5179920"/>
            <a:chExt cx="5158517" cy="3052943"/>
          </a:xfrm>
        </p:grpSpPr>
        <p:sp>
          <p:nvSpPr>
            <p:cNvPr id="1220" name="Google Shape;1220;p40"/>
            <p:cNvSpPr txBox="1"/>
            <p:nvPr/>
          </p:nvSpPr>
          <p:spPr>
            <a:xfrm>
              <a:off x="10280072" y="5406683"/>
              <a:ext cx="2554542" cy="38779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i="1">
                  <a:solidFill>
                    <a:srgbClr val="000000"/>
                  </a:solidFill>
                  <a:latin typeface="Arial"/>
                  <a:ea typeface="Arial"/>
                  <a:cs typeface="Arial"/>
                  <a:sym typeface="Arial"/>
                </a:rPr>
                <a:t>Water system</a:t>
              </a:r>
              <a:endParaRPr/>
            </a:p>
          </p:txBody>
        </p:sp>
        <p:sp>
          <p:nvSpPr>
            <p:cNvPr id="1221" name="Google Shape;1221;p40"/>
            <p:cNvSpPr txBox="1"/>
            <p:nvPr/>
          </p:nvSpPr>
          <p:spPr>
            <a:xfrm>
              <a:off x="10718817" y="5179920"/>
              <a:ext cx="1677052" cy="307777"/>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Clr>
                  <a:srgbClr val="000000"/>
                </a:buClr>
                <a:buSzPts val="1500"/>
                <a:buFont typeface="Arial"/>
                <a:buNone/>
              </a:pPr>
              <a:r>
                <a:rPr lang="en-US" sz="1500" b="1" u="sng">
                  <a:solidFill>
                    <a:srgbClr val="000000"/>
                  </a:solidFill>
                  <a:latin typeface="Arial"/>
                  <a:ea typeface="Arial"/>
                  <a:cs typeface="Arial"/>
                  <a:sym typeface="Arial"/>
                </a:rPr>
                <a:t>2010s</a:t>
              </a:r>
              <a:endParaRPr/>
            </a:p>
          </p:txBody>
        </p:sp>
        <p:sp>
          <p:nvSpPr>
            <p:cNvPr id="1222" name="Google Shape;1222;p40"/>
            <p:cNvSpPr txBox="1"/>
            <p:nvPr/>
          </p:nvSpPr>
          <p:spPr>
            <a:xfrm>
              <a:off x="9548820" y="7875918"/>
              <a:ext cx="4618006" cy="35694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rgbClr val="31B8CA"/>
                  </a:solidFill>
                  <a:latin typeface="Arial"/>
                  <a:ea typeface="Arial"/>
                  <a:cs typeface="Arial"/>
                  <a:sym typeface="Arial"/>
                </a:rPr>
                <a:t>ENERGY-ECONOMY-LAND-WATER-CLIMATE</a:t>
              </a:r>
              <a:endParaRPr/>
            </a:p>
          </p:txBody>
        </p:sp>
        <p:pic>
          <p:nvPicPr>
            <p:cNvPr id="1223" name="Google Shape;1223;p40"/>
            <p:cNvPicPr preferRelativeResize="0"/>
            <p:nvPr/>
          </p:nvPicPr>
          <p:blipFill rotWithShape="1">
            <a:blip r:embed="rId5">
              <a:alphaModFix/>
            </a:blip>
            <a:srcRect/>
            <a:stretch/>
          </p:blipFill>
          <p:spPr>
            <a:xfrm>
              <a:off x="9842547" y="5782411"/>
              <a:ext cx="3692840" cy="1911270"/>
            </a:xfrm>
            <a:prstGeom prst="rect">
              <a:avLst/>
            </a:prstGeom>
            <a:noFill/>
            <a:ln>
              <a:noFill/>
            </a:ln>
          </p:spPr>
        </p:pic>
        <p:sp>
          <p:nvSpPr>
            <p:cNvPr id="1224" name="Google Shape;1224;p40"/>
            <p:cNvSpPr txBox="1"/>
            <p:nvPr/>
          </p:nvSpPr>
          <p:spPr>
            <a:xfrm>
              <a:off x="10866120" y="7633415"/>
              <a:ext cx="2285816" cy="2801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17">
                  <a:solidFill>
                    <a:schemeClr val="dk1"/>
                  </a:solidFill>
                  <a:latin typeface="Arial"/>
                  <a:ea typeface="Arial"/>
                  <a:cs typeface="Arial"/>
                  <a:sym typeface="Arial"/>
                </a:rPr>
                <a:t>Hejazi et al. (2014). HESS.</a:t>
              </a:r>
              <a:endParaRPr/>
            </a:p>
          </p:txBody>
        </p:sp>
        <p:pic>
          <p:nvPicPr>
            <p:cNvPr id="1225" name="Google Shape;1225;p40"/>
            <p:cNvPicPr preferRelativeResize="0"/>
            <p:nvPr/>
          </p:nvPicPr>
          <p:blipFill rotWithShape="1">
            <a:blip r:embed="rId6">
              <a:alphaModFix/>
            </a:blip>
            <a:srcRect/>
            <a:stretch/>
          </p:blipFill>
          <p:spPr>
            <a:xfrm>
              <a:off x="13544663" y="5776015"/>
              <a:ext cx="438780" cy="1943671"/>
            </a:xfrm>
            <a:prstGeom prst="rect">
              <a:avLst/>
            </a:prstGeom>
            <a:noFill/>
            <a:ln>
              <a:noFill/>
            </a:ln>
          </p:spPr>
        </p:pic>
        <p:sp>
          <p:nvSpPr>
            <p:cNvPr id="1226" name="Google Shape;1226;p40"/>
            <p:cNvSpPr/>
            <p:nvPr/>
          </p:nvSpPr>
          <p:spPr>
            <a:xfrm>
              <a:off x="13952956" y="5774018"/>
              <a:ext cx="754381" cy="6188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17">
                  <a:solidFill>
                    <a:schemeClr val="dk1"/>
                  </a:solidFill>
                  <a:latin typeface="Arial"/>
                  <a:ea typeface="Arial"/>
                  <a:cs typeface="Arial"/>
                  <a:sym typeface="Arial"/>
                </a:rPr>
                <a:t>Water Scarcity Index</a:t>
              </a:r>
              <a:endParaRPr/>
            </a:p>
          </p:txBody>
        </p:sp>
      </p:grpSp>
      <p:grpSp>
        <p:nvGrpSpPr>
          <p:cNvPr id="1227" name="Google Shape;1227;p40"/>
          <p:cNvGrpSpPr/>
          <p:nvPr/>
        </p:nvGrpSpPr>
        <p:grpSpPr>
          <a:xfrm>
            <a:off x="4377838" y="4393746"/>
            <a:ext cx="4015053" cy="2460809"/>
            <a:chOff x="5242609" y="5272495"/>
            <a:chExt cx="4818063" cy="2952970"/>
          </a:xfrm>
        </p:grpSpPr>
        <p:sp>
          <p:nvSpPr>
            <p:cNvPr id="1228" name="Google Shape;1228;p40"/>
            <p:cNvSpPr txBox="1"/>
            <p:nvPr/>
          </p:nvSpPr>
          <p:spPr>
            <a:xfrm>
              <a:off x="5242609" y="7868520"/>
              <a:ext cx="3924396" cy="35694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rgbClr val="31B8CA"/>
                  </a:solidFill>
                  <a:latin typeface="Arial"/>
                  <a:ea typeface="Arial"/>
                  <a:cs typeface="Arial"/>
                  <a:sym typeface="Arial"/>
                </a:rPr>
                <a:t>ENERGY-ECONOMY-LAND-CLIMATE</a:t>
              </a:r>
              <a:endParaRPr/>
            </a:p>
          </p:txBody>
        </p:sp>
        <p:sp>
          <p:nvSpPr>
            <p:cNvPr id="1229" name="Google Shape;1229;p40"/>
            <p:cNvSpPr txBox="1"/>
            <p:nvPr/>
          </p:nvSpPr>
          <p:spPr>
            <a:xfrm>
              <a:off x="5928662" y="5508685"/>
              <a:ext cx="2554542" cy="38779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b="1" i="1">
                  <a:solidFill>
                    <a:srgbClr val="000000"/>
                  </a:solidFill>
                  <a:latin typeface="Arial"/>
                  <a:ea typeface="Arial"/>
                  <a:cs typeface="Arial"/>
                  <a:sym typeface="Arial"/>
                </a:rPr>
                <a:t>Land use system</a:t>
              </a:r>
              <a:endParaRPr/>
            </a:p>
          </p:txBody>
        </p:sp>
        <p:sp>
          <p:nvSpPr>
            <p:cNvPr id="1230" name="Google Shape;1230;p40"/>
            <p:cNvSpPr txBox="1"/>
            <p:nvPr/>
          </p:nvSpPr>
          <p:spPr>
            <a:xfrm>
              <a:off x="6407664" y="5272495"/>
              <a:ext cx="1677052" cy="307777"/>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Clr>
                  <a:srgbClr val="000000"/>
                </a:buClr>
                <a:buSzPts val="1500"/>
                <a:buFont typeface="Arial"/>
                <a:buNone/>
              </a:pPr>
              <a:r>
                <a:rPr lang="en-US" sz="1500" b="1" u="sng">
                  <a:solidFill>
                    <a:srgbClr val="000000"/>
                  </a:solidFill>
                  <a:latin typeface="Arial"/>
                  <a:ea typeface="Arial"/>
                  <a:cs typeface="Arial"/>
                  <a:sym typeface="Arial"/>
                </a:rPr>
                <a:t>2000s</a:t>
              </a:r>
              <a:endParaRPr/>
            </a:p>
          </p:txBody>
        </p:sp>
        <p:pic>
          <p:nvPicPr>
            <p:cNvPr id="1231" name="Google Shape;1231;p40"/>
            <p:cNvPicPr preferRelativeResize="0"/>
            <p:nvPr/>
          </p:nvPicPr>
          <p:blipFill rotWithShape="1">
            <a:blip r:embed="rId7">
              <a:alphaModFix/>
            </a:blip>
            <a:srcRect/>
            <a:stretch/>
          </p:blipFill>
          <p:spPr>
            <a:xfrm>
              <a:off x="6024282" y="5877321"/>
              <a:ext cx="2964057" cy="1943670"/>
            </a:xfrm>
            <a:prstGeom prst="rect">
              <a:avLst/>
            </a:prstGeom>
            <a:noFill/>
            <a:ln>
              <a:noFill/>
            </a:ln>
          </p:spPr>
        </p:pic>
        <p:sp>
          <p:nvSpPr>
            <p:cNvPr id="1232" name="Google Shape;1232;p40"/>
            <p:cNvSpPr txBox="1"/>
            <p:nvPr/>
          </p:nvSpPr>
          <p:spPr>
            <a:xfrm>
              <a:off x="8258222" y="7539960"/>
              <a:ext cx="1802450" cy="4495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17">
                  <a:solidFill>
                    <a:schemeClr val="dk1"/>
                  </a:solidFill>
                  <a:latin typeface="Arial"/>
                  <a:ea typeface="Arial"/>
                  <a:cs typeface="Arial"/>
                  <a:sym typeface="Arial"/>
                </a:rPr>
                <a:t>Wise et al. (2009).</a:t>
              </a:r>
              <a:endParaRPr/>
            </a:p>
            <a:p>
              <a:pPr marL="0" marR="0" lvl="0" indent="0" algn="l" rtl="0">
                <a:spcBef>
                  <a:spcPts val="0"/>
                </a:spcBef>
                <a:spcAft>
                  <a:spcPts val="0"/>
                </a:spcAft>
                <a:buNone/>
              </a:pPr>
              <a:r>
                <a:rPr lang="en-US" sz="917">
                  <a:solidFill>
                    <a:schemeClr val="dk1"/>
                  </a:solidFill>
                  <a:latin typeface="Arial"/>
                  <a:ea typeface="Arial"/>
                  <a:cs typeface="Arial"/>
                  <a:sym typeface="Arial"/>
                </a:rPr>
                <a:t>Science.</a:t>
              </a:r>
              <a:endParaRPr/>
            </a:p>
          </p:txBody>
        </p:sp>
      </p:grpSp>
      <p:grpSp>
        <p:nvGrpSpPr>
          <p:cNvPr id="1233" name="Google Shape;1233;p40"/>
          <p:cNvGrpSpPr/>
          <p:nvPr/>
        </p:nvGrpSpPr>
        <p:grpSpPr>
          <a:xfrm>
            <a:off x="729445" y="1294291"/>
            <a:ext cx="2692084" cy="2847218"/>
            <a:chOff x="1162412" y="1611100"/>
            <a:chExt cx="3230501" cy="3416662"/>
          </a:xfrm>
        </p:grpSpPr>
        <p:pic>
          <p:nvPicPr>
            <p:cNvPr id="1234" name="Google Shape;1234;p40"/>
            <p:cNvPicPr preferRelativeResize="0"/>
            <p:nvPr/>
          </p:nvPicPr>
          <p:blipFill rotWithShape="1">
            <a:blip r:embed="rId8">
              <a:alphaModFix/>
            </a:blip>
            <a:srcRect/>
            <a:stretch/>
          </p:blipFill>
          <p:spPr>
            <a:xfrm>
              <a:off x="1166953" y="2305529"/>
              <a:ext cx="3156498" cy="2232814"/>
            </a:xfrm>
            <a:prstGeom prst="rect">
              <a:avLst/>
            </a:prstGeom>
            <a:noFill/>
            <a:ln>
              <a:noFill/>
            </a:ln>
          </p:spPr>
        </p:pic>
        <p:sp>
          <p:nvSpPr>
            <p:cNvPr id="1235" name="Google Shape;1235;p40"/>
            <p:cNvSpPr txBox="1"/>
            <p:nvPr/>
          </p:nvSpPr>
          <p:spPr>
            <a:xfrm>
              <a:off x="1162412" y="4578254"/>
              <a:ext cx="3230501" cy="4495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17">
                  <a:solidFill>
                    <a:schemeClr val="dk1"/>
                  </a:solidFill>
                  <a:latin typeface="Arial"/>
                  <a:ea typeface="Arial"/>
                  <a:cs typeface="Arial"/>
                  <a:sym typeface="Arial"/>
                </a:rPr>
                <a:t>Edmonds and Reilly (1983). </a:t>
              </a:r>
              <a:r>
                <a:rPr lang="en-US" sz="917" i="1">
                  <a:solidFill>
                    <a:schemeClr val="dk1"/>
                  </a:solidFill>
                  <a:latin typeface="Arial"/>
                  <a:ea typeface="Arial"/>
                  <a:cs typeface="Arial"/>
                  <a:sym typeface="Arial"/>
                </a:rPr>
                <a:t>The Energy Journal.</a:t>
              </a:r>
              <a:endParaRPr sz="917">
                <a:solidFill>
                  <a:schemeClr val="dk1"/>
                </a:solidFill>
                <a:latin typeface="Arial"/>
                <a:ea typeface="Arial"/>
                <a:cs typeface="Arial"/>
                <a:sym typeface="Arial"/>
              </a:endParaRPr>
            </a:p>
          </p:txBody>
        </p:sp>
        <p:sp>
          <p:nvSpPr>
            <p:cNvPr id="1236" name="Google Shape;1236;p40"/>
            <p:cNvSpPr txBox="1"/>
            <p:nvPr/>
          </p:nvSpPr>
          <p:spPr>
            <a:xfrm>
              <a:off x="2123877" y="1611100"/>
              <a:ext cx="1243161" cy="323579"/>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Clr>
                  <a:srgbClr val="000000"/>
                </a:buClr>
                <a:buSzPts val="1500"/>
                <a:buFont typeface="Arial"/>
                <a:buNone/>
              </a:pPr>
              <a:r>
                <a:rPr lang="en-US" sz="1500" b="1" u="sng">
                  <a:solidFill>
                    <a:srgbClr val="000000"/>
                  </a:solidFill>
                  <a:latin typeface="Arial"/>
                  <a:ea typeface="Arial"/>
                  <a:cs typeface="Arial"/>
                  <a:sym typeface="Arial"/>
                </a:rPr>
                <a:t>1980s</a:t>
              </a:r>
              <a:endParaRPr/>
            </a:p>
          </p:txBody>
        </p:sp>
        <p:sp>
          <p:nvSpPr>
            <p:cNvPr id="1237" name="Google Shape;1237;p40"/>
            <p:cNvSpPr txBox="1"/>
            <p:nvPr/>
          </p:nvSpPr>
          <p:spPr>
            <a:xfrm>
              <a:off x="1325829" y="1891556"/>
              <a:ext cx="2909977" cy="849463"/>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5533"/>
                </a:lnSpc>
                <a:spcBef>
                  <a:spcPts val="0"/>
                </a:spcBef>
                <a:spcAft>
                  <a:spcPts val="0"/>
                </a:spcAft>
                <a:buNone/>
              </a:pPr>
              <a:r>
                <a:rPr lang="en-US" sz="1500" b="1" i="1">
                  <a:solidFill>
                    <a:srgbClr val="000000"/>
                  </a:solidFill>
                  <a:latin typeface="Arial"/>
                  <a:ea typeface="Arial"/>
                  <a:cs typeface="Arial"/>
                  <a:sym typeface="Arial"/>
                </a:rPr>
                <a:t>Projections of emissions and concentrations</a:t>
              </a:r>
              <a:endParaRPr/>
            </a:p>
          </p:txBody>
        </p:sp>
      </p:grpSp>
      <p:sp>
        <p:nvSpPr>
          <p:cNvPr id="1238" name="Google Shape;1238;p40"/>
          <p:cNvSpPr txBox="1">
            <a:spLocks noGrp="1"/>
          </p:cNvSpPr>
          <p:nvPr>
            <p:ph type="body" idx="1"/>
          </p:nvPr>
        </p:nvSpPr>
        <p:spPr>
          <a:xfrm>
            <a:off x="4509604" y="1514619"/>
            <a:ext cx="3743313" cy="2084258"/>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ct val="98585"/>
              <a:buNone/>
            </a:pPr>
            <a:r>
              <a:rPr lang="en-US"/>
              <a:t>Understanding the </a:t>
            </a:r>
            <a:r>
              <a:rPr lang="en-US">
                <a:solidFill>
                  <a:srgbClr val="C00000"/>
                </a:solidFill>
              </a:rPr>
              <a:t>complex interactions </a:t>
            </a:r>
            <a:r>
              <a:rPr lang="en-US"/>
              <a:t>among energy, water, land, climate, socioeconomics, and other important human and natural systems at </a:t>
            </a:r>
            <a:r>
              <a:rPr lang="en-US">
                <a:solidFill>
                  <a:srgbClr val="C00000"/>
                </a:solidFill>
              </a:rPr>
              <a:t>regional to global </a:t>
            </a:r>
            <a:r>
              <a:rPr lang="en-US"/>
              <a:t>scales</a:t>
            </a:r>
            <a:endParaRPr/>
          </a:p>
        </p:txBody>
      </p:sp>
      <p:sp>
        <p:nvSpPr>
          <p:cNvPr id="1239" name="Google Shape;1239;p40"/>
          <p:cNvSpPr/>
          <p:nvPr/>
        </p:nvSpPr>
        <p:spPr>
          <a:xfrm rot="10800000" flipH="1">
            <a:off x="3776016" y="1374007"/>
            <a:ext cx="5303939" cy="2971003"/>
          </a:xfrm>
          <a:prstGeom prst="uturnArrow">
            <a:avLst>
              <a:gd name="adj1" fmla="val 8314"/>
              <a:gd name="adj2" fmla="val 8995"/>
              <a:gd name="adj3" fmla="val 17849"/>
              <a:gd name="adj4" fmla="val 43750"/>
              <a:gd name="adj5" fmla="val 96615"/>
            </a:avLst>
          </a:prstGeom>
          <a:solidFill>
            <a:srgbClr val="31B8CA"/>
          </a:solidFill>
          <a:ln w="12700" cap="flat" cmpd="sng">
            <a:solidFill>
              <a:srgbClr val="CC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dk1"/>
              </a:solidFill>
              <a:latin typeface="Arial"/>
              <a:ea typeface="Arial"/>
              <a:cs typeface="Arial"/>
              <a:sym typeface="Arial"/>
            </a:endParaRPr>
          </a:p>
        </p:txBody>
      </p:sp>
      <p:sp>
        <p:nvSpPr>
          <p:cNvPr id="1240" name="Google Shape;1240;p40"/>
          <p:cNvSpPr/>
          <p:nvPr/>
        </p:nvSpPr>
        <p:spPr>
          <a:xfrm>
            <a:off x="3680804" y="1496265"/>
            <a:ext cx="450092" cy="455703"/>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Arial"/>
              <a:ea typeface="Arial"/>
              <a:cs typeface="Arial"/>
              <a:sym typeface="Arial"/>
            </a:endParaRPr>
          </a:p>
        </p:txBody>
      </p:sp>
      <p:sp>
        <p:nvSpPr>
          <p:cNvPr id="1241" name="Google Shape;1241;p40"/>
          <p:cNvSpPr/>
          <p:nvPr/>
        </p:nvSpPr>
        <p:spPr>
          <a:xfrm>
            <a:off x="4057032" y="3680879"/>
            <a:ext cx="450092" cy="455703"/>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Arial"/>
              <a:ea typeface="Arial"/>
              <a:cs typeface="Arial"/>
              <a:sym typeface="Arial"/>
            </a:endParaRPr>
          </a:p>
        </p:txBody>
      </p:sp>
      <p:sp>
        <p:nvSpPr>
          <p:cNvPr id="1242" name="Google Shape;1242;p40"/>
          <p:cNvSpPr/>
          <p:nvPr/>
        </p:nvSpPr>
        <p:spPr>
          <a:xfrm>
            <a:off x="8112728" y="3766919"/>
            <a:ext cx="450092" cy="455703"/>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Arial"/>
              <a:ea typeface="Arial"/>
              <a:cs typeface="Arial"/>
              <a:sym typeface="Arial"/>
            </a:endParaRPr>
          </a:p>
        </p:txBody>
      </p:sp>
      <p:sp>
        <p:nvSpPr>
          <p:cNvPr id="1243" name="Google Shape;1243;p40"/>
          <p:cNvSpPr/>
          <p:nvPr/>
        </p:nvSpPr>
        <p:spPr>
          <a:xfrm>
            <a:off x="8591344" y="2253855"/>
            <a:ext cx="450092" cy="455703"/>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Arial"/>
              <a:ea typeface="Arial"/>
              <a:cs typeface="Arial"/>
              <a:sym typeface="Arial"/>
            </a:endParaRPr>
          </a:p>
        </p:txBody>
      </p:sp>
      <p:sp>
        <p:nvSpPr>
          <p:cNvPr id="1244" name="Google Shape;1244;p40"/>
          <p:cNvSpPr/>
          <p:nvPr/>
        </p:nvSpPr>
        <p:spPr>
          <a:xfrm>
            <a:off x="5981183" y="3969587"/>
            <a:ext cx="450092" cy="455703"/>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Arial"/>
              <a:ea typeface="Arial"/>
              <a:cs typeface="Arial"/>
              <a:sym typeface="Arial"/>
            </a:endParaRPr>
          </a:p>
        </p:txBody>
      </p:sp>
      <p:sp>
        <p:nvSpPr>
          <p:cNvPr id="1245" name="Google Shape;1245;p40"/>
          <p:cNvSpPr txBox="1">
            <a:spLocks noGrp="1"/>
          </p:cNvSpPr>
          <p:nvPr>
            <p:ph type="title"/>
          </p:nvPr>
        </p:nvSpPr>
        <p:spPr>
          <a:xfrm>
            <a:off x="3421529" y="121192"/>
            <a:ext cx="8389471" cy="917222"/>
          </a:xfrm>
          <a:prstGeom prst="rect">
            <a:avLst/>
          </a:prstGeom>
          <a:noFill/>
          <a:ln>
            <a:noFill/>
          </a:ln>
        </p:spPr>
        <p:txBody>
          <a:bodyPr spcFirstLastPara="1" wrap="square" lIns="0" tIns="45700" rIns="91425" bIns="45700" anchor="b" anchorCtr="0">
            <a:normAutofit/>
          </a:bodyPr>
          <a:lstStyle/>
          <a:p>
            <a:pPr marL="0" lvl="0" indent="0" algn="l" rtl="0">
              <a:lnSpc>
                <a:spcPct val="100000"/>
              </a:lnSpc>
              <a:spcBef>
                <a:spcPts val="0"/>
              </a:spcBef>
              <a:spcAft>
                <a:spcPts val="0"/>
              </a:spcAft>
              <a:buClr>
                <a:schemeClr val="dk2"/>
              </a:buClr>
              <a:buSzPts val="3000"/>
              <a:buFont typeface="Arial"/>
              <a:buNone/>
            </a:pPr>
            <a:r>
              <a:rPr lang="en-US"/>
              <a:t>The Evolution of GCAM Research</a:t>
            </a:r>
            <a:endParaRPr/>
          </a:p>
        </p:txBody>
      </p:sp>
      <p:sp>
        <p:nvSpPr>
          <p:cNvPr id="1246" name="Google Shape;1246;p40"/>
          <p:cNvSpPr txBox="1">
            <a:spLocks noGrp="1"/>
          </p:cNvSpPr>
          <p:nvPr>
            <p:ph type="sldNum" idx="12"/>
          </p:nvPr>
        </p:nvSpPr>
        <p:spPr>
          <a:xfrm>
            <a:off x="11661914" y="6477000"/>
            <a:ext cx="377686"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1247" name="Google Shape;1247;p40"/>
          <p:cNvSpPr/>
          <p:nvPr/>
        </p:nvSpPr>
        <p:spPr>
          <a:xfrm>
            <a:off x="8010285" y="4295068"/>
            <a:ext cx="4181715" cy="2544119"/>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41"/>
          <p:cNvSpPr txBox="1">
            <a:spLocks noGrp="1"/>
          </p:cNvSpPr>
          <p:nvPr>
            <p:ph type="title"/>
          </p:nvPr>
        </p:nvSpPr>
        <p:spPr>
          <a:xfrm>
            <a:off x="666974" y="260349"/>
            <a:ext cx="11067827"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dirty="0"/>
              <a:t>We do not typically account for two-way feedbacks. Instead, we feed climate impacts on water supply one-way.</a:t>
            </a:r>
            <a:endParaRPr dirty="0"/>
          </a:p>
        </p:txBody>
      </p:sp>
      <p:pic>
        <p:nvPicPr>
          <p:cNvPr id="1254" name="Google Shape;1254;p41" descr="Chart, scatter chart&#10;&#10;Description automatically generated"/>
          <p:cNvPicPr preferRelativeResize="0">
            <a:picLocks noGrp="1"/>
          </p:cNvPicPr>
          <p:nvPr>
            <p:ph type="body" idx="1"/>
          </p:nvPr>
        </p:nvPicPr>
        <p:blipFill rotWithShape="1">
          <a:blip r:embed="rId3">
            <a:alphaModFix/>
          </a:blip>
          <a:srcRect/>
          <a:stretch/>
        </p:blipFill>
        <p:spPr>
          <a:xfrm>
            <a:off x="345873" y="1260182"/>
            <a:ext cx="6571780" cy="4951771"/>
          </a:xfrm>
          <a:prstGeom prst="rect">
            <a:avLst/>
          </a:prstGeom>
          <a:noFill/>
          <a:ln>
            <a:noFill/>
          </a:ln>
        </p:spPr>
      </p:pic>
      <p:sp>
        <p:nvSpPr>
          <p:cNvPr id="1255" name="Google Shape;1255;p41"/>
          <p:cNvSpPr txBox="1"/>
          <p:nvPr/>
        </p:nvSpPr>
        <p:spPr>
          <a:xfrm>
            <a:off x="468528" y="6365700"/>
            <a:ext cx="539990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Calvin and Bond Lamberty (2018), </a:t>
            </a:r>
            <a:r>
              <a:rPr lang="en-US" sz="1600" i="1">
                <a:solidFill>
                  <a:schemeClr val="dk1"/>
                </a:solidFill>
                <a:latin typeface="Arial"/>
                <a:ea typeface="Arial"/>
                <a:cs typeface="Arial"/>
                <a:sym typeface="Arial"/>
              </a:rPr>
              <a:t>ERL</a:t>
            </a:r>
            <a:endParaRPr/>
          </a:p>
        </p:txBody>
      </p:sp>
      <p:sp>
        <p:nvSpPr>
          <p:cNvPr id="1256" name="Google Shape;1256;p41"/>
          <p:cNvSpPr/>
          <p:nvPr/>
        </p:nvSpPr>
        <p:spPr>
          <a:xfrm>
            <a:off x="7399188" y="2243058"/>
            <a:ext cx="2102310" cy="3728439"/>
          </a:xfrm>
          <a:prstGeom prst="roundRect">
            <a:avLst>
              <a:gd name="adj" fmla="val 16667"/>
            </a:avLst>
          </a:prstGeom>
          <a:solidFill>
            <a:srgbClr val="93B3D7"/>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57" name="Google Shape;1257;p41"/>
          <p:cNvSpPr/>
          <p:nvPr/>
        </p:nvSpPr>
        <p:spPr>
          <a:xfrm>
            <a:off x="7657755" y="4974667"/>
            <a:ext cx="1530946" cy="92409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Water</a:t>
            </a:r>
            <a:endParaRPr/>
          </a:p>
        </p:txBody>
      </p:sp>
      <p:sp>
        <p:nvSpPr>
          <p:cNvPr id="1258" name="Google Shape;1258;p41"/>
          <p:cNvSpPr/>
          <p:nvPr/>
        </p:nvSpPr>
        <p:spPr>
          <a:xfrm>
            <a:off x="7657755" y="3916345"/>
            <a:ext cx="1530946" cy="96013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Energy, Economy, Land</a:t>
            </a:r>
            <a:endParaRPr/>
          </a:p>
        </p:txBody>
      </p:sp>
      <p:sp>
        <p:nvSpPr>
          <p:cNvPr id="1259" name="Google Shape;1259;p41"/>
          <p:cNvSpPr txBox="1"/>
          <p:nvPr/>
        </p:nvSpPr>
        <p:spPr>
          <a:xfrm>
            <a:off x="7934835" y="2311920"/>
            <a:ext cx="13738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GCAM</a:t>
            </a:r>
            <a:endParaRPr/>
          </a:p>
        </p:txBody>
      </p:sp>
      <p:sp>
        <p:nvSpPr>
          <p:cNvPr id="1260" name="Google Shape;1260;p41"/>
          <p:cNvSpPr/>
          <p:nvPr/>
        </p:nvSpPr>
        <p:spPr>
          <a:xfrm>
            <a:off x="7657755" y="2839669"/>
            <a:ext cx="1530946" cy="960130"/>
          </a:xfrm>
          <a:prstGeom prst="rect">
            <a:avLst/>
          </a:prstGeom>
          <a:solidFill>
            <a:srgbClr val="4F81BD"/>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b="0" i="0" u="none" strike="noStrike" cap="none">
                <a:solidFill>
                  <a:srgbClr val="FFFFFF"/>
                </a:solidFill>
                <a:latin typeface="Calibri"/>
                <a:ea typeface="Calibri"/>
                <a:cs typeface="Calibri"/>
                <a:sym typeface="Calibri"/>
              </a:rPr>
              <a:t>Simple climate model</a:t>
            </a:r>
            <a:endParaRPr/>
          </a:p>
        </p:txBody>
      </p:sp>
      <p:sp>
        <p:nvSpPr>
          <p:cNvPr id="1261" name="Google Shape;1261;p41"/>
          <p:cNvSpPr/>
          <p:nvPr/>
        </p:nvSpPr>
        <p:spPr>
          <a:xfrm>
            <a:off x="9862299" y="2867568"/>
            <a:ext cx="2102310" cy="903200"/>
          </a:xfrm>
          <a:prstGeom prst="roundRect">
            <a:avLst>
              <a:gd name="adj" fmla="val 16667"/>
            </a:avLst>
          </a:prstGeom>
          <a:solidFill>
            <a:srgbClr val="93B3D7"/>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62" name="Google Shape;1262;p41"/>
          <p:cNvSpPr txBox="1"/>
          <p:nvPr/>
        </p:nvSpPr>
        <p:spPr>
          <a:xfrm>
            <a:off x="9932964" y="3024467"/>
            <a:ext cx="196098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Earth System Model (ESM)</a:t>
            </a:r>
            <a:endParaRPr/>
          </a:p>
        </p:txBody>
      </p:sp>
      <p:cxnSp>
        <p:nvCxnSpPr>
          <p:cNvPr id="1263" name="Google Shape;1263;p41"/>
          <p:cNvCxnSpPr>
            <a:stCxn id="1260" idx="3"/>
            <a:endCxn id="1261" idx="1"/>
          </p:cNvCxnSpPr>
          <p:nvPr/>
        </p:nvCxnSpPr>
        <p:spPr>
          <a:xfrm rot="10800000" flipH="1">
            <a:off x="9188701" y="3319134"/>
            <a:ext cx="673500" cy="600"/>
          </a:xfrm>
          <a:prstGeom prst="straightConnector1">
            <a:avLst/>
          </a:prstGeom>
          <a:noFill/>
          <a:ln w="9525" cap="flat" cmpd="sng">
            <a:solidFill>
              <a:schemeClr val="dk1"/>
            </a:solidFill>
            <a:prstDash val="dash"/>
            <a:miter lim="800000"/>
            <a:headEnd type="none" w="sm" len="sm"/>
            <a:tailEnd type="stealth" w="lg" len="lg"/>
          </a:ln>
        </p:spPr>
      </p:cxnSp>
      <p:sp>
        <p:nvSpPr>
          <p:cNvPr id="1264" name="Google Shape;1264;p41"/>
          <p:cNvSpPr/>
          <p:nvPr/>
        </p:nvSpPr>
        <p:spPr>
          <a:xfrm>
            <a:off x="9860668" y="4958751"/>
            <a:ext cx="2102310" cy="903200"/>
          </a:xfrm>
          <a:prstGeom prst="roundRect">
            <a:avLst>
              <a:gd name="adj" fmla="val 16667"/>
            </a:avLst>
          </a:prstGeom>
          <a:solidFill>
            <a:srgbClr val="93B3D7"/>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1265" name="Google Shape;1265;p41"/>
          <p:cNvCxnSpPr>
            <a:stCxn id="1261" idx="2"/>
            <a:endCxn id="1264" idx="0"/>
          </p:cNvCxnSpPr>
          <p:nvPr/>
        </p:nvCxnSpPr>
        <p:spPr>
          <a:xfrm flipH="1">
            <a:off x="10911954" y="3770768"/>
            <a:ext cx="1500" cy="1188000"/>
          </a:xfrm>
          <a:prstGeom prst="straightConnector1">
            <a:avLst/>
          </a:prstGeom>
          <a:noFill/>
          <a:ln w="9525" cap="flat" cmpd="sng">
            <a:solidFill>
              <a:schemeClr val="dk1"/>
            </a:solidFill>
            <a:prstDash val="solid"/>
            <a:miter lim="800000"/>
            <a:headEnd type="none" w="sm" len="sm"/>
            <a:tailEnd type="stealth" w="lg" len="lg"/>
          </a:ln>
        </p:spPr>
      </p:cxnSp>
      <p:sp>
        <p:nvSpPr>
          <p:cNvPr id="1266" name="Google Shape;1266;p41"/>
          <p:cNvSpPr txBox="1"/>
          <p:nvPr/>
        </p:nvSpPr>
        <p:spPr>
          <a:xfrm>
            <a:off x="9983033" y="5117982"/>
            <a:ext cx="196098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External Global Hydrology Model</a:t>
            </a:r>
            <a:endParaRPr/>
          </a:p>
        </p:txBody>
      </p:sp>
      <p:cxnSp>
        <p:nvCxnSpPr>
          <p:cNvPr id="1267" name="Google Shape;1267;p41"/>
          <p:cNvCxnSpPr>
            <a:endCxn id="1268" idx="3"/>
          </p:cNvCxnSpPr>
          <p:nvPr/>
        </p:nvCxnSpPr>
        <p:spPr>
          <a:xfrm rot="10800000">
            <a:off x="9152949" y="5665350"/>
            <a:ext cx="673500" cy="0"/>
          </a:xfrm>
          <a:prstGeom prst="straightConnector1">
            <a:avLst/>
          </a:prstGeom>
          <a:noFill/>
          <a:ln w="9525" cap="flat" cmpd="sng">
            <a:solidFill>
              <a:schemeClr val="dk1"/>
            </a:solidFill>
            <a:prstDash val="solid"/>
            <a:miter lim="800000"/>
            <a:headEnd type="none" w="sm" len="sm"/>
            <a:tailEnd type="stealth" w="lg" len="lg"/>
          </a:ln>
        </p:spPr>
      </p:cxnSp>
      <p:sp>
        <p:nvSpPr>
          <p:cNvPr id="1269" name="Google Shape;1269;p41"/>
          <p:cNvSpPr txBox="1"/>
          <p:nvPr/>
        </p:nvSpPr>
        <p:spPr>
          <a:xfrm>
            <a:off x="7657755" y="1447800"/>
            <a:ext cx="407704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GCAM Approach to Climate Impacts on Water Supply</a:t>
            </a:r>
            <a:endParaRPr/>
          </a:p>
        </p:txBody>
      </p:sp>
      <p:sp>
        <p:nvSpPr>
          <p:cNvPr id="1268" name="Google Shape;1268;p41"/>
          <p:cNvSpPr/>
          <p:nvPr/>
        </p:nvSpPr>
        <p:spPr>
          <a:xfrm>
            <a:off x="8472190" y="5468749"/>
            <a:ext cx="680759" cy="393202"/>
          </a:xfrm>
          <a:prstGeom prst="rect">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Arial"/>
                <a:ea typeface="Arial"/>
                <a:cs typeface="Arial"/>
                <a:sym typeface="Arial"/>
              </a:rPr>
              <a:t>Supply</a:t>
            </a:r>
            <a:endParaRPr/>
          </a:p>
        </p:txBody>
      </p:sp>
      <p:sp>
        <p:nvSpPr>
          <p:cNvPr id="1270" name="Google Shape;1270;p41"/>
          <p:cNvSpPr/>
          <p:nvPr/>
        </p:nvSpPr>
        <p:spPr>
          <a:xfrm>
            <a:off x="7679448" y="5469899"/>
            <a:ext cx="722977" cy="393202"/>
          </a:xfrm>
          <a:prstGeom prst="rect">
            <a:avLst/>
          </a:prstGeom>
          <a:solidFill>
            <a:srgbClr val="FFD966"/>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Arial"/>
                <a:ea typeface="Arial"/>
                <a:cs typeface="Arial"/>
                <a:sym typeface="Arial"/>
              </a:rPr>
              <a:t>Demand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pic>
        <p:nvPicPr>
          <p:cNvPr id="1313" name="Google Shape;1313;p43"/>
          <p:cNvPicPr preferRelativeResize="0"/>
          <p:nvPr/>
        </p:nvPicPr>
        <p:blipFill rotWithShape="1">
          <a:blip r:embed="rId3">
            <a:alphaModFix/>
          </a:blip>
          <a:srcRect/>
          <a:stretch/>
        </p:blipFill>
        <p:spPr>
          <a:xfrm>
            <a:off x="827462" y="0"/>
            <a:ext cx="10537075"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318"/>
        <p:cNvGrpSpPr/>
        <p:nvPr/>
      </p:nvGrpSpPr>
      <p:grpSpPr>
        <a:xfrm>
          <a:off x="0" y="0"/>
          <a:ext cx="0" cy="0"/>
          <a:chOff x="0" y="0"/>
          <a:chExt cx="0" cy="0"/>
        </a:xfrm>
      </p:grpSpPr>
      <p:sp>
        <p:nvSpPr>
          <p:cNvPr id="1319" name="Google Shape;1319;p44"/>
          <p:cNvSpPr txBox="1"/>
          <p:nvPr/>
        </p:nvSpPr>
        <p:spPr>
          <a:xfrm>
            <a:off x="508000" y="60491"/>
            <a:ext cx="11335657" cy="984885"/>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dk1"/>
              </a:buClr>
              <a:buSzPts val="3200"/>
              <a:buFont typeface="Tahoma"/>
              <a:buNone/>
            </a:pPr>
            <a:r>
              <a:rPr lang="en-US" sz="3200" b="1">
                <a:solidFill>
                  <a:schemeClr val="dk1"/>
                </a:solidFill>
                <a:latin typeface="Tahoma"/>
                <a:ea typeface="Tahoma"/>
                <a:cs typeface="Tahoma"/>
                <a:sym typeface="Tahoma"/>
              </a:rPr>
              <a:t>Schematic of the overall market-based approach across all goods and services in GCAM</a:t>
            </a:r>
            <a:endParaRPr/>
          </a:p>
        </p:txBody>
      </p:sp>
      <p:pic>
        <p:nvPicPr>
          <p:cNvPr id="1320" name="Google Shape;1320;p44"/>
          <p:cNvPicPr preferRelativeResize="0"/>
          <p:nvPr/>
        </p:nvPicPr>
        <p:blipFill rotWithShape="1">
          <a:blip r:embed="rId3">
            <a:alphaModFix/>
          </a:blip>
          <a:srcRect/>
          <a:stretch/>
        </p:blipFill>
        <p:spPr>
          <a:xfrm>
            <a:off x="376832" y="1467621"/>
            <a:ext cx="8404679" cy="4877972"/>
          </a:xfrm>
          <a:prstGeom prst="rect">
            <a:avLst/>
          </a:prstGeom>
          <a:noFill/>
          <a:ln>
            <a:noFill/>
          </a:ln>
        </p:spPr>
      </p:pic>
      <p:sp>
        <p:nvSpPr>
          <p:cNvPr id="1321" name="Google Shape;1321;p44"/>
          <p:cNvSpPr/>
          <p:nvPr/>
        </p:nvSpPr>
        <p:spPr>
          <a:xfrm>
            <a:off x="5279454" y="2065468"/>
            <a:ext cx="1078316" cy="989704"/>
          </a:xfrm>
          <a:prstGeom prst="rect">
            <a:avLst/>
          </a:prstGeom>
          <a:noFill/>
          <a:ln w="317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22" name="Google Shape;1322;p44"/>
          <p:cNvSpPr txBox="1"/>
          <p:nvPr/>
        </p:nvSpPr>
        <p:spPr>
          <a:xfrm>
            <a:off x="8928848" y="2345167"/>
            <a:ext cx="3012140" cy="203128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Not currently designed to capture sub-annual dynamics, though many </a:t>
            </a:r>
            <a:r>
              <a:rPr lang="en-US" sz="1800" dirty="0">
                <a:solidFill>
                  <a:schemeClr val="dk1"/>
                </a:solidFill>
              </a:rPr>
              <a:t>models</a:t>
            </a:r>
            <a:r>
              <a:rPr lang="en-US" sz="1800" dirty="0">
                <a:solidFill>
                  <a:schemeClr val="dk1"/>
                </a:solidFill>
                <a:latin typeface="Arial"/>
                <a:ea typeface="Arial"/>
                <a:cs typeface="Arial"/>
                <a:sym typeface="Arial"/>
              </a:rPr>
              <a:t> are pushing to finer time scale (e.g., 1 year).</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45"/>
          <p:cNvSpPr txBox="1">
            <a:spLocks noGrp="1"/>
          </p:cNvSpPr>
          <p:nvPr>
            <p:ph type="title"/>
          </p:nvPr>
        </p:nvSpPr>
        <p:spPr>
          <a:xfrm>
            <a:off x="551543" y="100092"/>
            <a:ext cx="10493828" cy="769441"/>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200"/>
              <a:buFont typeface="Tahoma"/>
              <a:buNone/>
            </a:pPr>
            <a:r>
              <a:rPr lang="en-US" sz="3200">
                <a:solidFill>
                  <a:schemeClr val="dk1"/>
                </a:solidFill>
                <a:latin typeface="Tahoma"/>
                <a:ea typeface="Tahoma"/>
                <a:cs typeface="Tahoma"/>
                <a:sym typeface="Tahoma"/>
              </a:rPr>
              <a:t>GCAM hydrological regions in the GCAM Core</a:t>
            </a:r>
            <a:endParaRPr/>
          </a:p>
        </p:txBody>
      </p:sp>
      <p:sp>
        <p:nvSpPr>
          <p:cNvPr id="1329" name="Google Shape;1329;p45"/>
          <p:cNvSpPr txBox="1">
            <a:spLocks noGrp="1"/>
          </p:cNvSpPr>
          <p:nvPr>
            <p:ph type="body" idx="1"/>
          </p:nvPr>
        </p:nvSpPr>
        <p:spPr>
          <a:xfrm>
            <a:off x="1524000" y="1371598"/>
            <a:ext cx="9144000" cy="553998"/>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dk1"/>
              </a:buClr>
              <a:buSzPts val="2000"/>
              <a:buNone/>
            </a:pPr>
            <a:r>
              <a:rPr lang="en-US"/>
              <a:t>Core GCAM tracks balances water supply and demand in 235 hydrological regions (not exactly basins)</a:t>
            </a:r>
            <a:endParaRPr/>
          </a:p>
        </p:txBody>
      </p:sp>
      <p:pic>
        <p:nvPicPr>
          <p:cNvPr id="1330" name="Google Shape;1330;p45" descr="Map&#10;&#10;Description automatically generated"/>
          <p:cNvPicPr preferRelativeResize="0"/>
          <p:nvPr/>
        </p:nvPicPr>
        <p:blipFill rotWithShape="1">
          <a:blip r:embed="rId3">
            <a:alphaModFix/>
          </a:blip>
          <a:srcRect/>
          <a:stretch/>
        </p:blipFill>
        <p:spPr>
          <a:xfrm>
            <a:off x="1524000" y="2053836"/>
            <a:ext cx="9144000" cy="441785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46"/>
          <p:cNvSpPr txBox="1">
            <a:spLocks noGrp="1"/>
          </p:cNvSpPr>
          <p:nvPr>
            <p:ph type="title"/>
          </p:nvPr>
        </p:nvSpPr>
        <p:spPr>
          <a:xfrm>
            <a:off x="435429" y="152401"/>
            <a:ext cx="11466285" cy="769441"/>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200"/>
              <a:buFont typeface="Tahoma"/>
              <a:buNone/>
            </a:pPr>
            <a:r>
              <a:rPr lang="en-US" sz="3200">
                <a:solidFill>
                  <a:schemeClr val="dk1"/>
                </a:solidFill>
                <a:latin typeface="Tahoma"/>
                <a:ea typeface="Tahoma"/>
                <a:cs typeface="Tahoma"/>
                <a:sym typeface="Tahoma"/>
              </a:rPr>
              <a:t>Schematic of the water allocation mechanism at the basin scale in GCAM</a:t>
            </a:r>
            <a:endParaRPr/>
          </a:p>
        </p:txBody>
      </p:sp>
      <p:sp>
        <p:nvSpPr>
          <p:cNvPr id="1337" name="Google Shape;1337;p46"/>
          <p:cNvSpPr txBox="1">
            <a:spLocks noGrp="1"/>
          </p:cNvSpPr>
          <p:nvPr>
            <p:ph type="sldNum" idx="12"/>
          </p:nvPr>
        </p:nvSpPr>
        <p:spPr>
          <a:xfrm>
            <a:off x="6553200" y="6356350"/>
            <a:ext cx="2133600" cy="365125"/>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900">
                <a:solidFill>
                  <a:srgbClr val="707276"/>
                </a:solidFill>
                <a:latin typeface="Arial"/>
                <a:ea typeface="Arial"/>
                <a:cs typeface="Arial"/>
                <a:sym typeface="Arial"/>
              </a:rPr>
              <a:t>36</a:t>
            </a:fld>
            <a:endParaRPr sz="900">
              <a:solidFill>
                <a:srgbClr val="707276"/>
              </a:solidFill>
              <a:latin typeface="Arial"/>
              <a:ea typeface="Arial"/>
              <a:cs typeface="Arial"/>
              <a:sym typeface="Arial"/>
            </a:endParaRPr>
          </a:p>
        </p:txBody>
      </p:sp>
      <p:pic>
        <p:nvPicPr>
          <p:cNvPr id="1338" name="Google Shape;1338;p46"/>
          <p:cNvPicPr preferRelativeResize="0">
            <a:picLocks noGrp="1"/>
          </p:cNvPicPr>
          <p:nvPr>
            <p:ph type="body" idx="1"/>
          </p:nvPr>
        </p:nvPicPr>
        <p:blipFill rotWithShape="1">
          <a:blip r:embed="rId3">
            <a:alphaModFix/>
          </a:blip>
          <a:srcRect/>
          <a:stretch/>
        </p:blipFill>
        <p:spPr>
          <a:xfrm>
            <a:off x="2516680" y="1371600"/>
            <a:ext cx="7158641" cy="4800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world&#10;&#10;Description automatically generated with medium confidence">
            <a:extLst>
              <a:ext uri="{FF2B5EF4-FFF2-40B4-BE49-F238E27FC236}">
                <a16:creationId xmlns:a16="http://schemas.microsoft.com/office/drawing/2014/main" id="{8201C306-AFF3-F1ED-726E-3513F03E2552}"/>
              </a:ext>
            </a:extLst>
          </p:cNvPr>
          <p:cNvPicPr>
            <a:picLocks noChangeAspect="1"/>
          </p:cNvPicPr>
          <p:nvPr/>
        </p:nvPicPr>
        <p:blipFill>
          <a:blip r:embed="rId3"/>
          <a:stretch>
            <a:fillRect/>
          </a:stretch>
        </p:blipFill>
        <p:spPr>
          <a:xfrm>
            <a:off x="6761238" y="1122839"/>
            <a:ext cx="5240085" cy="2406608"/>
          </a:xfrm>
          <a:prstGeom prst="rect">
            <a:avLst/>
          </a:prstGeom>
        </p:spPr>
      </p:pic>
      <p:sp>
        <p:nvSpPr>
          <p:cNvPr id="6" name="Title 6">
            <a:extLst>
              <a:ext uri="{FF2B5EF4-FFF2-40B4-BE49-F238E27FC236}">
                <a16:creationId xmlns:a16="http://schemas.microsoft.com/office/drawing/2014/main" id="{6B67D986-A640-6F61-572F-4A276F8FEEF2}"/>
              </a:ext>
            </a:extLst>
          </p:cNvPr>
          <p:cNvSpPr txBox="1">
            <a:spLocks/>
          </p:cNvSpPr>
          <p:nvPr/>
        </p:nvSpPr>
        <p:spPr>
          <a:xfrm>
            <a:off x="966427" y="371713"/>
            <a:ext cx="8389471" cy="43595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57500"/>
              </a:buClr>
              <a:buSzPts val="2500"/>
              <a:buFont typeface="Arial"/>
              <a:buNone/>
              <a:defRPr sz="2500" b="1" i="0" u="none" strike="noStrike" cap="none">
                <a:solidFill>
                  <a:srgbClr val="D575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33" dirty="0">
                <a:solidFill>
                  <a:schemeClr val="tx1"/>
                </a:solidFill>
              </a:rPr>
              <a:t>Surface water supply and cost curves in GCAM</a:t>
            </a:r>
          </a:p>
        </p:txBody>
      </p:sp>
      <p:pic>
        <p:nvPicPr>
          <p:cNvPr id="7" name="Picture 2">
            <a:extLst>
              <a:ext uri="{FF2B5EF4-FFF2-40B4-BE49-F238E27FC236}">
                <a16:creationId xmlns:a16="http://schemas.microsoft.com/office/drawing/2014/main" id="{808B690D-3A92-858D-E643-FAAC44D0F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521" y="1433287"/>
            <a:ext cx="4802065" cy="3574143"/>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46A1737-DD36-57F8-5429-0CF63E44C52A}"/>
              </a:ext>
            </a:extLst>
          </p:cNvPr>
          <p:cNvSpPr/>
          <p:nvPr/>
        </p:nvSpPr>
        <p:spPr>
          <a:xfrm>
            <a:off x="3955144" y="1534080"/>
            <a:ext cx="1947333" cy="91722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cxnSp>
        <p:nvCxnSpPr>
          <p:cNvPr id="9" name="Straight Arrow Connector 8">
            <a:extLst>
              <a:ext uri="{FF2B5EF4-FFF2-40B4-BE49-F238E27FC236}">
                <a16:creationId xmlns:a16="http://schemas.microsoft.com/office/drawing/2014/main" id="{A106DE0B-C679-5F96-9B44-366F5FF7AE2A}"/>
              </a:ext>
            </a:extLst>
          </p:cNvPr>
          <p:cNvCxnSpPr>
            <a:cxnSpLocks/>
            <a:stCxn id="8" idx="6"/>
          </p:cNvCxnSpPr>
          <p:nvPr/>
        </p:nvCxnSpPr>
        <p:spPr>
          <a:xfrm>
            <a:off x="5902477" y="1992691"/>
            <a:ext cx="1838476" cy="15706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C0FD8DA-84E3-58B2-F265-4A5983838F0D}"/>
                  </a:ext>
                </a:extLst>
              </p:cNvPr>
              <p:cNvSpPr txBox="1"/>
              <p:nvPr/>
            </p:nvSpPr>
            <p:spPr>
              <a:xfrm>
                <a:off x="1028507" y="5154266"/>
                <a:ext cx="10272705" cy="1646861"/>
              </a:xfrm>
              <a:prstGeom prst="rect">
                <a:avLst/>
              </a:prstGeom>
              <a:noFill/>
              <a:ln>
                <a:solidFill>
                  <a:schemeClr val="tx1"/>
                </a:solidFill>
              </a:ln>
            </p:spPr>
            <p:txBody>
              <a:bodyPr wrap="square" rtlCol="0">
                <a:spAutoFit/>
              </a:bodyPr>
              <a:lstStyle/>
              <a:p>
                <a:pPr defTabSz="914363">
                  <a:buClrTx/>
                </a:pPr>
                <a:r>
                  <a:rPr lang="en-US" sz="1333" kern="1200" dirty="0">
                    <a:solidFill>
                      <a:srgbClr val="191C1F"/>
                    </a:solidFill>
                    <a:ea typeface="+mn-ea"/>
                    <a:cs typeface="+mn-cs"/>
                  </a:rPr>
                  <a:t>1. Calculate maximum runoff and accessible water* for each year using Xanthos and 1970-2015 WATCH data </a:t>
                </a:r>
              </a:p>
              <a:p>
                <a:pPr defTabSz="914363">
                  <a:buClrTx/>
                </a:pPr>
                <a:r>
                  <a:rPr lang="en-US" sz="1333" kern="1200" dirty="0">
                    <a:solidFill>
                      <a:srgbClr val="191C1F"/>
                    </a:solidFill>
                    <a:ea typeface="+mn-ea"/>
                    <a:cs typeface="+mn-cs"/>
                  </a:rPr>
                  <a:t>2. Aggregate 0.5º gridded data to 5-year moving averages at GCAM basin scale.</a:t>
                </a:r>
              </a:p>
              <a:p>
                <a:pPr defTabSz="914363">
                  <a:buClrTx/>
                </a:pPr>
                <a:r>
                  <a:rPr lang="en-US" sz="1333" kern="1200" dirty="0">
                    <a:solidFill>
                      <a:srgbClr val="191C1F"/>
                    </a:solidFill>
                    <a:ea typeface="+mn-ea"/>
                    <a:cs typeface="+mn-cs"/>
                  </a:rPr>
                  <a:t>3A. For basins with no historical nonrenewable groundwater depletion find the accessible percentage of maximum runoff (accessible/runoff) </a:t>
                </a:r>
                <a:r>
                  <a:rPr lang="en-US" sz="1333" b="1" i="1" kern="1200" dirty="0">
                    <a:solidFill>
                      <a:srgbClr val="191C1F"/>
                    </a:solidFill>
                    <a:ea typeface="+mn-ea"/>
                    <a:cs typeface="+mn-cs"/>
                  </a:rPr>
                  <a:t>cost curve inflection point</a:t>
                </a:r>
                <a:endParaRPr lang="en-US" sz="1333" kern="1200" dirty="0">
                  <a:solidFill>
                    <a:srgbClr val="191C1F"/>
                  </a:solidFill>
                  <a:ea typeface="+mn-ea"/>
                  <a:cs typeface="+mn-cs"/>
                </a:endParaRPr>
              </a:p>
              <a:p>
                <a:pPr defTabSz="914363">
                  <a:buClrTx/>
                </a:pPr>
                <a:r>
                  <a:rPr lang="en-US" sz="1333" kern="1200" dirty="0">
                    <a:solidFill>
                      <a:srgbClr val="191C1F"/>
                    </a:solidFill>
                    <a:ea typeface="+mn-ea"/>
                    <a:cs typeface="+mn-cs"/>
                  </a:rPr>
                  <a:t>3B. For basins with historical nonrenewable groundwater extraction, back calculate accessible portion by </a:t>
                </a:r>
                <a14:m>
                  <m:oMath xmlns:m="http://schemas.openxmlformats.org/officeDocument/2006/math">
                    <m:f>
                      <m:fPr>
                        <m:ctrlPr>
                          <a:rPr lang="en-US" sz="1333" i="1" kern="1200">
                            <a:solidFill>
                              <a:srgbClr val="191C1F"/>
                            </a:solidFill>
                            <a:latin typeface="Cambria Math" panose="02040503050406030204" pitchFamily="18" charset="0"/>
                            <a:ea typeface="+mn-ea"/>
                            <a:cs typeface="+mn-cs"/>
                          </a:rPr>
                        </m:ctrlPr>
                      </m:fPr>
                      <m:num>
                        <m:r>
                          <a:rPr lang="en-US" sz="1333" i="1" kern="1200">
                            <a:solidFill>
                              <a:srgbClr val="191C1F"/>
                            </a:solidFill>
                            <a:latin typeface="Cambria Math" panose="02040503050406030204" pitchFamily="18" charset="0"/>
                            <a:ea typeface="+mn-ea"/>
                            <a:cs typeface="+mn-cs"/>
                          </a:rPr>
                          <m:t>(</m:t>
                        </m:r>
                        <m:r>
                          <a:rPr lang="en-US" sz="1333" i="1" kern="1200">
                            <a:solidFill>
                              <a:srgbClr val="191C1F"/>
                            </a:solidFill>
                            <a:latin typeface="Cambria Math" panose="02040503050406030204" pitchFamily="18" charset="0"/>
                            <a:ea typeface="+mn-ea"/>
                            <a:cs typeface="+mn-cs"/>
                          </a:rPr>
                          <m:t>𝐷𝑒𝑚𝑎𝑛𝑑𝑠</m:t>
                        </m:r>
                        <m:r>
                          <a:rPr lang="en-US" sz="1333" i="1" kern="1200">
                            <a:solidFill>
                              <a:srgbClr val="191C1F"/>
                            </a:solidFill>
                            <a:latin typeface="Cambria Math" panose="02040503050406030204" pitchFamily="18" charset="0"/>
                            <a:ea typeface="+mn-ea"/>
                            <a:cs typeface="+mn-cs"/>
                          </a:rPr>
                          <m:t> −</m:t>
                        </m:r>
                        <m:r>
                          <a:rPr lang="en-US" sz="1333" i="1" kern="1200">
                            <a:solidFill>
                              <a:srgbClr val="191C1F"/>
                            </a:solidFill>
                            <a:latin typeface="Cambria Math" panose="02040503050406030204" pitchFamily="18" charset="0"/>
                            <a:ea typeface="+mn-ea"/>
                            <a:cs typeface="+mn-cs"/>
                          </a:rPr>
                          <m:t>𝐷𝑒𝑝𝑙𝑒𝑡𝑖𝑜𝑛</m:t>
                        </m:r>
                        <m:r>
                          <a:rPr lang="en-US" sz="1333" i="1" kern="1200">
                            <a:solidFill>
                              <a:srgbClr val="191C1F"/>
                            </a:solidFill>
                            <a:latin typeface="Cambria Math" panose="02040503050406030204" pitchFamily="18" charset="0"/>
                            <a:ea typeface="+mn-ea"/>
                            <a:cs typeface="+mn-cs"/>
                          </a:rPr>
                          <m:t>)</m:t>
                        </m:r>
                      </m:num>
                      <m:den>
                        <m:r>
                          <a:rPr lang="en-US" sz="1333" i="1" kern="1200">
                            <a:solidFill>
                              <a:srgbClr val="191C1F"/>
                            </a:solidFill>
                            <a:latin typeface="Cambria Math" panose="02040503050406030204" pitchFamily="18" charset="0"/>
                            <a:ea typeface="+mn-ea"/>
                            <a:cs typeface="+mn-cs"/>
                          </a:rPr>
                          <m:t>𝑟𝑢𝑛𝑜𝑓𝑓</m:t>
                        </m:r>
                      </m:den>
                    </m:f>
                  </m:oMath>
                </a14:m>
                <a:r>
                  <a:rPr lang="en-US" sz="1333" kern="1200" dirty="0">
                    <a:solidFill>
                      <a:srgbClr val="191C1F"/>
                    </a:solidFill>
                    <a:ea typeface="+mn-ea"/>
                    <a:cs typeface="+mn-cs"/>
                  </a:rPr>
                  <a:t> averaged over historical years </a:t>
                </a:r>
                <a:r>
                  <a:rPr lang="en-US" sz="1333" b="1" i="1" kern="1200" dirty="0">
                    <a:solidFill>
                      <a:srgbClr val="191C1F"/>
                    </a:solidFill>
                    <a:ea typeface="+mn-ea"/>
                    <a:cs typeface="+mn-cs"/>
                  </a:rPr>
                  <a:t>cost curve inflection point</a:t>
                </a:r>
                <a:endParaRPr lang="en-US" sz="1333" kern="1200" dirty="0">
                  <a:solidFill>
                    <a:srgbClr val="191C1F"/>
                  </a:solidFill>
                  <a:ea typeface="+mn-ea"/>
                  <a:cs typeface="+mn-cs"/>
                </a:endParaRPr>
              </a:p>
              <a:p>
                <a:pPr defTabSz="914363">
                  <a:buClrTx/>
                </a:pPr>
                <a:r>
                  <a:rPr lang="en-US" sz="1333" kern="1200" dirty="0">
                    <a:solidFill>
                      <a:srgbClr val="191C1F"/>
                    </a:solidFill>
                    <a:ea typeface="+mn-ea"/>
                    <a:cs typeface="+mn-cs"/>
                  </a:rPr>
                  <a:t>4. Set initial supply grades (0%, accessible percent, 100%) and cost grades (~0, 0.001, 10), then interpolate for 20 total grades</a:t>
                </a:r>
              </a:p>
            </p:txBody>
          </p:sp>
        </mc:Choice>
        <mc:Fallback>
          <p:sp>
            <p:nvSpPr>
              <p:cNvPr id="10" name="TextBox 9">
                <a:extLst>
                  <a:ext uri="{FF2B5EF4-FFF2-40B4-BE49-F238E27FC236}">
                    <a16:creationId xmlns:a16="http://schemas.microsoft.com/office/drawing/2014/main" id="{7C0FD8DA-84E3-58B2-F265-4A5983838F0D}"/>
                  </a:ext>
                </a:extLst>
              </p:cNvPr>
              <p:cNvSpPr txBox="1">
                <a:spLocks noRot="1" noChangeAspect="1" noMove="1" noResize="1" noEditPoints="1" noAdjustHandles="1" noChangeArrowheads="1" noChangeShapeType="1" noTextEdit="1"/>
              </p:cNvSpPr>
              <p:nvPr/>
            </p:nvSpPr>
            <p:spPr>
              <a:xfrm>
                <a:off x="1028507" y="5154266"/>
                <a:ext cx="10272705" cy="1646861"/>
              </a:xfrm>
              <a:prstGeom prst="rect">
                <a:avLst/>
              </a:prstGeom>
              <a:blipFill>
                <a:blip r:embed="rId5"/>
                <a:stretch>
                  <a:fillRect b="-1515"/>
                </a:stretch>
              </a:blipFill>
              <a:ln>
                <a:solidFill>
                  <a:schemeClr val="tx1"/>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70A0AA93-A287-336E-786F-48A510A1B85C}"/>
              </a:ext>
            </a:extLst>
          </p:cNvPr>
          <p:cNvSpPr txBox="1"/>
          <p:nvPr/>
        </p:nvSpPr>
        <p:spPr>
          <a:xfrm>
            <a:off x="2429227" y="1151159"/>
            <a:ext cx="1710653" cy="297454"/>
          </a:xfrm>
          <a:prstGeom prst="rect">
            <a:avLst/>
          </a:prstGeom>
          <a:noFill/>
          <a:ln>
            <a:noFill/>
          </a:ln>
        </p:spPr>
        <p:txBody>
          <a:bodyPr wrap="square" rtlCol="0">
            <a:spAutoFit/>
          </a:bodyPr>
          <a:lstStyle/>
          <a:p>
            <a:pPr defTabSz="914363">
              <a:buClrTx/>
            </a:pPr>
            <a:r>
              <a:rPr lang="en-US" sz="1333" kern="1200" dirty="0">
                <a:solidFill>
                  <a:srgbClr val="191C1F"/>
                </a:solidFill>
                <a:ea typeface="+mn-ea"/>
                <a:cs typeface="+mn-cs"/>
              </a:rPr>
              <a:t>Xanthos Processing</a:t>
            </a:r>
          </a:p>
        </p:txBody>
      </p:sp>
      <p:sp>
        <p:nvSpPr>
          <p:cNvPr id="12" name="TextBox 11">
            <a:extLst>
              <a:ext uri="{FF2B5EF4-FFF2-40B4-BE49-F238E27FC236}">
                <a16:creationId xmlns:a16="http://schemas.microsoft.com/office/drawing/2014/main" id="{8901D6F0-303B-26A8-9A60-42E2264FC531}"/>
              </a:ext>
            </a:extLst>
          </p:cNvPr>
          <p:cNvSpPr txBox="1"/>
          <p:nvPr/>
        </p:nvSpPr>
        <p:spPr>
          <a:xfrm>
            <a:off x="8598526" y="1038414"/>
            <a:ext cx="1744079" cy="297454"/>
          </a:xfrm>
          <a:prstGeom prst="rect">
            <a:avLst/>
          </a:prstGeom>
          <a:noFill/>
          <a:ln>
            <a:noFill/>
          </a:ln>
        </p:spPr>
        <p:txBody>
          <a:bodyPr wrap="square" rtlCol="0">
            <a:spAutoFit/>
          </a:bodyPr>
          <a:lstStyle/>
          <a:p>
            <a:pPr defTabSz="914363">
              <a:buClrTx/>
            </a:pPr>
            <a:r>
              <a:rPr lang="en-US" sz="1333" kern="1200" dirty="0">
                <a:solidFill>
                  <a:srgbClr val="191C1F"/>
                </a:solidFill>
                <a:ea typeface="+mn-ea"/>
                <a:cs typeface="+mn-cs"/>
              </a:rPr>
              <a:t>235 GCAM Basins</a:t>
            </a:r>
          </a:p>
        </p:txBody>
      </p:sp>
      <p:cxnSp>
        <p:nvCxnSpPr>
          <p:cNvPr id="13" name="Straight Connector 12">
            <a:extLst>
              <a:ext uri="{FF2B5EF4-FFF2-40B4-BE49-F238E27FC236}">
                <a16:creationId xmlns:a16="http://schemas.microsoft.com/office/drawing/2014/main" id="{97642818-C43C-1970-F288-C17B39060EBC}"/>
              </a:ext>
            </a:extLst>
          </p:cNvPr>
          <p:cNvCxnSpPr>
            <a:cxnSpLocks/>
          </p:cNvCxnSpPr>
          <p:nvPr/>
        </p:nvCxnSpPr>
        <p:spPr>
          <a:xfrm flipH="1">
            <a:off x="6260284" y="4843215"/>
            <a:ext cx="1638759" cy="2237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769644DE-5EC6-C5A3-9303-287FC39D2C63}"/>
              </a:ext>
            </a:extLst>
          </p:cNvPr>
          <p:cNvSpPr txBox="1"/>
          <p:nvPr/>
        </p:nvSpPr>
        <p:spPr>
          <a:xfrm rot="16200000">
            <a:off x="5710392" y="3908815"/>
            <a:ext cx="61556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Price $</a:t>
            </a:r>
          </a:p>
        </p:txBody>
      </p:sp>
      <p:sp>
        <p:nvSpPr>
          <p:cNvPr id="15" name="TextBox 14">
            <a:extLst>
              <a:ext uri="{FF2B5EF4-FFF2-40B4-BE49-F238E27FC236}">
                <a16:creationId xmlns:a16="http://schemas.microsoft.com/office/drawing/2014/main" id="{CA4BD76B-6C98-38FE-7F1A-65962C5B96E8}"/>
              </a:ext>
            </a:extLst>
          </p:cNvPr>
          <p:cNvSpPr txBox="1"/>
          <p:nvPr/>
        </p:nvSpPr>
        <p:spPr>
          <a:xfrm>
            <a:off x="6517149" y="4901062"/>
            <a:ext cx="119733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Availability [%]</a:t>
            </a:r>
          </a:p>
        </p:txBody>
      </p:sp>
      <p:cxnSp>
        <p:nvCxnSpPr>
          <p:cNvPr id="16" name="Straight Connector 15">
            <a:extLst>
              <a:ext uri="{FF2B5EF4-FFF2-40B4-BE49-F238E27FC236}">
                <a16:creationId xmlns:a16="http://schemas.microsoft.com/office/drawing/2014/main" id="{2D08CA2F-7AC0-ED11-D4EA-7DC0D1BAF227}"/>
              </a:ext>
            </a:extLst>
          </p:cNvPr>
          <p:cNvCxnSpPr>
            <a:cxnSpLocks/>
          </p:cNvCxnSpPr>
          <p:nvPr/>
        </p:nvCxnSpPr>
        <p:spPr>
          <a:xfrm>
            <a:off x="6264573" y="3401858"/>
            <a:ext cx="0" cy="146372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Freeform 16">
            <a:extLst>
              <a:ext uri="{FF2B5EF4-FFF2-40B4-BE49-F238E27FC236}">
                <a16:creationId xmlns:a16="http://schemas.microsoft.com/office/drawing/2014/main" id="{62E1DA54-6EFB-4FEC-E5E3-E788C419E10F}"/>
              </a:ext>
            </a:extLst>
          </p:cNvPr>
          <p:cNvSpPr/>
          <p:nvPr/>
        </p:nvSpPr>
        <p:spPr>
          <a:xfrm>
            <a:off x="6260283" y="3529447"/>
            <a:ext cx="1391915" cy="1313768"/>
          </a:xfrm>
          <a:custGeom>
            <a:avLst/>
            <a:gdLst>
              <a:gd name="connsiteX0" fmla="*/ 0 w 1364567"/>
              <a:gd name="connsiteY0" fmla="*/ 1350498 h 1350498"/>
              <a:gd name="connsiteX1" fmla="*/ 1097280 w 1364567"/>
              <a:gd name="connsiteY1" fmla="*/ 1209821 h 1350498"/>
              <a:gd name="connsiteX2" fmla="*/ 1364567 w 1364567"/>
              <a:gd name="connsiteY2" fmla="*/ 0 h 1350498"/>
            </a:gdLst>
            <a:ahLst/>
            <a:cxnLst>
              <a:cxn ang="0">
                <a:pos x="connsiteX0" y="connsiteY0"/>
              </a:cxn>
              <a:cxn ang="0">
                <a:pos x="connsiteX1" y="connsiteY1"/>
              </a:cxn>
              <a:cxn ang="0">
                <a:pos x="connsiteX2" y="connsiteY2"/>
              </a:cxn>
            </a:cxnLst>
            <a:rect l="l" t="t" r="r" b="b"/>
            <a:pathLst>
              <a:path w="1364567" h="1350498">
                <a:moveTo>
                  <a:pt x="0" y="1350498"/>
                </a:moveTo>
                <a:lnTo>
                  <a:pt x="1097280" y="1209821"/>
                </a:lnTo>
                <a:lnTo>
                  <a:pt x="1364567" y="0"/>
                </a:lnTo>
              </a:path>
            </a:pathLst>
          </a:custGeom>
          <a:ln w="28575">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defTabSz="914363">
              <a:buClrTx/>
            </a:pPr>
            <a:endParaRPr lang="en-US" sz="1800" kern="1200">
              <a:solidFill>
                <a:srgbClr val="616265"/>
              </a:solidFill>
              <a:latin typeface="Arial"/>
            </a:endParaRPr>
          </a:p>
        </p:txBody>
      </p:sp>
      <p:cxnSp>
        <p:nvCxnSpPr>
          <p:cNvPr id="18" name="Straight Connector 17">
            <a:extLst>
              <a:ext uri="{FF2B5EF4-FFF2-40B4-BE49-F238E27FC236}">
                <a16:creationId xmlns:a16="http://schemas.microsoft.com/office/drawing/2014/main" id="{9F1B10FB-74A2-8451-0E77-EF03A3054A35}"/>
              </a:ext>
            </a:extLst>
          </p:cNvPr>
          <p:cNvCxnSpPr>
            <a:cxnSpLocks/>
          </p:cNvCxnSpPr>
          <p:nvPr/>
        </p:nvCxnSpPr>
        <p:spPr>
          <a:xfrm flipH="1">
            <a:off x="8974696" y="4843215"/>
            <a:ext cx="1638759" cy="2237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33C459EE-3DB7-3EA9-DA8B-AD1B94EECBA3}"/>
              </a:ext>
            </a:extLst>
          </p:cNvPr>
          <p:cNvSpPr txBox="1"/>
          <p:nvPr/>
        </p:nvSpPr>
        <p:spPr>
          <a:xfrm rot="16200000">
            <a:off x="8424804" y="3908815"/>
            <a:ext cx="61556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Price $</a:t>
            </a:r>
          </a:p>
        </p:txBody>
      </p:sp>
      <p:sp>
        <p:nvSpPr>
          <p:cNvPr id="20" name="TextBox 19">
            <a:extLst>
              <a:ext uri="{FF2B5EF4-FFF2-40B4-BE49-F238E27FC236}">
                <a16:creationId xmlns:a16="http://schemas.microsoft.com/office/drawing/2014/main" id="{9B3C74F4-4C94-A50D-299E-903A653785EE}"/>
              </a:ext>
            </a:extLst>
          </p:cNvPr>
          <p:cNvSpPr txBox="1"/>
          <p:nvPr/>
        </p:nvSpPr>
        <p:spPr>
          <a:xfrm>
            <a:off x="9231561" y="4901062"/>
            <a:ext cx="119733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Availability [%]</a:t>
            </a:r>
          </a:p>
        </p:txBody>
      </p:sp>
      <p:cxnSp>
        <p:nvCxnSpPr>
          <p:cNvPr id="21" name="Straight Connector 20">
            <a:extLst>
              <a:ext uri="{FF2B5EF4-FFF2-40B4-BE49-F238E27FC236}">
                <a16:creationId xmlns:a16="http://schemas.microsoft.com/office/drawing/2014/main" id="{545DD1C6-1DA2-0803-6248-2624CC03423C}"/>
              </a:ext>
            </a:extLst>
          </p:cNvPr>
          <p:cNvCxnSpPr>
            <a:cxnSpLocks/>
          </p:cNvCxnSpPr>
          <p:nvPr/>
        </p:nvCxnSpPr>
        <p:spPr>
          <a:xfrm>
            <a:off x="8978984" y="3401858"/>
            <a:ext cx="0" cy="146372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AC912CBC-D6D3-4F58-60B4-DBE1C73225A4}"/>
              </a:ext>
            </a:extLst>
          </p:cNvPr>
          <p:cNvCxnSpPr/>
          <p:nvPr/>
        </p:nvCxnSpPr>
        <p:spPr>
          <a:xfrm flipV="1">
            <a:off x="8974696" y="4743718"/>
            <a:ext cx="791784" cy="121867"/>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59F7AA3-2AEE-1AF2-481F-42BE6A9E98C1}"/>
              </a:ext>
            </a:extLst>
          </p:cNvPr>
          <p:cNvCxnSpPr>
            <a:cxnSpLocks/>
          </p:cNvCxnSpPr>
          <p:nvPr/>
        </p:nvCxnSpPr>
        <p:spPr>
          <a:xfrm flipV="1">
            <a:off x="9766479" y="3401858"/>
            <a:ext cx="846975" cy="134186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223C7455-F111-8AC0-C7D6-934A9BAA6194}"/>
              </a:ext>
            </a:extLst>
          </p:cNvPr>
          <p:cNvCxnSpPr/>
          <p:nvPr/>
        </p:nvCxnSpPr>
        <p:spPr>
          <a:xfrm flipH="1">
            <a:off x="7544873" y="2629437"/>
            <a:ext cx="858592" cy="799563"/>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A562FE08-0A81-907B-658A-77FC3EB55FF9}"/>
              </a:ext>
            </a:extLst>
          </p:cNvPr>
          <p:cNvCxnSpPr>
            <a:cxnSpLocks/>
          </p:cNvCxnSpPr>
          <p:nvPr/>
        </p:nvCxnSpPr>
        <p:spPr>
          <a:xfrm>
            <a:off x="9378330" y="2441898"/>
            <a:ext cx="259360" cy="993562"/>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215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4" grpId="0"/>
      <p:bldP spid="15" grpId="0"/>
      <p:bldP spid="17" grpId="0" animBg="1"/>
      <p:bldP spid="19"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6082B6A-449D-5A44-C57A-18F7A705372D}"/>
              </a:ext>
            </a:extLst>
          </p:cNvPr>
          <p:cNvSpPr txBox="1">
            <a:spLocks/>
          </p:cNvSpPr>
          <p:nvPr/>
        </p:nvSpPr>
        <p:spPr>
          <a:xfrm>
            <a:off x="991480" y="346661"/>
            <a:ext cx="8389471" cy="43595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57500"/>
              </a:buClr>
              <a:buSzPts val="2500"/>
              <a:buFont typeface="Arial"/>
              <a:buNone/>
              <a:defRPr sz="2500" b="1" i="0" u="none" strike="noStrike" cap="none">
                <a:solidFill>
                  <a:srgbClr val="D575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833" dirty="0">
                <a:solidFill>
                  <a:schemeClr val="tx1"/>
                </a:solidFill>
              </a:rPr>
              <a:t>Groundwater supply and cost curves in GCAM</a:t>
            </a:r>
          </a:p>
        </p:txBody>
      </p:sp>
      <p:sp>
        <p:nvSpPr>
          <p:cNvPr id="6" name="TextBox 5">
            <a:extLst>
              <a:ext uri="{FF2B5EF4-FFF2-40B4-BE49-F238E27FC236}">
                <a16:creationId xmlns:a16="http://schemas.microsoft.com/office/drawing/2014/main" id="{932104CF-D9CF-270E-4265-C6E384F16799}"/>
              </a:ext>
            </a:extLst>
          </p:cNvPr>
          <p:cNvSpPr txBox="1"/>
          <p:nvPr/>
        </p:nvSpPr>
        <p:spPr>
          <a:xfrm>
            <a:off x="1321585" y="1480039"/>
            <a:ext cx="3821916" cy="2553776"/>
          </a:xfrm>
          <a:prstGeom prst="rect">
            <a:avLst/>
          </a:prstGeom>
          <a:noFill/>
          <a:ln>
            <a:solidFill>
              <a:schemeClr val="tx1"/>
            </a:solidFill>
          </a:ln>
        </p:spPr>
        <p:txBody>
          <a:bodyPr wrap="square" rtlCol="0">
            <a:spAutoFit/>
          </a:bodyPr>
          <a:lstStyle/>
          <a:p>
            <a:pPr algn="ctr" defTabSz="914363">
              <a:buClrTx/>
            </a:pPr>
            <a:endParaRPr lang="en-US" sz="1333" kern="1200" dirty="0">
              <a:solidFill>
                <a:srgbClr val="191C1F"/>
              </a:solidFill>
              <a:ea typeface="+mn-ea"/>
              <a:cs typeface="+mn-cs"/>
            </a:endParaRPr>
          </a:p>
          <a:p>
            <a:pPr marL="238115" indent="-238115" defTabSz="914363">
              <a:buClrTx/>
              <a:buFont typeface="Arial" panose="020B0604020202020204" pitchFamily="34" charset="0"/>
              <a:buChar char="•"/>
            </a:pPr>
            <a:r>
              <a:rPr lang="en-US" sz="1333" kern="1200" dirty="0">
                <a:solidFill>
                  <a:srgbClr val="191C1F"/>
                </a:solidFill>
                <a:ea typeface="+mn-ea"/>
                <a:cs typeface="+mn-cs"/>
              </a:rPr>
              <a:t>Derived unit cost of groundwater extraction over time at 50km grid cells</a:t>
            </a:r>
          </a:p>
          <a:p>
            <a:pPr marL="238115" indent="-238115" defTabSz="914363">
              <a:buClrTx/>
              <a:buFont typeface="Arial" panose="020B0604020202020204" pitchFamily="34" charset="0"/>
              <a:buChar char="•"/>
            </a:pPr>
            <a:r>
              <a:rPr lang="en-US" sz="1333" kern="1200" dirty="0">
                <a:solidFill>
                  <a:srgbClr val="191C1F"/>
                </a:solidFill>
                <a:ea typeface="+mn-ea"/>
                <a:cs typeface="+mn-cs"/>
              </a:rPr>
              <a:t>Estimates of groundwater availability from previous studies on porosity, depth-to-groundwater, and aquifer thickness in addition to WHYMAP</a:t>
            </a:r>
          </a:p>
          <a:p>
            <a:pPr marL="238115" indent="-238115" defTabSz="914363">
              <a:buClrTx/>
              <a:buFont typeface="Arial" panose="020B0604020202020204" pitchFamily="34" charset="0"/>
              <a:buChar char="•"/>
            </a:pPr>
            <a:r>
              <a:rPr lang="en-US" sz="1333" kern="1200" dirty="0">
                <a:solidFill>
                  <a:srgbClr val="191C1F"/>
                </a:solidFill>
                <a:ea typeface="+mn-ea"/>
                <a:cs typeface="+mn-cs"/>
              </a:rPr>
              <a:t>Constrained to only allow for 25% use of all physical water estimated in aquifer</a:t>
            </a:r>
          </a:p>
          <a:p>
            <a:pPr marL="238115" indent="-238115" defTabSz="914363">
              <a:buClrTx/>
              <a:buFont typeface="Arial" panose="020B0604020202020204" pitchFamily="34" charset="0"/>
              <a:buChar char="•"/>
            </a:pPr>
            <a:r>
              <a:rPr lang="en-US" sz="1333" kern="1200" dirty="0">
                <a:solidFill>
                  <a:srgbClr val="191C1F"/>
                </a:solidFill>
                <a:ea typeface="+mn-ea"/>
                <a:cs typeface="+mn-cs"/>
              </a:rPr>
              <a:t>Calculations within require an assumption of confined aquifer, however results assumed to be from unconfined aquifer</a:t>
            </a:r>
          </a:p>
        </p:txBody>
      </p:sp>
      <p:pic>
        <p:nvPicPr>
          <p:cNvPr id="7" name="Picture 6" descr="A map of the world&#10;&#10;Description automatically generated with medium confidence">
            <a:extLst>
              <a:ext uri="{FF2B5EF4-FFF2-40B4-BE49-F238E27FC236}">
                <a16:creationId xmlns:a16="http://schemas.microsoft.com/office/drawing/2014/main" id="{03CC6EE6-ADE0-D1B5-D1A1-ACC30CA2DFF1}"/>
              </a:ext>
            </a:extLst>
          </p:cNvPr>
          <p:cNvPicPr>
            <a:picLocks noChangeAspect="1"/>
          </p:cNvPicPr>
          <p:nvPr/>
        </p:nvPicPr>
        <p:blipFill>
          <a:blip r:embed="rId2"/>
          <a:stretch>
            <a:fillRect/>
          </a:stretch>
        </p:blipFill>
        <p:spPr>
          <a:xfrm>
            <a:off x="6761238" y="1122839"/>
            <a:ext cx="5240085" cy="2406608"/>
          </a:xfrm>
          <a:prstGeom prst="rect">
            <a:avLst/>
          </a:prstGeom>
        </p:spPr>
      </p:pic>
      <p:sp>
        <p:nvSpPr>
          <p:cNvPr id="8" name="Oval 7">
            <a:extLst>
              <a:ext uri="{FF2B5EF4-FFF2-40B4-BE49-F238E27FC236}">
                <a16:creationId xmlns:a16="http://schemas.microsoft.com/office/drawing/2014/main" id="{19891791-5042-A4E8-9064-5B1709021987}"/>
              </a:ext>
            </a:extLst>
          </p:cNvPr>
          <p:cNvSpPr/>
          <p:nvPr/>
        </p:nvSpPr>
        <p:spPr>
          <a:xfrm>
            <a:off x="1436077" y="1534080"/>
            <a:ext cx="3604847" cy="67865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cxnSp>
        <p:nvCxnSpPr>
          <p:cNvPr id="9" name="Straight Arrow Connector 8">
            <a:extLst>
              <a:ext uri="{FF2B5EF4-FFF2-40B4-BE49-F238E27FC236}">
                <a16:creationId xmlns:a16="http://schemas.microsoft.com/office/drawing/2014/main" id="{46E66EA8-1DB7-5DB8-A81B-7A2AACF95832}"/>
              </a:ext>
            </a:extLst>
          </p:cNvPr>
          <p:cNvCxnSpPr>
            <a:cxnSpLocks/>
            <a:stCxn id="8" idx="6"/>
          </p:cNvCxnSpPr>
          <p:nvPr/>
        </p:nvCxnSpPr>
        <p:spPr>
          <a:xfrm>
            <a:off x="5040924" y="1873406"/>
            <a:ext cx="2700029" cy="276345"/>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66C23727-DFFF-D191-C998-2120D28884E0}"/>
              </a:ext>
            </a:extLst>
          </p:cNvPr>
          <p:cNvSpPr txBox="1"/>
          <p:nvPr/>
        </p:nvSpPr>
        <p:spPr>
          <a:xfrm>
            <a:off x="959648" y="5973848"/>
            <a:ext cx="10272705" cy="707694"/>
          </a:xfrm>
          <a:prstGeom prst="rect">
            <a:avLst/>
          </a:prstGeom>
          <a:noFill/>
          <a:ln>
            <a:solidFill>
              <a:schemeClr val="tx1"/>
            </a:solidFill>
          </a:ln>
        </p:spPr>
        <p:txBody>
          <a:bodyPr wrap="square" rtlCol="0">
            <a:spAutoFit/>
          </a:bodyPr>
          <a:lstStyle/>
          <a:p>
            <a:pPr marL="285739" indent="-285739" defTabSz="914363">
              <a:buClrTx/>
              <a:buFontTx/>
              <a:buAutoNum type="arabicPeriod"/>
            </a:pPr>
            <a:r>
              <a:rPr lang="en-US" sz="1333" kern="1200" dirty="0">
                <a:solidFill>
                  <a:srgbClr val="191C1F"/>
                </a:solidFill>
                <a:ea typeface="+mn-ea"/>
                <a:cs typeface="+mn-cs"/>
              </a:rPr>
              <a:t>Aggregate unit costs at 50km grid to GCAM basin scale and transform into 24 unique cost grades</a:t>
            </a:r>
          </a:p>
          <a:p>
            <a:pPr marL="285739" indent="-285739" defTabSz="914363">
              <a:buClrTx/>
              <a:buFontTx/>
              <a:buAutoNum type="arabicPeriod"/>
            </a:pPr>
            <a:r>
              <a:rPr lang="en-US" sz="1333" kern="1200" dirty="0">
                <a:solidFill>
                  <a:srgbClr val="191C1F"/>
                </a:solidFill>
                <a:ea typeface="+mn-ea"/>
                <a:cs typeface="+mn-cs"/>
              </a:rPr>
              <a:t>Historical groundwater depletion from </a:t>
            </a:r>
            <a:r>
              <a:rPr lang="en-US" sz="1333" kern="1200" dirty="0" err="1">
                <a:solidFill>
                  <a:srgbClr val="191C1F"/>
                </a:solidFill>
                <a:ea typeface="+mn-ea"/>
                <a:cs typeface="+mn-cs"/>
              </a:rPr>
              <a:t>WaterGap</a:t>
            </a:r>
            <a:r>
              <a:rPr lang="en-US" sz="1333" kern="1200" dirty="0">
                <a:solidFill>
                  <a:srgbClr val="191C1F"/>
                </a:solidFill>
                <a:ea typeface="+mn-ea"/>
                <a:cs typeface="+mn-cs"/>
              </a:rPr>
              <a:t> is placed into </a:t>
            </a:r>
            <a:r>
              <a:rPr lang="en-US" sz="1333" kern="1200" dirty="0" err="1">
                <a:solidFill>
                  <a:srgbClr val="191C1F"/>
                </a:solidFill>
                <a:ea typeface="+mn-ea"/>
                <a:cs typeface="+mn-cs"/>
              </a:rPr>
              <a:t>grade_hist</a:t>
            </a:r>
            <a:r>
              <a:rPr lang="en-US" sz="1333" kern="1200" dirty="0">
                <a:solidFill>
                  <a:srgbClr val="191C1F"/>
                </a:solidFill>
                <a:ea typeface="+mn-ea"/>
                <a:cs typeface="+mn-cs"/>
              </a:rPr>
              <a:t> which is pulled during historical calibration</a:t>
            </a:r>
          </a:p>
          <a:p>
            <a:pPr marL="285739" indent="-285739" defTabSz="914363">
              <a:buClrTx/>
              <a:buFontTx/>
              <a:buAutoNum type="arabicPeriod"/>
            </a:pPr>
            <a:r>
              <a:rPr lang="en-US" sz="1333" kern="1200" dirty="0">
                <a:solidFill>
                  <a:srgbClr val="191C1F"/>
                </a:solidFill>
                <a:ea typeface="+mn-ea"/>
                <a:cs typeface="+mn-cs"/>
              </a:rPr>
              <a:t>Added to GCAM as a </a:t>
            </a:r>
            <a:r>
              <a:rPr lang="en-US" sz="1333" kern="1200" dirty="0" err="1">
                <a:solidFill>
                  <a:srgbClr val="191C1F"/>
                </a:solidFill>
                <a:ea typeface="+mn-ea"/>
                <a:cs typeface="+mn-cs"/>
              </a:rPr>
              <a:t>subresource</a:t>
            </a:r>
            <a:r>
              <a:rPr lang="en-US" sz="1333" kern="1200" dirty="0">
                <a:solidFill>
                  <a:srgbClr val="191C1F"/>
                </a:solidFill>
                <a:ea typeface="+mn-ea"/>
                <a:cs typeface="+mn-cs"/>
              </a:rPr>
              <a:t> with price interactions with renewable water cost curves.</a:t>
            </a:r>
          </a:p>
        </p:txBody>
      </p:sp>
      <p:sp>
        <p:nvSpPr>
          <p:cNvPr id="11" name="Can 10">
            <a:extLst>
              <a:ext uri="{FF2B5EF4-FFF2-40B4-BE49-F238E27FC236}">
                <a16:creationId xmlns:a16="http://schemas.microsoft.com/office/drawing/2014/main" id="{5AA4D48E-3B9C-5B63-F1E5-CE9189498C3D}"/>
              </a:ext>
            </a:extLst>
          </p:cNvPr>
          <p:cNvSpPr/>
          <p:nvPr/>
        </p:nvSpPr>
        <p:spPr>
          <a:xfrm>
            <a:off x="6563411" y="2984744"/>
            <a:ext cx="646282" cy="1938949"/>
          </a:xfrm>
          <a:prstGeom prst="can">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cxnSp>
        <p:nvCxnSpPr>
          <p:cNvPr id="12" name="Straight Connector 11">
            <a:extLst>
              <a:ext uri="{FF2B5EF4-FFF2-40B4-BE49-F238E27FC236}">
                <a16:creationId xmlns:a16="http://schemas.microsoft.com/office/drawing/2014/main" id="{0FDE2C75-9B66-2F7C-688A-509FD4F796CA}"/>
              </a:ext>
            </a:extLst>
          </p:cNvPr>
          <p:cNvCxnSpPr>
            <a:cxnSpLocks/>
          </p:cNvCxnSpPr>
          <p:nvPr/>
        </p:nvCxnSpPr>
        <p:spPr>
          <a:xfrm>
            <a:off x="6564924" y="3429000"/>
            <a:ext cx="644769"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CA70BA-5EF1-7741-3133-56FCAAA0AA9A}"/>
              </a:ext>
            </a:extLst>
          </p:cNvPr>
          <p:cNvCxnSpPr>
            <a:cxnSpLocks/>
          </p:cNvCxnSpPr>
          <p:nvPr/>
        </p:nvCxnSpPr>
        <p:spPr>
          <a:xfrm>
            <a:off x="6563411" y="3849077"/>
            <a:ext cx="646282"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325C5A-AD70-6B9A-4A5C-1F24E67587AA}"/>
              </a:ext>
            </a:extLst>
          </p:cNvPr>
          <p:cNvCxnSpPr>
            <a:cxnSpLocks/>
          </p:cNvCxnSpPr>
          <p:nvPr/>
        </p:nvCxnSpPr>
        <p:spPr>
          <a:xfrm>
            <a:off x="6563411" y="4024079"/>
            <a:ext cx="646282"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ABA3BB-C774-AC1E-32A4-CAB2F45B31A1}"/>
              </a:ext>
            </a:extLst>
          </p:cNvPr>
          <p:cNvCxnSpPr>
            <a:cxnSpLocks/>
          </p:cNvCxnSpPr>
          <p:nvPr/>
        </p:nvCxnSpPr>
        <p:spPr>
          <a:xfrm>
            <a:off x="6563411" y="4268310"/>
            <a:ext cx="646282"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964622-AE38-7C07-3C73-6F6D23F5169A}"/>
              </a:ext>
            </a:extLst>
          </p:cNvPr>
          <p:cNvCxnSpPr>
            <a:cxnSpLocks/>
          </p:cNvCxnSpPr>
          <p:nvPr/>
        </p:nvCxnSpPr>
        <p:spPr>
          <a:xfrm>
            <a:off x="6563411" y="4512541"/>
            <a:ext cx="646282"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E05B858-4611-19CB-5549-4589F613A212}"/>
              </a:ext>
            </a:extLst>
          </p:cNvPr>
          <p:cNvCxnSpPr>
            <a:cxnSpLocks/>
          </p:cNvCxnSpPr>
          <p:nvPr/>
        </p:nvCxnSpPr>
        <p:spPr>
          <a:xfrm>
            <a:off x="7381803" y="3321527"/>
            <a:ext cx="0" cy="1265382"/>
          </a:xfrm>
          <a:prstGeom prst="straightConnector1">
            <a:avLst/>
          </a:prstGeom>
          <a:ln w="28575">
            <a:solidFill>
              <a:srgbClr val="000000"/>
            </a:solidFill>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F97236F4-E14A-E96E-04D0-1B3674DAAA7E}"/>
              </a:ext>
            </a:extLst>
          </p:cNvPr>
          <p:cNvSpPr txBox="1"/>
          <p:nvPr/>
        </p:nvSpPr>
        <p:spPr>
          <a:xfrm rot="16200000">
            <a:off x="6585908" y="3589904"/>
            <a:ext cx="2055007" cy="369332"/>
          </a:xfrm>
          <a:prstGeom prst="rect">
            <a:avLst/>
          </a:prstGeom>
          <a:noFill/>
        </p:spPr>
        <p:txBody>
          <a:bodyPr wrap="square" rtlCol="0">
            <a:spAutoFit/>
          </a:bodyPr>
          <a:lstStyle/>
          <a:p>
            <a:pPr defTabSz="914363">
              <a:buClrTx/>
            </a:pPr>
            <a:r>
              <a:rPr lang="en-US" sz="1800" kern="1200" dirty="0">
                <a:solidFill>
                  <a:srgbClr val="616265"/>
                </a:solidFill>
                <a:ea typeface="+mn-ea"/>
                <a:cs typeface="+mn-cs"/>
              </a:rPr>
              <a:t>Increasing Cost</a:t>
            </a:r>
          </a:p>
        </p:txBody>
      </p:sp>
      <p:sp>
        <p:nvSpPr>
          <p:cNvPr id="19" name="Can 18">
            <a:extLst>
              <a:ext uri="{FF2B5EF4-FFF2-40B4-BE49-F238E27FC236}">
                <a16:creationId xmlns:a16="http://schemas.microsoft.com/office/drawing/2014/main" id="{675A15D0-14A3-301A-6A5D-02E19B12C7E9}"/>
              </a:ext>
            </a:extLst>
          </p:cNvPr>
          <p:cNvSpPr/>
          <p:nvPr/>
        </p:nvSpPr>
        <p:spPr>
          <a:xfrm>
            <a:off x="8991387" y="3760019"/>
            <a:ext cx="646282" cy="1163673"/>
          </a:xfrm>
          <a:prstGeom prst="can">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cxnSp>
        <p:nvCxnSpPr>
          <p:cNvPr id="20" name="Straight Connector 19">
            <a:extLst>
              <a:ext uri="{FF2B5EF4-FFF2-40B4-BE49-F238E27FC236}">
                <a16:creationId xmlns:a16="http://schemas.microsoft.com/office/drawing/2014/main" id="{7C6DB22E-29E6-3204-356E-EA92686244FA}"/>
              </a:ext>
            </a:extLst>
          </p:cNvPr>
          <p:cNvCxnSpPr>
            <a:cxnSpLocks/>
          </p:cNvCxnSpPr>
          <p:nvPr/>
        </p:nvCxnSpPr>
        <p:spPr>
          <a:xfrm>
            <a:off x="8991387" y="4512541"/>
            <a:ext cx="646282"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F1F4E4-A42E-62E9-DEDA-E93A56924BC4}"/>
              </a:ext>
            </a:extLst>
          </p:cNvPr>
          <p:cNvCxnSpPr>
            <a:cxnSpLocks/>
          </p:cNvCxnSpPr>
          <p:nvPr/>
        </p:nvCxnSpPr>
        <p:spPr>
          <a:xfrm>
            <a:off x="8991387" y="4268310"/>
            <a:ext cx="646282"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33D6AC0-6A2C-0C77-1909-CB52B81CC483}"/>
              </a:ext>
            </a:extLst>
          </p:cNvPr>
          <p:cNvCxnSpPr>
            <a:cxnSpLocks/>
          </p:cNvCxnSpPr>
          <p:nvPr/>
        </p:nvCxnSpPr>
        <p:spPr>
          <a:xfrm>
            <a:off x="8991387" y="4019195"/>
            <a:ext cx="646282"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D289CA8-778E-5BE3-7F99-663C0564B32D}"/>
              </a:ext>
            </a:extLst>
          </p:cNvPr>
          <p:cNvCxnSpPr>
            <a:cxnSpLocks/>
          </p:cNvCxnSpPr>
          <p:nvPr/>
        </p:nvCxnSpPr>
        <p:spPr>
          <a:xfrm>
            <a:off x="7936922" y="4019195"/>
            <a:ext cx="708848" cy="0"/>
          </a:xfrm>
          <a:prstGeom prst="straightConnector1">
            <a:avLst/>
          </a:prstGeom>
          <a:ln w="28575">
            <a:solidFill>
              <a:srgbClr val="0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93D1D71-E71D-6EE0-5B85-5BF70FF9525C}"/>
                  </a:ext>
                </a:extLst>
              </p:cNvPr>
              <p:cNvSpPr txBox="1"/>
              <p:nvPr/>
            </p:nvSpPr>
            <p:spPr>
              <a:xfrm>
                <a:off x="8114109" y="4023632"/>
                <a:ext cx="468698" cy="369332"/>
              </a:xfrm>
              <a:prstGeom prst="rect">
                <a:avLst/>
              </a:prstGeom>
              <a:noFill/>
            </p:spPr>
            <p:txBody>
              <a:bodyPr wrap="square" rtlCol="0">
                <a:spAutoFit/>
              </a:bodyPr>
              <a:lstStyle/>
              <a:p>
                <a:pPr defTabSz="914363">
                  <a:buClrTx/>
                </a:pPr>
                <a14:m>
                  <m:oMathPara xmlns:m="http://schemas.openxmlformats.org/officeDocument/2006/math">
                    <m:oMathParaPr>
                      <m:jc m:val="centerGroup"/>
                    </m:oMathParaPr>
                    <m:oMath xmlns:m="http://schemas.openxmlformats.org/officeDocument/2006/math">
                      <m:r>
                        <a:rPr lang="en-US" sz="1800" i="1" kern="1200">
                          <a:solidFill>
                            <a:srgbClr val="616265"/>
                          </a:solidFill>
                          <a:latin typeface="Cambria Math" panose="02040503050406030204" pitchFamily="18" charset="0"/>
                          <a:ea typeface="Cambria Math" panose="02040503050406030204" pitchFamily="18" charset="0"/>
                          <a:cs typeface="+mn-cs"/>
                        </a:rPr>
                        <m:t>∆</m:t>
                      </m:r>
                      <m:r>
                        <a:rPr lang="en-US" sz="1800" i="1" kern="1200">
                          <a:solidFill>
                            <a:srgbClr val="616265"/>
                          </a:solidFill>
                          <a:latin typeface="Cambria Math" panose="02040503050406030204" pitchFamily="18" charset="0"/>
                          <a:ea typeface="Cambria Math" panose="02040503050406030204" pitchFamily="18" charset="0"/>
                          <a:cs typeface="+mn-cs"/>
                        </a:rPr>
                        <m:t>𝑡</m:t>
                      </m:r>
                    </m:oMath>
                  </m:oMathPara>
                </a14:m>
                <a:endParaRPr lang="en-US" sz="1800" i="1" kern="1200" dirty="0">
                  <a:solidFill>
                    <a:srgbClr val="616265"/>
                  </a:solidFill>
                  <a:ea typeface="+mn-ea"/>
                  <a:cs typeface="+mn-cs"/>
                </a:endParaRPr>
              </a:p>
            </p:txBody>
          </p:sp>
        </mc:Choice>
        <mc:Fallback>
          <p:sp>
            <p:nvSpPr>
              <p:cNvPr id="24" name="TextBox 23">
                <a:extLst>
                  <a:ext uri="{FF2B5EF4-FFF2-40B4-BE49-F238E27FC236}">
                    <a16:creationId xmlns:a16="http://schemas.microsoft.com/office/drawing/2014/main" id="{B93D1D71-E71D-6EE0-5B85-5BF70FF9525C}"/>
                  </a:ext>
                </a:extLst>
              </p:cNvPr>
              <p:cNvSpPr txBox="1">
                <a:spLocks noRot="1" noChangeAspect="1" noMove="1" noResize="1" noEditPoints="1" noAdjustHandles="1" noChangeArrowheads="1" noChangeShapeType="1" noTextEdit="1"/>
              </p:cNvSpPr>
              <p:nvPr/>
            </p:nvSpPr>
            <p:spPr>
              <a:xfrm>
                <a:off x="8114109" y="4023632"/>
                <a:ext cx="468698" cy="369332"/>
              </a:xfrm>
              <a:prstGeom prst="rect">
                <a:avLst/>
              </a:prstGeom>
              <a:blipFill>
                <a:blip r:embed="rId3"/>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328B5482-9924-0439-AA4B-EB66117AB774}"/>
              </a:ext>
            </a:extLst>
          </p:cNvPr>
          <p:cNvCxnSpPr>
            <a:cxnSpLocks/>
          </p:cNvCxnSpPr>
          <p:nvPr/>
        </p:nvCxnSpPr>
        <p:spPr>
          <a:xfrm flipH="1">
            <a:off x="2095606" y="5656356"/>
            <a:ext cx="1638759" cy="2237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E70164D0-3DED-B785-5EBA-D73ED07157FA}"/>
              </a:ext>
            </a:extLst>
          </p:cNvPr>
          <p:cNvSpPr txBox="1"/>
          <p:nvPr/>
        </p:nvSpPr>
        <p:spPr>
          <a:xfrm rot="16200000">
            <a:off x="1545714" y="4721957"/>
            <a:ext cx="61556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Price $</a:t>
            </a:r>
          </a:p>
        </p:txBody>
      </p:sp>
      <p:sp>
        <p:nvSpPr>
          <p:cNvPr id="27" name="TextBox 26">
            <a:extLst>
              <a:ext uri="{FF2B5EF4-FFF2-40B4-BE49-F238E27FC236}">
                <a16:creationId xmlns:a16="http://schemas.microsoft.com/office/drawing/2014/main" id="{7D4A05A7-A050-DB19-550E-8DE41E813073}"/>
              </a:ext>
            </a:extLst>
          </p:cNvPr>
          <p:cNvSpPr txBox="1"/>
          <p:nvPr/>
        </p:nvSpPr>
        <p:spPr>
          <a:xfrm>
            <a:off x="2352471" y="5714204"/>
            <a:ext cx="119733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Cost Grade</a:t>
            </a:r>
          </a:p>
        </p:txBody>
      </p:sp>
      <p:cxnSp>
        <p:nvCxnSpPr>
          <p:cNvPr id="28" name="Straight Connector 27">
            <a:extLst>
              <a:ext uri="{FF2B5EF4-FFF2-40B4-BE49-F238E27FC236}">
                <a16:creationId xmlns:a16="http://schemas.microsoft.com/office/drawing/2014/main" id="{63FA2E29-0554-A7D9-BAB4-99847F2CB520}"/>
              </a:ext>
            </a:extLst>
          </p:cNvPr>
          <p:cNvCxnSpPr>
            <a:cxnSpLocks/>
          </p:cNvCxnSpPr>
          <p:nvPr/>
        </p:nvCxnSpPr>
        <p:spPr>
          <a:xfrm>
            <a:off x="2099894" y="4214999"/>
            <a:ext cx="0" cy="146372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9" name="Arc 28">
            <a:extLst>
              <a:ext uri="{FF2B5EF4-FFF2-40B4-BE49-F238E27FC236}">
                <a16:creationId xmlns:a16="http://schemas.microsoft.com/office/drawing/2014/main" id="{49C9B9E8-A986-719D-3EA4-A4A05CFEF139}"/>
              </a:ext>
            </a:extLst>
          </p:cNvPr>
          <p:cNvSpPr/>
          <p:nvPr/>
        </p:nvSpPr>
        <p:spPr>
          <a:xfrm rot="4840005">
            <a:off x="700629" y="2637198"/>
            <a:ext cx="2130176" cy="3609162"/>
          </a:xfrm>
          <a:prstGeom prst="arc">
            <a:avLst>
              <a:gd name="adj1" fmla="val 16200000"/>
              <a:gd name="adj2" fmla="val 20987925"/>
            </a:avLst>
          </a:prstGeom>
          <a:ln w="28575">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defTabSz="914363">
              <a:buClrTx/>
            </a:pPr>
            <a:endParaRPr lang="en-US" sz="1800" kern="1200">
              <a:solidFill>
                <a:srgbClr val="616265"/>
              </a:solidFill>
              <a:latin typeface="Arial"/>
            </a:endParaRPr>
          </a:p>
        </p:txBody>
      </p:sp>
    </p:spTree>
    <p:extLst>
      <p:ext uri="{BB962C8B-B14F-4D97-AF65-F5344CB8AC3E}">
        <p14:creationId xmlns:p14="http://schemas.microsoft.com/office/powerpoint/2010/main" val="305849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8" grpId="0"/>
      <p:bldP spid="19" grpId="0" animBg="1"/>
      <p:bldP spid="24" grpId="0"/>
      <p:bldP spid="26" grpId="0"/>
      <p:bldP spid="27" grpId="0"/>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3"/>
          <p:cNvSpPr txBox="1">
            <a:spLocks noGrp="1"/>
          </p:cNvSpPr>
          <p:nvPr>
            <p:ph type="body" idx="1"/>
          </p:nvPr>
        </p:nvSpPr>
        <p:spPr>
          <a:xfrm>
            <a:off x="838200" y="1467650"/>
            <a:ext cx="10896600" cy="513000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800"/>
              <a:buNone/>
            </a:pPr>
            <a:r>
              <a:rPr lang="en-US" sz="4800" b="1"/>
              <a:t>Water Demand</a:t>
            </a:r>
            <a:endParaRPr/>
          </a:p>
          <a:p>
            <a:pPr marL="0" lvl="0" indent="0" algn="l" rtl="0">
              <a:lnSpc>
                <a:spcPct val="100000"/>
              </a:lnSpc>
              <a:spcBef>
                <a:spcPts val="1000"/>
              </a:spcBef>
              <a:spcAft>
                <a:spcPts val="0"/>
              </a:spcAft>
              <a:buClr>
                <a:schemeClr val="dk1"/>
              </a:buClr>
              <a:buSzPts val="2800"/>
              <a:buNone/>
            </a:pPr>
            <a:r>
              <a:rPr lang="en-US"/>
              <a:t>How much water do humans use, where, and for what purposes?</a:t>
            </a:r>
            <a:endParaRPr/>
          </a:p>
          <a:p>
            <a:pPr marL="0" lvl="0" indent="0" algn="l" rtl="0">
              <a:lnSpc>
                <a:spcPct val="100000"/>
              </a:lnSpc>
              <a:spcBef>
                <a:spcPts val="1000"/>
              </a:spcBef>
              <a:spcAft>
                <a:spcPts val="0"/>
              </a:spcAft>
              <a:buClr>
                <a:schemeClr val="dk1"/>
              </a:buClr>
              <a:buSzPts val="4800"/>
              <a:buNone/>
            </a:pPr>
            <a:endParaRPr sz="48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5337D3A-B598-C29F-678F-71A406F736C4}"/>
              </a:ext>
            </a:extLst>
          </p:cNvPr>
          <p:cNvCxnSpPr>
            <a:cxnSpLocks/>
          </p:cNvCxnSpPr>
          <p:nvPr/>
        </p:nvCxnSpPr>
        <p:spPr>
          <a:xfrm>
            <a:off x="5439049" y="4761907"/>
            <a:ext cx="0" cy="1463728"/>
          </a:xfrm>
          <a:prstGeom prst="line">
            <a:avLst/>
          </a:prstGeom>
          <a:ln w="38100">
            <a:noFill/>
          </a:ln>
        </p:spPr>
        <p:style>
          <a:lnRef idx="1">
            <a:schemeClr val="accent2"/>
          </a:lnRef>
          <a:fillRef idx="0">
            <a:schemeClr val="accent2"/>
          </a:fillRef>
          <a:effectRef idx="0">
            <a:schemeClr val="accent2"/>
          </a:effectRef>
          <a:fontRef idx="minor">
            <a:schemeClr val="tx1"/>
          </a:fontRef>
        </p:style>
      </p:cxnSp>
      <p:sp>
        <p:nvSpPr>
          <p:cNvPr id="6" name="Rectangle 5">
            <a:extLst>
              <a:ext uri="{FF2B5EF4-FFF2-40B4-BE49-F238E27FC236}">
                <a16:creationId xmlns:a16="http://schemas.microsoft.com/office/drawing/2014/main" id="{0A675372-4F3F-1134-93AA-5A0B44DE13C0}"/>
              </a:ext>
            </a:extLst>
          </p:cNvPr>
          <p:cNvSpPr/>
          <p:nvPr/>
        </p:nvSpPr>
        <p:spPr>
          <a:xfrm>
            <a:off x="3771891" y="4746963"/>
            <a:ext cx="255823" cy="1456300"/>
          </a:xfrm>
          <a:prstGeom prst="rect">
            <a:avLst/>
          </a:prstGeom>
          <a:solidFill>
            <a:srgbClr val="F30900">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sp>
        <p:nvSpPr>
          <p:cNvPr id="7" name="Rectangle 6">
            <a:extLst>
              <a:ext uri="{FF2B5EF4-FFF2-40B4-BE49-F238E27FC236}">
                <a16:creationId xmlns:a16="http://schemas.microsoft.com/office/drawing/2014/main" id="{7261F0A5-9BE6-BA39-AE9F-DEDEEBD8F593}"/>
              </a:ext>
            </a:extLst>
          </p:cNvPr>
          <p:cNvSpPr/>
          <p:nvPr/>
        </p:nvSpPr>
        <p:spPr>
          <a:xfrm>
            <a:off x="2980107" y="4746963"/>
            <a:ext cx="791784" cy="1441357"/>
          </a:xfrm>
          <a:prstGeom prst="rect">
            <a:avLst/>
          </a:prstGeom>
          <a:solidFill>
            <a:srgbClr val="20B8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sp>
        <p:nvSpPr>
          <p:cNvPr id="9" name="Title 2">
            <a:extLst>
              <a:ext uri="{FF2B5EF4-FFF2-40B4-BE49-F238E27FC236}">
                <a16:creationId xmlns:a16="http://schemas.microsoft.com/office/drawing/2014/main" id="{1A0B3493-7F53-2CB8-4CD7-17239A3DD2CD}"/>
              </a:ext>
            </a:extLst>
          </p:cNvPr>
          <p:cNvSpPr txBox="1">
            <a:spLocks/>
          </p:cNvSpPr>
          <p:nvPr/>
        </p:nvSpPr>
        <p:spPr>
          <a:xfrm>
            <a:off x="941376" y="346661"/>
            <a:ext cx="8389471" cy="42319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57500"/>
              </a:buClr>
              <a:buSzPts val="2500"/>
              <a:buFont typeface="Arial"/>
              <a:buNone/>
              <a:defRPr sz="2500" b="1" i="0" u="none" strike="noStrike" cap="none">
                <a:solidFill>
                  <a:srgbClr val="D575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750" dirty="0">
                <a:solidFill>
                  <a:schemeClr val="tx1"/>
                </a:solidFill>
              </a:rPr>
              <a:t>Surface water and Groundwater price interaction</a:t>
            </a:r>
          </a:p>
        </p:txBody>
      </p:sp>
      <p:cxnSp>
        <p:nvCxnSpPr>
          <p:cNvPr id="10" name="Straight Connector 9">
            <a:extLst>
              <a:ext uri="{FF2B5EF4-FFF2-40B4-BE49-F238E27FC236}">
                <a16:creationId xmlns:a16="http://schemas.microsoft.com/office/drawing/2014/main" id="{ADDE3624-843E-58C4-3FB3-ED7EC150FD64}"/>
              </a:ext>
            </a:extLst>
          </p:cNvPr>
          <p:cNvCxnSpPr>
            <a:cxnSpLocks/>
          </p:cNvCxnSpPr>
          <p:nvPr/>
        </p:nvCxnSpPr>
        <p:spPr>
          <a:xfrm flipH="1">
            <a:off x="1782770" y="3323889"/>
            <a:ext cx="1638759" cy="2237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0AB1CC2F-BC23-8E5D-6C1A-E795BAFD1A31}"/>
              </a:ext>
            </a:extLst>
          </p:cNvPr>
          <p:cNvSpPr txBox="1"/>
          <p:nvPr/>
        </p:nvSpPr>
        <p:spPr>
          <a:xfrm rot="16200000">
            <a:off x="1232878" y="2389489"/>
            <a:ext cx="61556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Price $</a:t>
            </a:r>
          </a:p>
        </p:txBody>
      </p:sp>
      <p:sp>
        <p:nvSpPr>
          <p:cNvPr id="12" name="TextBox 11">
            <a:extLst>
              <a:ext uri="{FF2B5EF4-FFF2-40B4-BE49-F238E27FC236}">
                <a16:creationId xmlns:a16="http://schemas.microsoft.com/office/drawing/2014/main" id="{9178186C-6990-A3E8-3F04-A4BF2DBB1BF3}"/>
              </a:ext>
            </a:extLst>
          </p:cNvPr>
          <p:cNvSpPr txBox="1"/>
          <p:nvPr/>
        </p:nvSpPr>
        <p:spPr>
          <a:xfrm>
            <a:off x="2039635" y="3381736"/>
            <a:ext cx="119733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Availability [%]</a:t>
            </a:r>
          </a:p>
        </p:txBody>
      </p:sp>
      <p:cxnSp>
        <p:nvCxnSpPr>
          <p:cNvPr id="13" name="Straight Connector 12">
            <a:extLst>
              <a:ext uri="{FF2B5EF4-FFF2-40B4-BE49-F238E27FC236}">
                <a16:creationId xmlns:a16="http://schemas.microsoft.com/office/drawing/2014/main" id="{1FCC3499-8338-AC04-9126-493F60DF4E3B}"/>
              </a:ext>
            </a:extLst>
          </p:cNvPr>
          <p:cNvCxnSpPr>
            <a:cxnSpLocks/>
          </p:cNvCxnSpPr>
          <p:nvPr/>
        </p:nvCxnSpPr>
        <p:spPr>
          <a:xfrm>
            <a:off x="1787058" y="1882532"/>
            <a:ext cx="0" cy="146372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8528DF6-92C0-9246-D04B-32E2A69ACCB2}"/>
              </a:ext>
            </a:extLst>
          </p:cNvPr>
          <p:cNvCxnSpPr/>
          <p:nvPr/>
        </p:nvCxnSpPr>
        <p:spPr>
          <a:xfrm flipV="1">
            <a:off x="1782770" y="3224392"/>
            <a:ext cx="791784" cy="121867"/>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27EC5A38-A265-734E-299F-9E0D6E708A5F}"/>
              </a:ext>
            </a:extLst>
          </p:cNvPr>
          <p:cNvCxnSpPr>
            <a:cxnSpLocks/>
          </p:cNvCxnSpPr>
          <p:nvPr/>
        </p:nvCxnSpPr>
        <p:spPr>
          <a:xfrm flipV="1">
            <a:off x="2574553" y="1882532"/>
            <a:ext cx="846975" cy="134186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67702CB6-9B5F-922D-90A3-4ED5700C7893}"/>
              </a:ext>
            </a:extLst>
          </p:cNvPr>
          <p:cNvSpPr txBox="1"/>
          <p:nvPr/>
        </p:nvSpPr>
        <p:spPr>
          <a:xfrm>
            <a:off x="1270001" y="1179286"/>
            <a:ext cx="2757714" cy="646331"/>
          </a:xfrm>
          <a:prstGeom prst="rect">
            <a:avLst/>
          </a:prstGeom>
          <a:noFill/>
        </p:spPr>
        <p:txBody>
          <a:bodyPr wrap="square" rtlCol="0">
            <a:spAutoFit/>
          </a:bodyPr>
          <a:lstStyle/>
          <a:p>
            <a:pPr algn="ctr" defTabSz="914363">
              <a:buClrTx/>
            </a:pPr>
            <a:r>
              <a:rPr lang="en-US" sz="1800" kern="1200" dirty="0">
                <a:solidFill>
                  <a:srgbClr val="616265"/>
                </a:solidFill>
                <a:ea typeface="+mn-ea"/>
                <a:cs typeface="+mn-cs"/>
              </a:rPr>
              <a:t>Renewable cost curve</a:t>
            </a:r>
          </a:p>
          <a:p>
            <a:pPr algn="ctr" defTabSz="914363">
              <a:buClrTx/>
            </a:pPr>
            <a:r>
              <a:rPr lang="en-US" sz="1800" kern="1200" dirty="0">
                <a:solidFill>
                  <a:srgbClr val="616265"/>
                </a:solidFill>
                <a:ea typeface="+mn-ea"/>
                <a:cs typeface="+mn-cs"/>
              </a:rPr>
              <a:t>Basin A</a:t>
            </a:r>
          </a:p>
        </p:txBody>
      </p:sp>
      <p:cxnSp>
        <p:nvCxnSpPr>
          <p:cNvPr id="17" name="Straight Connector 16">
            <a:extLst>
              <a:ext uri="{FF2B5EF4-FFF2-40B4-BE49-F238E27FC236}">
                <a16:creationId xmlns:a16="http://schemas.microsoft.com/office/drawing/2014/main" id="{FB179A83-5240-1926-EA5A-2E554AAE2736}"/>
              </a:ext>
            </a:extLst>
          </p:cNvPr>
          <p:cNvCxnSpPr>
            <a:cxnSpLocks/>
          </p:cNvCxnSpPr>
          <p:nvPr/>
        </p:nvCxnSpPr>
        <p:spPr>
          <a:xfrm flipH="1">
            <a:off x="4857866" y="3323888"/>
            <a:ext cx="1638759" cy="2237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818BE9BA-A0AC-AECC-D35B-0E05CFCAE8D2}"/>
              </a:ext>
            </a:extLst>
          </p:cNvPr>
          <p:cNvSpPr txBox="1"/>
          <p:nvPr/>
        </p:nvSpPr>
        <p:spPr>
          <a:xfrm rot="16200000">
            <a:off x="4307974" y="2389488"/>
            <a:ext cx="61556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Price $</a:t>
            </a:r>
          </a:p>
        </p:txBody>
      </p:sp>
      <p:sp>
        <p:nvSpPr>
          <p:cNvPr id="19" name="TextBox 18">
            <a:extLst>
              <a:ext uri="{FF2B5EF4-FFF2-40B4-BE49-F238E27FC236}">
                <a16:creationId xmlns:a16="http://schemas.microsoft.com/office/drawing/2014/main" id="{EEF08680-3AA9-95A0-E42D-B40E08FA8126}"/>
              </a:ext>
            </a:extLst>
          </p:cNvPr>
          <p:cNvSpPr txBox="1"/>
          <p:nvPr/>
        </p:nvSpPr>
        <p:spPr>
          <a:xfrm>
            <a:off x="5114731" y="3381736"/>
            <a:ext cx="1197338" cy="246221"/>
          </a:xfrm>
          <a:prstGeom prst="rect">
            <a:avLst/>
          </a:prstGeom>
          <a:noFill/>
          <a:ln>
            <a:noFill/>
          </a:ln>
        </p:spPr>
        <p:txBody>
          <a:bodyPr wrap="square" rtlCol="0">
            <a:spAutoFit/>
          </a:bodyPr>
          <a:lstStyle/>
          <a:p>
            <a:pPr defTabSz="914363">
              <a:buClrTx/>
            </a:pPr>
            <a:r>
              <a:rPr lang="en-US" sz="1000" kern="1200" dirty="0">
                <a:solidFill>
                  <a:srgbClr val="616265"/>
                </a:solidFill>
                <a:ea typeface="+mn-ea"/>
                <a:cs typeface="+mn-cs"/>
              </a:rPr>
              <a:t>Cost Grade</a:t>
            </a:r>
          </a:p>
        </p:txBody>
      </p:sp>
      <p:cxnSp>
        <p:nvCxnSpPr>
          <p:cNvPr id="20" name="Straight Connector 19">
            <a:extLst>
              <a:ext uri="{FF2B5EF4-FFF2-40B4-BE49-F238E27FC236}">
                <a16:creationId xmlns:a16="http://schemas.microsoft.com/office/drawing/2014/main" id="{350F2CD2-8C56-ED33-6269-FEC34C99098B}"/>
              </a:ext>
            </a:extLst>
          </p:cNvPr>
          <p:cNvCxnSpPr>
            <a:cxnSpLocks/>
          </p:cNvCxnSpPr>
          <p:nvPr/>
        </p:nvCxnSpPr>
        <p:spPr>
          <a:xfrm>
            <a:off x="4862154" y="1882531"/>
            <a:ext cx="0" cy="146372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1" name="Arc 20">
            <a:extLst>
              <a:ext uri="{FF2B5EF4-FFF2-40B4-BE49-F238E27FC236}">
                <a16:creationId xmlns:a16="http://schemas.microsoft.com/office/drawing/2014/main" id="{FAC1834F-6890-C9A6-FFC5-4D334FADE725}"/>
              </a:ext>
            </a:extLst>
          </p:cNvPr>
          <p:cNvSpPr/>
          <p:nvPr/>
        </p:nvSpPr>
        <p:spPr>
          <a:xfrm rot="4840005">
            <a:off x="3462889" y="400232"/>
            <a:ext cx="2130176" cy="3609162"/>
          </a:xfrm>
          <a:prstGeom prst="arc">
            <a:avLst>
              <a:gd name="adj1" fmla="val 16200000"/>
              <a:gd name="adj2" fmla="val 20987925"/>
            </a:avLst>
          </a:prstGeom>
          <a:ln w="28575">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defTabSz="914363">
              <a:buClrTx/>
            </a:pPr>
            <a:endParaRPr lang="en-US" sz="1800" kern="1200">
              <a:solidFill>
                <a:srgbClr val="616265"/>
              </a:solidFill>
              <a:latin typeface="Arial"/>
            </a:endParaRPr>
          </a:p>
        </p:txBody>
      </p:sp>
      <p:sp>
        <p:nvSpPr>
          <p:cNvPr id="22" name="Cross 21">
            <a:extLst>
              <a:ext uri="{FF2B5EF4-FFF2-40B4-BE49-F238E27FC236}">
                <a16:creationId xmlns:a16="http://schemas.microsoft.com/office/drawing/2014/main" id="{5DB1EFFD-7B08-7311-C550-F314C30DC11D}"/>
              </a:ext>
            </a:extLst>
          </p:cNvPr>
          <p:cNvSpPr/>
          <p:nvPr/>
        </p:nvSpPr>
        <p:spPr>
          <a:xfrm>
            <a:off x="3701023" y="2402077"/>
            <a:ext cx="508000" cy="462831"/>
          </a:xfrm>
          <a:prstGeom prst="plus">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sp>
        <p:nvSpPr>
          <p:cNvPr id="23" name="TextBox 22">
            <a:extLst>
              <a:ext uri="{FF2B5EF4-FFF2-40B4-BE49-F238E27FC236}">
                <a16:creationId xmlns:a16="http://schemas.microsoft.com/office/drawing/2014/main" id="{5E24039C-204A-30DF-B160-90D1BBB36D06}"/>
              </a:ext>
            </a:extLst>
          </p:cNvPr>
          <p:cNvSpPr txBox="1"/>
          <p:nvPr/>
        </p:nvSpPr>
        <p:spPr>
          <a:xfrm>
            <a:off x="4298387" y="1251590"/>
            <a:ext cx="2757714" cy="646331"/>
          </a:xfrm>
          <a:prstGeom prst="rect">
            <a:avLst/>
          </a:prstGeom>
          <a:noFill/>
        </p:spPr>
        <p:txBody>
          <a:bodyPr wrap="square" rtlCol="0">
            <a:spAutoFit/>
          </a:bodyPr>
          <a:lstStyle/>
          <a:p>
            <a:pPr algn="ctr" defTabSz="914363">
              <a:buClrTx/>
            </a:pPr>
            <a:r>
              <a:rPr lang="en-US" sz="1800" kern="1200" dirty="0">
                <a:solidFill>
                  <a:srgbClr val="616265"/>
                </a:solidFill>
                <a:ea typeface="+mn-ea"/>
                <a:cs typeface="+mn-cs"/>
              </a:rPr>
              <a:t>Groundwater cost curve</a:t>
            </a:r>
          </a:p>
          <a:p>
            <a:pPr algn="ctr" defTabSz="914363">
              <a:buClrTx/>
            </a:pPr>
            <a:r>
              <a:rPr lang="en-US" sz="1800" kern="1200" dirty="0">
                <a:solidFill>
                  <a:srgbClr val="616265"/>
                </a:solidFill>
                <a:ea typeface="+mn-ea"/>
                <a:cs typeface="+mn-cs"/>
              </a:rPr>
              <a:t>Basin A</a:t>
            </a:r>
          </a:p>
        </p:txBody>
      </p:sp>
      <p:cxnSp>
        <p:nvCxnSpPr>
          <p:cNvPr id="24" name="Straight Connector 23">
            <a:extLst>
              <a:ext uri="{FF2B5EF4-FFF2-40B4-BE49-F238E27FC236}">
                <a16:creationId xmlns:a16="http://schemas.microsoft.com/office/drawing/2014/main" id="{13FB9DA1-1980-D58C-DFDE-C04ED80E4648}"/>
              </a:ext>
            </a:extLst>
          </p:cNvPr>
          <p:cNvCxnSpPr>
            <a:cxnSpLocks/>
          </p:cNvCxnSpPr>
          <p:nvPr/>
        </p:nvCxnSpPr>
        <p:spPr>
          <a:xfrm flipH="1">
            <a:off x="2980107" y="6188320"/>
            <a:ext cx="1638759" cy="2237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4C2ABB16-A2DB-89B8-87A0-8AB2A813DD71}"/>
              </a:ext>
            </a:extLst>
          </p:cNvPr>
          <p:cNvSpPr txBox="1"/>
          <p:nvPr/>
        </p:nvSpPr>
        <p:spPr>
          <a:xfrm rot="16200000">
            <a:off x="2430215" y="5253921"/>
            <a:ext cx="61556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Price $</a:t>
            </a:r>
          </a:p>
        </p:txBody>
      </p:sp>
      <p:sp>
        <p:nvSpPr>
          <p:cNvPr id="26" name="TextBox 25">
            <a:extLst>
              <a:ext uri="{FF2B5EF4-FFF2-40B4-BE49-F238E27FC236}">
                <a16:creationId xmlns:a16="http://schemas.microsoft.com/office/drawing/2014/main" id="{FA1D5E3B-6956-DC66-A917-CC35D67AE69F}"/>
              </a:ext>
            </a:extLst>
          </p:cNvPr>
          <p:cNvSpPr txBox="1"/>
          <p:nvPr/>
        </p:nvSpPr>
        <p:spPr>
          <a:xfrm>
            <a:off x="3236973" y="6246168"/>
            <a:ext cx="119733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Availability [%]</a:t>
            </a:r>
          </a:p>
        </p:txBody>
      </p:sp>
      <p:cxnSp>
        <p:nvCxnSpPr>
          <p:cNvPr id="27" name="Straight Connector 26">
            <a:extLst>
              <a:ext uri="{FF2B5EF4-FFF2-40B4-BE49-F238E27FC236}">
                <a16:creationId xmlns:a16="http://schemas.microsoft.com/office/drawing/2014/main" id="{D901B8D1-7D28-AB67-4E2D-B35B05B86558}"/>
              </a:ext>
            </a:extLst>
          </p:cNvPr>
          <p:cNvCxnSpPr>
            <a:cxnSpLocks/>
          </p:cNvCxnSpPr>
          <p:nvPr/>
        </p:nvCxnSpPr>
        <p:spPr>
          <a:xfrm>
            <a:off x="2984396" y="4746964"/>
            <a:ext cx="0" cy="146372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F65DCA7B-66D2-C305-72C1-094D1EAC362F}"/>
              </a:ext>
            </a:extLst>
          </p:cNvPr>
          <p:cNvCxnSpPr/>
          <p:nvPr/>
        </p:nvCxnSpPr>
        <p:spPr>
          <a:xfrm flipV="1">
            <a:off x="2980107" y="6088824"/>
            <a:ext cx="791784" cy="121867"/>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EA0DD60C-B279-6504-DC3A-6E048F020FE1}"/>
              </a:ext>
            </a:extLst>
          </p:cNvPr>
          <p:cNvCxnSpPr>
            <a:cxnSpLocks/>
          </p:cNvCxnSpPr>
          <p:nvPr/>
        </p:nvCxnSpPr>
        <p:spPr>
          <a:xfrm flipV="1">
            <a:off x="3771891" y="4746964"/>
            <a:ext cx="846975" cy="134186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30" name="TextBox 29">
            <a:extLst>
              <a:ext uri="{FF2B5EF4-FFF2-40B4-BE49-F238E27FC236}">
                <a16:creationId xmlns:a16="http://schemas.microsoft.com/office/drawing/2014/main" id="{F3335C48-8E2F-C1AA-C35C-B4348118E2C2}"/>
              </a:ext>
            </a:extLst>
          </p:cNvPr>
          <p:cNvSpPr txBox="1"/>
          <p:nvPr/>
        </p:nvSpPr>
        <p:spPr>
          <a:xfrm>
            <a:off x="7223152" y="1882531"/>
            <a:ext cx="4788589" cy="2031325"/>
          </a:xfrm>
          <a:prstGeom prst="rect">
            <a:avLst/>
          </a:prstGeom>
          <a:noFill/>
        </p:spPr>
        <p:txBody>
          <a:bodyPr wrap="square" rtlCol="0">
            <a:spAutoFit/>
          </a:bodyPr>
          <a:lstStyle/>
          <a:p>
            <a:pPr marL="380985" indent="-380985" defTabSz="914363">
              <a:buClrTx/>
              <a:buFontTx/>
              <a:buAutoNum type="arabicPeriod"/>
            </a:pPr>
            <a:r>
              <a:rPr lang="en-US" sz="1800" kern="1200" dirty="0">
                <a:solidFill>
                  <a:srgbClr val="616265"/>
                </a:solidFill>
                <a:ea typeface="+mn-ea"/>
                <a:cs typeface="+mn-cs"/>
              </a:rPr>
              <a:t>Water withdrawals come from cheap renewable sources first.</a:t>
            </a:r>
          </a:p>
          <a:p>
            <a:pPr marL="380985" indent="-380985" defTabSz="914363">
              <a:buClrTx/>
              <a:buFontTx/>
              <a:buAutoNum type="arabicPeriod"/>
            </a:pPr>
            <a:r>
              <a:rPr lang="en-US" sz="1800" kern="1200" dirty="0">
                <a:solidFill>
                  <a:srgbClr val="616265"/>
                </a:solidFill>
                <a:ea typeface="+mn-ea"/>
                <a:cs typeface="+mn-cs"/>
              </a:rPr>
              <a:t>If demands exceed the accessible portion in any given timestep, a price interaction between groundwater and renewable water occurs where water is drawn from the cheaper source first.</a:t>
            </a:r>
          </a:p>
        </p:txBody>
      </p:sp>
      <p:cxnSp>
        <p:nvCxnSpPr>
          <p:cNvPr id="31" name="Straight Connector 30">
            <a:extLst>
              <a:ext uri="{FF2B5EF4-FFF2-40B4-BE49-F238E27FC236}">
                <a16:creationId xmlns:a16="http://schemas.microsoft.com/office/drawing/2014/main" id="{DDCB5A77-B394-C2DE-C6CC-C2F644663584}"/>
              </a:ext>
            </a:extLst>
          </p:cNvPr>
          <p:cNvCxnSpPr>
            <a:cxnSpLocks/>
          </p:cNvCxnSpPr>
          <p:nvPr/>
        </p:nvCxnSpPr>
        <p:spPr>
          <a:xfrm flipH="1">
            <a:off x="5434761" y="6203264"/>
            <a:ext cx="1638759" cy="2237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D215750B-2CB1-DBDC-0EE7-30C30A06A85E}"/>
              </a:ext>
            </a:extLst>
          </p:cNvPr>
          <p:cNvSpPr txBox="1"/>
          <p:nvPr/>
        </p:nvSpPr>
        <p:spPr>
          <a:xfrm rot="16200000">
            <a:off x="4884869" y="5268864"/>
            <a:ext cx="61556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Price $</a:t>
            </a:r>
          </a:p>
        </p:txBody>
      </p:sp>
      <p:sp>
        <p:nvSpPr>
          <p:cNvPr id="33" name="TextBox 32">
            <a:extLst>
              <a:ext uri="{FF2B5EF4-FFF2-40B4-BE49-F238E27FC236}">
                <a16:creationId xmlns:a16="http://schemas.microsoft.com/office/drawing/2014/main" id="{AD3E3EA2-BD27-CD1F-4B82-B79F3EC0ED56}"/>
              </a:ext>
            </a:extLst>
          </p:cNvPr>
          <p:cNvSpPr txBox="1"/>
          <p:nvPr/>
        </p:nvSpPr>
        <p:spPr>
          <a:xfrm>
            <a:off x="5691626" y="6261111"/>
            <a:ext cx="119733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Cost Grade</a:t>
            </a:r>
          </a:p>
        </p:txBody>
      </p:sp>
      <p:sp>
        <p:nvSpPr>
          <p:cNvPr id="34" name="Arc 33">
            <a:extLst>
              <a:ext uri="{FF2B5EF4-FFF2-40B4-BE49-F238E27FC236}">
                <a16:creationId xmlns:a16="http://schemas.microsoft.com/office/drawing/2014/main" id="{D5EF1207-A4B6-7C1A-2427-38C8AE6F1F7B}"/>
              </a:ext>
            </a:extLst>
          </p:cNvPr>
          <p:cNvSpPr/>
          <p:nvPr/>
        </p:nvSpPr>
        <p:spPr>
          <a:xfrm rot="4840005">
            <a:off x="4039784" y="3279608"/>
            <a:ext cx="2130176" cy="3609162"/>
          </a:xfrm>
          <a:prstGeom prst="arc">
            <a:avLst>
              <a:gd name="adj1" fmla="val 16200000"/>
              <a:gd name="adj2" fmla="val 20987925"/>
            </a:avLst>
          </a:prstGeom>
          <a:ln w="28575">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defTabSz="914363">
              <a:buClrTx/>
            </a:pPr>
            <a:endParaRPr lang="en-US" sz="1800" kern="1200">
              <a:solidFill>
                <a:srgbClr val="616265"/>
              </a:solidFill>
              <a:latin typeface="Arial"/>
            </a:endParaRPr>
          </a:p>
        </p:txBody>
      </p:sp>
      <p:cxnSp>
        <p:nvCxnSpPr>
          <p:cNvPr id="35" name="Straight Connector 34">
            <a:extLst>
              <a:ext uri="{FF2B5EF4-FFF2-40B4-BE49-F238E27FC236}">
                <a16:creationId xmlns:a16="http://schemas.microsoft.com/office/drawing/2014/main" id="{5717206E-25D8-E42B-7E10-D6851A0E4D12}"/>
              </a:ext>
            </a:extLst>
          </p:cNvPr>
          <p:cNvCxnSpPr>
            <a:cxnSpLocks/>
          </p:cNvCxnSpPr>
          <p:nvPr/>
        </p:nvCxnSpPr>
        <p:spPr>
          <a:xfrm>
            <a:off x="5434760" y="4770147"/>
            <a:ext cx="0" cy="146372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36" name="Rectangle 35">
            <a:extLst>
              <a:ext uri="{FF2B5EF4-FFF2-40B4-BE49-F238E27FC236}">
                <a16:creationId xmlns:a16="http://schemas.microsoft.com/office/drawing/2014/main" id="{E51FD4ED-F273-36F4-5A2A-46613B72399D}"/>
              </a:ext>
            </a:extLst>
          </p:cNvPr>
          <p:cNvSpPr/>
          <p:nvPr/>
        </p:nvSpPr>
        <p:spPr>
          <a:xfrm>
            <a:off x="5452466" y="4774102"/>
            <a:ext cx="255823" cy="1456300"/>
          </a:xfrm>
          <a:prstGeom prst="rect">
            <a:avLst/>
          </a:prstGeom>
          <a:solidFill>
            <a:srgbClr val="F30900">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spTree>
    <p:extLst>
      <p:ext uri="{BB962C8B-B14F-4D97-AF65-F5344CB8AC3E}">
        <p14:creationId xmlns:p14="http://schemas.microsoft.com/office/powerpoint/2010/main" val="188337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5" grpId="0"/>
      <p:bldP spid="26" grpId="0"/>
      <p:bldP spid="32" grpId="0"/>
      <p:bldP spid="33" grpId="0"/>
      <p:bldP spid="34"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B9C79A-0F8E-261B-551E-A54E845BA035}"/>
              </a:ext>
            </a:extLst>
          </p:cNvPr>
          <p:cNvCxnSpPr>
            <a:cxnSpLocks/>
          </p:cNvCxnSpPr>
          <p:nvPr/>
        </p:nvCxnSpPr>
        <p:spPr>
          <a:xfrm>
            <a:off x="5439049" y="4761907"/>
            <a:ext cx="0" cy="1463728"/>
          </a:xfrm>
          <a:prstGeom prst="line">
            <a:avLst/>
          </a:prstGeom>
          <a:ln w="38100">
            <a:no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C9F0F53-E157-26EC-CDD9-D080D90B9FA6}"/>
              </a:ext>
            </a:extLst>
          </p:cNvPr>
          <p:cNvCxnSpPr>
            <a:cxnSpLocks/>
          </p:cNvCxnSpPr>
          <p:nvPr/>
        </p:nvCxnSpPr>
        <p:spPr>
          <a:xfrm flipH="1">
            <a:off x="1782770" y="3323889"/>
            <a:ext cx="1638759" cy="2237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3C095E2-A846-7B01-09D8-7BC28D94BF9E}"/>
              </a:ext>
            </a:extLst>
          </p:cNvPr>
          <p:cNvSpPr txBox="1"/>
          <p:nvPr/>
        </p:nvSpPr>
        <p:spPr>
          <a:xfrm rot="16200000">
            <a:off x="1232878" y="2389489"/>
            <a:ext cx="61556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Price $</a:t>
            </a:r>
          </a:p>
        </p:txBody>
      </p:sp>
      <p:sp>
        <p:nvSpPr>
          <p:cNvPr id="11" name="TextBox 10">
            <a:extLst>
              <a:ext uri="{FF2B5EF4-FFF2-40B4-BE49-F238E27FC236}">
                <a16:creationId xmlns:a16="http://schemas.microsoft.com/office/drawing/2014/main" id="{2B461E16-3CA2-EEFC-51FA-6FF079D53993}"/>
              </a:ext>
            </a:extLst>
          </p:cNvPr>
          <p:cNvSpPr txBox="1"/>
          <p:nvPr/>
        </p:nvSpPr>
        <p:spPr>
          <a:xfrm>
            <a:off x="2039635" y="3381736"/>
            <a:ext cx="119733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Availability [%]</a:t>
            </a:r>
          </a:p>
        </p:txBody>
      </p:sp>
      <p:cxnSp>
        <p:nvCxnSpPr>
          <p:cNvPr id="12" name="Straight Connector 11">
            <a:extLst>
              <a:ext uri="{FF2B5EF4-FFF2-40B4-BE49-F238E27FC236}">
                <a16:creationId xmlns:a16="http://schemas.microsoft.com/office/drawing/2014/main" id="{AFDB1196-1F00-BA90-E7A9-8A46C9C5045F}"/>
              </a:ext>
            </a:extLst>
          </p:cNvPr>
          <p:cNvCxnSpPr>
            <a:cxnSpLocks/>
          </p:cNvCxnSpPr>
          <p:nvPr/>
        </p:nvCxnSpPr>
        <p:spPr>
          <a:xfrm>
            <a:off x="1787058" y="1882532"/>
            <a:ext cx="0" cy="146372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7525CED2-EC82-D1C8-3EBE-0D498C921444}"/>
              </a:ext>
            </a:extLst>
          </p:cNvPr>
          <p:cNvCxnSpPr/>
          <p:nvPr/>
        </p:nvCxnSpPr>
        <p:spPr>
          <a:xfrm flipV="1">
            <a:off x="1782770" y="3224392"/>
            <a:ext cx="791784" cy="121867"/>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57F1D594-3AC2-AD0B-5155-AE096A436FF7}"/>
              </a:ext>
            </a:extLst>
          </p:cNvPr>
          <p:cNvCxnSpPr>
            <a:cxnSpLocks/>
          </p:cNvCxnSpPr>
          <p:nvPr/>
        </p:nvCxnSpPr>
        <p:spPr>
          <a:xfrm flipV="1">
            <a:off x="2574553" y="1882532"/>
            <a:ext cx="846975" cy="134186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CFA96CD1-04FA-AA70-E497-E3E89E98BDDE}"/>
              </a:ext>
            </a:extLst>
          </p:cNvPr>
          <p:cNvSpPr txBox="1"/>
          <p:nvPr/>
        </p:nvSpPr>
        <p:spPr>
          <a:xfrm>
            <a:off x="1270001" y="1179286"/>
            <a:ext cx="2757714" cy="646331"/>
          </a:xfrm>
          <a:prstGeom prst="rect">
            <a:avLst/>
          </a:prstGeom>
          <a:noFill/>
        </p:spPr>
        <p:txBody>
          <a:bodyPr wrap="square" rtlCol="0">
            <a:spAutoFit/>
          </a:bodyPr>
          <a:lstStyle/>
          <a:p>
            <a:pPr algn="ctr" defTabSz="914363">
              <a:buClrTx/>
            </a:pPr>
            <a:r>
              <a:rPr lang="en-US" sz="1800" kern="1200" dirty="0">
                <a:solidFill>
                  <a:srgbClr val="616265"/>
                </a:solidFill>
                <a:ea typeface="+mn-ea"/>
                <a:cs typeface="+mn-cs"/>
              </a:rPr>
              <a:t>Renewable cost curve</a:t>
            </a:r>
          </a:p>
          <a:p>
            <a:pPr algn="ctr" defTabSz="914363">
              <a:buClrTx/>
            </a:pPr>
            <a:r>
              <a:rPr lang="en-US" sz="1800" kern="1200" dirty="0">
                <a:solidFill>
                  <a:srgbClr val="616265"/>
                </a:solidFill>
                <a:ea typeface="+mn-ea"/>
                <a:cs typeface="+mn-cs"/>
              </a:rPr>
              <a:t>Basin A</a:t>
            </a:r>
          </a:p>
        </p:txBody>
      </p:sp>
      <p:cxnSp>
        <p:nvCxnSpPr>
          <p:cNvPr id="16" name="Straight Connector 15">
            <a:extLst>
              <a:ext uri="{FF2B5EF4-FFF2-40B4-BE49-F238E27FC236}">
                <a16:creationId xmlns:a16="http://schemas.microsoft.com/office/drawing/2014/main" id="{03BA06E1-E130-9009-B5BA-0773779A4DDF}"/>
              </a:ext>
            </a:extLst>
          </p:cNvPr>
          <p:cNvCxnSpPr>
            <a:cxnSpLocks/>
          </p:cNvCxnSpPr>
          <p:nvPr/>
        </p:nvCxnSpPr>
        <p:spPr>
          <a:xfrm flipH="1">
            <a:off x="4857866" y="3323888"/>
            <a:ext cx="1638759" cy="2237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A0A81849-10D1-676B-25A2-B7AAC511BB91}"/>
              </a:ext>
            </a:extLst>
          </p:cNvPr>
          <p:cNvSpPr txBox="1"/>
          <p:nvPr/>
        </p:nvSpPr>
        <p:spPr>
          <a:xfrm rot="16200000">
            <a:off x="4307974" y="2389488"/>
            <a:ext cx="61556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Price $</a:t>
            </a:r>
          </a:p>
        </p:txBody>
      </p:sp>
      <p:sp>
        <p:nvSpPr>
          <p:cNvPr id="18" name="TextBox 17">
            <a:extLst>
              <a:ext uri="{FF2B5EF4-FFF2-40B4-BE49-F238E27FC236}">
                <a16:creationId xmlns:a16="http://schemas.microsoft.com/office/drawing/2014/main" id="{F3576786-1C97-3A6D-3A62-0536D1E53335}"/>
              </a:ext>
            </a:extLst>
          </p:cNvPr>
          <p:cNvSpPr txBox="1"/>
          <p:nvPr/>
        </p:nvSpPr>
        <p:spPr>
          <a:xfrm>
            <a:off x="5114731" y="3381736"/>
            <a:ext cx="119733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Cost Grade</a:t>
            </a:r>
          </a:p>
        </p:txBody>
      </p:sp>
      <p:cxnSp>
        <p:nvCxnSpPr>
          <p:cNvPr id="19" name="Straight Connector 18">
            <a:extLst>
              <a:ext uri="{FF2B5EF4-FFF2-40B4-BE49-F238E27FC236}">
                <a16:creationId xmlns:a16="http://schemas.microsoft.com/office/drawing/2014/main" id="{C5129104-C1D0-4E6C-513F-C109F32DF9D4}"/>
              </a:ext>
            </a:extLst>
          </p:cNvPr>
          <p:cNvCxnSpPr>
            <a:cxnSpLocks/>
          </p:cNvCxnSpPr>
          <p:nvPr/>
        </p:nvCxnSpPr>
        <p:spPr>
          <a:xfrm>
            <a:off x="4862154" y="1882531"/>
            <a:ext cx="0" cy="146372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0" name="Arc 19">
            <a:extLst>
              <a:ext uri="{FF2B5EF4-FFF2-40B4-BE49-F238E27FC236}">
                <a16:creationId xmlns:a16="http://schemas.microsoft.com/office/drawing/2014/main" id="{3E8A2557-8765-5D80-E687-632A475F2EE0}"/>
              </a:ext>
            </a:extLst>
          </p:cNvPr>
          <p:cNvSpPr/>
          <p:nvPr/>
        </p:nvSpPr>
        <p:spPr>
          <a:xfrm rot="4840005">
            <a:off x="3462889" y="400232"/>
            <a:ext cx="2130176" cy="3609162"/>
          </a:xfrm>
          <a:prstGeom prst="arc">
            <a:avLst>
              <a:gd name="adj1" fmla="val 16200000"/>
              <a:gd name="adj2" fmla="val 20987925"/>
            </a:avLst>
          </a:prstGeom>
          <a:ln w="28575">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defTabSz="914363">
              <a:buClrTx/>
            </a:pPr>
            <a:endParaRPr lang="en-US" sz="1800" kern="1200">
              <a:solidFill>
                <a:srgbClr val="616265"/>
              </a:solidFill>
              <a:latin typeface="Arial"/>
            </a:endParaRPr>
          </a:p>
        </p:txBody>
      </p:sp>
      <p:sp>
        <p:nvSpPr>
          <p:cNvPr id="21" name="Cross 20">
            <a:extLst>
              <a:ext uri="{FF2B5EF4-FFF2-40B4-BE49-F238E27FC236}">
                <a16:creationId xmlns:a16="http://schemas.microsoft.com/office/drawing/2014/main" id="{743221A5-34E0-C6D1-D867-80F905B8FD75}"/>
              </a:ext>
            </a:extLst>
          </p:cNvPr>
          <p:cNvSpPr/>
          <p:nvPr/>
        </p:nvSpPr>
        <p:spPr>
          <a:xfrm>
            <a:off x="3701023" y="2402077"/>
            <a:ext cx="508000" cy="462831"/>
          </a:xfrm>
          <a:prstGeom prst="plus">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sp>
        <p:nvSpPr>
          <p:cNvPr id="22" name="TextBox 21">
            <a:extLst>
              <a:ext uri="{FF2B5EF4-FFF2-40B4-BE49-F238E27FC236}">
                <a16:creationId xmlns:a16="http://schemas.microsoft.com/office/drawing/2014/main" id="{0634F604-889A-D0DB-58FC-1A48B942B507}"/>
              </a:ext>
            </a:extLst>
          </p:cNvPr>
          <p:cNvSpPr txBox="1"/>
          <p:nvPr/>
        </p:nvSpPr>
        <p:spPr>
          <a:xfrm>
            <a:off x="4298387" y="1251590"/>
            <a:ext cx="2757714" cy="646331"/>
          </a:xfrm>
          <a:prstGeom prst="rect">
            <a:avLst/>
          </a:prstGeom>
          <a:noFill/>
        </p:spPr>
        <p:txBody>
          <a:bodyPr wrap="square" rtlCol="0">
            <a:spAutoFit/>
          </a:bodyPr>
          <a:lstStyle/>
          <a:p>
            <a:pPr algn="ctr" defTabSz="914363">
              <a:buClrTx/>
            </a:pPr>
            <a:r>
              <a:rPr lang="en-US" sz="1800" kern="1200" dirty="0">
                <a:solidFill>
                  <a:srgbClr val="616265"/>
                </a:solidFill>
                <a:ea typeface="+mn-ea"/>
                <a:cs typeface="+mn-cs"/>
              </a:rPr>
              <a:t>Groundwater cost curve</a:t>
            </a:r>
          </a:p>
          <a:p>
            <a:pPr algn="ctr" defTabSz="914363">
              <a:buClrTx/>
            </a:pPr>
            <a:r>
              <a:rPr lang="en-US" sz="1800" kern="1200" dirty="0">
                <a:solidFill>
                  <a:srgbClr val="616265"/>
                </a:solidFill>
                <a:ea typeface="+mn-ea"/>
                <a:cs typeface="+mn-cs"/>
              </a:rPr>
              <a:t>Basin A</a:t>
            </a:r>
          </a:p>
        </p:txBody>
      </p:sp>
      <p:cxnSp>
        <p:nvCxnSpPr>
          <p:cNvPr id="23" name="Straight Connector 22">
            <a:extLst>
              <a:ext uri="{FF2B5EF4-FFF2-40B4-BE49-F238E27FC236}">
                <a16:creationId xmlns:a16="http://schemas.microsoft.com/office/drawing/2014/main" id="{886486C4-BCBE-9E26-DB80-EC8BA65286AF}"/>
              </a:ext>
            </a:extLst>
          </p:cNvPr>
          <p:cNvCxnSpPr>
            <a:cxnSpLocks/>
          </p:cNvCxnSpPr>
          <p:nvPr/>
        </p:nvCxnSpPr>
        <p:spPr>
          <a:xfrm flipH="1">
            <a:off x="2980107" y="6188320"/>
            <a:ext cx="1638759" cy="2237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462CA6E1-3796-4DE3-FA46-4779EFA908B3}"/>
              </a:ext>
            </a:extLst>
          </p:cNvPr>
          <p:cNvSpPr txBox="1"/>
          <p:nvPr/>
        </p:nvSpPr>
        <p:spPr>
          <a:xfrm rot="16200000">
            <a:off x="2430215" y="5253921"/>
            <a:ext cx="61556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Price $</a:t>
            </a:r>
          </a:p>
        </p:txBody>
      </p:sp>
      <p:sp>
        <p:nvSpPr>
          <p:cNvPr id="25" name="TextBox 24">
            <a:extLst>
              <a:ext uri="{FF2B5EF4-FFF2-40B4-BE49-F238E27FC236}">
                <a16:creationId xmlns:a16="http://schemas.microsoft.com/office/drawing/2014/main" id="{1337854E-A298-9BB1-789C-81D7CDBC0E9B}"/>
              </a:ext>
            </a:extLst>
          </p:cNvPr>
          <p:cNvSpPr txBox="1"/>
          <p:nvPr/>
        </p:nvSpPr>
        <p:spPr>
          <a:xfrm>
            <a:off x="3236973" y="6246168"/>
            <a:ext cx="119733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Availability [%]</a:t>
            </a:r>
          </a:p>
        </p:txBody>
      </p:sp>
      <p:cxnSp>
        <p:nvCxnSpPr>
          <p:cNvPr id="26" name="Straight Connector 25">
            <a:extLst>
              <a:ext uri="{FF2B5EF4-FFF2-40B4-BE49-F238E27FC236}">
                <a16:creationId xmlns:a16="http://schemas.microsoft.com/office/drawing/2014/main" id="{520ED0E8-3DAF-7C9E-3865-F5AE9B424163}"/>
              </a:ext>
            </a:extLst>
          </p:cNvPr>
          <p:cNvCxnSpPr>
            <a:cxnSpLocks/>
          </p:cNvCxnSpPr>
          <p:nvPr/>
        </p:nvCxnSpPr>
        <p:spPr>
          <a:xfrm>
            <a:off x="2984396" y="4746964"/>
            <a:ext cx="0" cy="146372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9789B516-1C9A-C01B-4511-A7694954ED5B}"/>
              </a:ext>
            </a:extLst>
          </p:cNvPr>
          <p:cNvCxnSpPr/>
          <p:nvPr/>
        </p:nvCxnSpPr>
        <p:spPr>
          <a:xfrm flipV="1">
            <a:off x="2980107" y="6088824"/>
            <a:ext cx="791784" cy="121867"/>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73CBB80E-8E65-59C1-D16E-3DC999D0C771}"/>
              </a:ext>
            </a:extLst>
          </p:cNvPr>
          <p:cNvCxnSpPr>
            <a:cxnSpLocks/>
          </p:cNvCxnSpPr>
          <p:nvPr/>
        </p:nvCxnSpPr>
        <p:spPr>
          <a:xfrm flipV="1">
            <a:off x="3771891" y="4746964"/>
            <a:ext cx="846975" cy="1341861"/>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2EE688D0-C22A-EC41-D51C-B25C135BDF3F}"/>
              </a:ext>
            </a:extLst>
          </p:cNvPr>
          <p:cNvSpPr txBox="1"/>
          <p:nvPr/>
        </p:nvSpPr>
        <p:spPr>
          <a:xfrm>
            <a:off x="7223152" y="1882531"/>
            <a:ext cx="4788589" cy="3970318"/>
          </a:xfrm>
          <a:prstGeom prst="rect">
            <a:avLst/>
          </a:prstGeom>
          <a:noFill/>
        </p:spPr>
        <p:txBody>
          <a:bodyPr wrap="square" rtlCol="0">
            <a:spAutoFit/>
          </a:bodyPr>
          <a:lstStyle/>
          <a:p>
            <a:pPr marL="380985" indent="-380985" defTabSz="914363">
              <a:buClrTx/>
              <a:buFontTx/>
              <a:buAutoNum type="arabicPeriod"/>
            </a:pPr>
            <a:r>
              <a:rPr lang="en-US" sz="1800" kern="1200" dirty="0">
                <a:solidFill>
                  <a:srgbClr val="616265"/>
                </a:solidFill>
                <a:ea typeface="+mn-ea"/>
                <a:cs typeface="+mn-cs"/>
              </a:rPr>
              <a:t>Water withdrawals come from cheap renewable sources first.</a:t>
            </a:r>
          </a:p>
          <a:p>
            <a:pPr marL="380985" indent="-380985" defTabSz="914363">
              <a:buClrTx/>
              <a:buFontTx/>
              <a:buAutoNum type="arabicPeriod"/>
            </a:pPr>
            <a:r>
              <a:rPr lang="en-US" sz="1800" kern="1200" dirty="0">
                <a:solidFill>
                  <a:srgbClr val="616265"/>
                </a:solidFill>
                <a:ea typeface="+mn-ea"/>
                <a:cs typeface="+mn-cs"/>
              </a:rPr>
              <a:t>If demands exceed the accessible portion in any given timestep, a price interaction between groundwater and renewable water occurs where water is drawn from the cheaper source first.</a:t>
            </a:r>
          </a:p>
          <a:p>
            <a:pPr marL="380985" indent="-380985" defTabSz="914363">
              <a:buClrTx/>
              <a:buFontTx/>
              <a:buAutoNum type="arabicPeriod"/>
            </a:pPr>
            <a:r>
              <a:rPr lang="en-US" sz="1800" kern="1200" dirty="0">
                <a:solidFill>
                  <a:srgbClr val="616265"/>
                </a:solidFill>
                <a:ea typeface="+mn-ea"/>
                <a:cs typeface="+mn-cs"/>
              </a:rPr>
              <a:t>As groundwater is exhausted in low-cost grades, the point of interaction between renewable and groundwater is pushed to higher prices</a:t>
            </a:r>
          </a:p>
          <a:p>
            <a:pPr marL="380985" indent="-380985" defTabSz="914363">
              <a:buClrTx/>
              <a:buFontTx/>
              <a:buAutoNum type="arabicPeriod"/>
            </a:pPr>
            <a:r>
              <a:rPr lang="en-US" sz="1800" kern="1200" dirty="0">
                <a:solidFill>
                  <a:srgbClr val="616265"/>
                </a:solidFill>
                <a:ea typeface="+mn-ea"/>
                <a:cs typeface="+mn-cs"/>
              </a:rPr>
              <a:t>More water than is deemed accessible must be pulled in order to start the price interaction with groundwater</a:t>
            </a:r>
          </a:p>
        </p:txBody>
      </p:sp>
      <p:cxnSp>
        <p:nvCxnSpPr>
          <p:cNvPr id="30" name="Straight Connector 29">
            <a:extLst>
              <a:ext uri="{FF2B5EF4-FFF2-40B4-BE49-F238E27FC236}">
                <a16:creationId xmlns:a16="http://schemas.microsoft.com/office/drawing/2014/main" id="{05C10B12-37C7-B88C-A506-487FA7308876}"/>
              </a:ext>
            </a:extLst>
          </p:cNvPr>
          <p:cNvCxnSpPr>
            <a:cxnSpLocks/>
          </p:cNvCxnSpPr>
          <p:nvPr/>
        </p:nvCxnSpPr>
        <p:spPr>
          <a:xfrm flipH="1">
            <a:off x="5434761" y="6203264"/>
            <a:ext cx="1638759" cy="22371"/>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AC1BA5DE-19FF-549A-6377-6CEC3126F3C3}"/>
              </a:ext>
            </a:extLst>
          </p:cNvPr>
          <p:cNvSpPr txBox="1"/>
          <p:nvPr/>
        </p:nvSpPr>
        <p:spPr>
          <a:xfrm rot="16200000">
            <a:off x="4884869" y="5268864"/>
            <a:ext cx="61556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Price $</a:t>
            </a:r>
          </a:p>
        </p:txBody>
      </p:sp>
      <p:sp>
        <p:nvSpPr>
          <p:cNvPr id="32" name="TextBox 31">
            <a:extLst>
              <a:ext uri="{FF2B5EF4-FFF2-40B4-BE49-F238E27FC236}">
                <a16:creationId xmlns:a16="http://schemas.microsoft.com/office/drawing/2014/main" id="{F8F38551-0323-08EF-0016-7B65D85C238E}"/>
              </a:ext>
            </a:extLst>
          </p:cNvPr>
          <p:cNvSpPr txBox="1"/>
          <p:nvPr/>
        </p:nvSpPr>
        <p:spPr>
          <a:xfrm>
            <a:off x="5691626" y="6261111"/>
            <a:ext cx="1197338" cy="246221"/>
          </a:xfrm>
          <a:prstGeom prst="rect">
            <a:avLst/>
          </a:prstGeom>
          <a:noFill/>
        </p:spPr>
        <p:txBody>
          <a:bodyPr wrap="square" rtlCol="0">
            <a:spAutoFit/>
          </a:bodyPr>
          <a:lstStyle/>
          <a:p>
            <a:pPr defTabSz="914363">
              <a:buClrTx/>
            </a:pPr>
            <a:r>
              <a:rPr lang="en-US" sz="1000" kern="1200" dirty="0">
                <a:solidFill>
                  <a:srgbClr val="616265"/>
                </a:solidFill>
                <a:ea typeface="+mn-ea"/>
                <a:cs typeface="+mn-cs"/>
              </a:rPr>
              <a:t>Cost Grade</a:t>
            </a:r>
          </a:p>
        </p:txBody>
      </p:sp>
      <p:sp>
        <p:nvSpPr>
          <p:cNvPr id="33" name="Arc 32">
            <a:extLst>
              <a:ext uri="{FF2B5EF4-FFF2-40B4-BE49-F238E27FC236}">
                <a16:creationId xmlns:a16="http://schemas.microsoft.com/office/drawing/2014/main" id="{373EF9D4-67A0-4DAE-042F-A6E0E9A40877}"/>
              </a:ext>
            </a:extLst>
          </p:cNvPr>
          <p:cNvSpPr/>
          <p:nvPr/>
        </p:nvSpPr>
        <p:spPr>
          <a:xfrm rot="4840005">
            <a:off x="4039784" y="3279608"/>
            <a:ext cx="2130176" cy="3609162"/>
          </a:xfrm>
          <a:prstGeom prst="arc">
            <a:avLst>
              <a:gd name="adj1" fmla="val 16200000"/>
              <a:gd name="adj2" fmla="val 20987925"/>
            </a:avLst>
          </a:prstGeom>
          <a:ln w="28575">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defTabSz="914363">
              <a:buClrTx/>
            </a:pPr>
            <a:endParaRPr lang="en-US" sz="1800" kern="1200">
              <a:solidFill>
                <a:srgbClr val="616265"/>
              </a:solidFill>
              <a:latin typeface="Arial"/>
            </a:endParaRPr>
          </a:p>
        </p:txBody>
      </p:sp>
      <p:cxnSp>
        <p:nvCxnSpPr>
          <p:cNvPr id="34" name="Straight Connector 33">
            <a:extLst>
              <a:ext uri="{FF2B5EF4-FFF2-40B4-BE49-F238E27FC236}">
                <a16:creationId xmlns:a16="http://schemas.microsoft.com/office/drawing/2014/main" id="{917AEF8F-3821-2419-8D12-E4DE0F66F5C0}"/>
              </a:ext>
            </a:extLst>
          </p:cNvPr>
          <p:cNvCxnSpPr>
            <a:cxnSpLocks/>
          </p:cNvCxnSpPr>
          <p:nvPr/>
        </p:nvCxnSpPr>
        <p:spPr>
          <a:xfrm>
            <a:off x="5434760" y="4770147"/>
            <a:ext cx="0" cy="1463728"/>
          </a:xfrm>
          <a:prstGeom prst="line">
            <a:avLst/>
          </a:prstGeom>
          <a:ln w="38100">
            <a:solidFill>
              <a:schemeClr val="tx1"/>
            </a:solidFill>
          </a:ln>
        </p:spPr>
        <p:style>
          <a:lnRef idx="1">
            <a:schemeClr val="accent2"/>
          </a:lnRef>
          <a:fillRef idx="0">
            <a:schemeClr val="accent2"/>
          </a:fillRef>
          <a:effectRef idx="0">
            <a:schemeClr val="accent2"/>
          </a:effectRef>
          <a:fontRef idx="minor">
            <a:schemeClr val="tx1"/>
          </a:fontRef>
        </p:style>
      </p:cxnSp>
      <p:sp>
        <p:nvSpPr>
          <p:cNvPr id="35" name="Rectangle 34">
            <a:extLst>
              <a:ext uri="{FF2B5EF4-FFF2-40B4-BE49-F238E27FC236}">
                <a16:creationId xmlns:a16="http://schemas.microsoft.com/office/drawing/2014/main" id="{F044EC99-64BE-1210-DB7B-598CB61EDC46}"/>
              </a:ext>
            </a:extLst>
          </p:cNvPr>
          <p:cNvSpPr/>
          <p:nvPr/>
        </p:nvSpPr>
        <p:spPr>
          <a:xfrm>
            <a:off x="5460914" y="4746963"/>
            <a:ext cx="255823" cy="145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sp>
        <p:nvSpPr>
          <p:cNvPr id="36" name="Rectangle 35">
            <a:extLst>
              <a:ext uri="{FF2B5EF4-FFF2-40B4-BE49-F238E27FC236}">
                <a16:creationId xmlns:a16="http://schemas.microsoft.com/office/drawing/2014/main" id="{63ADCC54-C002-A20B-03D3-B4A406655F7C}"/>
              </a:ext>
            </a:extLst>
          </p:cNvPr>
          <p:cNvSpPr/>
          <p:nvPr/>
        </p:nvSpPr>
        <p:spPr>
          <a:xfrm>
            <a:off x="2980107" y="4746963"/>
            <a:ext cx="1090852" cy="1441357"/>
          </a:xfrm>
          <a:prstGeom prst="rect">
            <a:avLst/>
          </a:prstGeom>
          <a:solidFill>
            <a:srgbClr val="20B8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sp>
        <p:nvSpPr>
          <p:cNvPr id="37" name="Rectangle 36">
            <a:extLst>
              <a:ext uri="{FF2B5EF4-FFF2-40B4-BE49-F238E27FC236}">
                <a16:creationId xmlns:a16="http://schemas.microsoft.com/office/drawing/2014/main" id="{1DBFCED1-56FC-3157-8915-F3CA0F59AE3D}"/>
              </a:ext>
            </a:extLst>
          </p:cNvPr>
          <p:cNvSpPr/>
          <p:nvPr/>
        </p:nvSpPr>
        <p:spPr>
          <a:xfrm>
            <a:off x="5728039" y="4774102"/>
            <a:ext cx="255823" cy="1456300"/>
          </a:xfrm>
          <a:prstGeom prst="rect">
            <a:avLst/>
          </a:prstGeom>
          <a:solidFill>
            <a:srgbClr val="F30900">
              <a:alpha val="1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buClrTx/>
            </a:pPr>
            <a:endParaRPr lang="en-US" sz="1800" kern="1200">
              <a:solidFill>
                <a:srgbClr val="FFFFFF"/>
              </a:solidFill>
              <a:latin typeface="Arial"/>
            </a:endParaRPr>
          </a:p>
        </p:txBody>
      </p:sp>
      <p:sp>
        <p:nvSpPr>
          <p:cNvPr id="38" name="Title 2">
            <a:extLst>
              <a:ext uri="{FF2B5EF4-FFF2-40B4-BE49-F238E27FC236}">
                <a16:creationId xmlns:a16="http://schemas.microsoft.com/office/drawing/2014/main" id="{B4E5BC3B-7305-E491-7920-EDDD2A2B909E}"/>
              </a:ext>
            </a:extLst>
          </p:cNvPr>
          <p:cNvSpPr txBox="1">
            <a:spLocks/>
          </p:cNvSpPr>
          <p:nvPr/>
        </p:nvSpPr>
        <p:spPr>
          <a:xfrm>
            <a:off x="941376" y="346661"/>
            <a:ext cx="8389471" cy="42319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57500"/>
              </a:buClr>
              <a:buSzPts val="2500"/>
              <a:buFont typeface="Arial"/>
              <a:buNone/>
              <a:defRPr sz="2500" b="1" i="0" u="none" strike="noStrike" cap="none">
                <a:solidFill>
                  <a:srgbClr val="D575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750" dirty="0">
                <a:solidFill>
                  <a:schemeClr val="tx1"/>
                </a:solidFill>
              </a:rPr>
              <a:t>Surface water and Groundwater price interaction</a:t>
            </a:r>
          </a:p>
        </p:txBody>
      </p:sp>
    </p:spTree>
    <p:extLst>
      <p:ext uri="{BB962C8B-B14F-4D97-AF65-F5344CB8AC3E}">
        <p14:creationId xmlns:p14="http://schemas.microsoft.com/office/powerpoint/2010/main" val="74961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50"/>
          <p:cNvSpPr txBox="1">
            <a:spLocks noGrp="1"/>
          </p:cNvSpPr>
          <p:nvPr>
            <p:ph type="body" idx="1"/>
          </p:nvPr>
        </p:nvSpPr>
        <p:spPr>
          <a:xfrm>
            <a:off x="838200" y="1467650"/>
            <a:ext cx="10896600" cy="513000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800"/>
              <a:buNone/>
            </a:pPr>
            <a:r>
              <a:rPr lang="en-US" sz="4800" b="1" dirty="0"/>
              <a:t>Exciting </a:t>
            </a:r>
            <a:r>
              <a:rPr lang="en-US" sz="4800" b="1"/>
              <a:t>(Water-Related) Science Questions IAMs are Exploring</a:t>
            </a:r>
            <a:endParaRPr/>
          </a:p>
          <a:p>
            <a:pPr marL="0" lvl="0" indent="0" algn="l" rtl="0">
              <a:lnSpc>
                <a:spcPct val="100000"/>
              </a:lnSpc>
              <a:spcBef>
                <a:spcPts val="1000"/>
              </a:spcBef>
              <a:spcAft>
                <a:spcPts val="0"/>
              </a:spcAft>
              <a:buClr>
                <a:schemeClr val="dk1"/>
              </a:buClr>
              <a:buSzPts val="2800"/>
              <a:buNone/>
            </a:pPr>
            <a:r>
              <a:rPr lang="en-US" dirty="0"/>
              <a:t>What key insights have emerged from IAMs?</a:t>
            </a:r>
            <a:endParaRPr dirty="0"/>
          </a:p>
          <a:p>
            <a:pPr marL="0" lvl="0" indent="0" algn="l" rtl="0">
              <a:lnSpc>
                <a:spcPct val="100000"/>
              </a:lnSpc>
              <a:spcBef>
                <a:spcPts val="1000"/>
              </a:spcBef>
              <a:spcAft>
                <a:spcPts val="0"/>
              </a:spcAft>
              <a:buClr>
                <a:schemeClr val="dk1"/>
              </a:buClr>
              <a:buSzPts val="2800"/>
              <a:buNone/>
            </a:pPr>
            <a:r>
              <a:rPr lang="en-US" dirty="0"/>
              <a:t>What questions remain unanswered?</a:t>
            </a:r>
            <a:endParaRPr dirty="0"/>
          </a:p>
          <a:p>
            <a:pPr marL="0" lvl="0" indent="0" algn="l" rtl="0">
              <a:lnSpc>
                <a:spcPct val="100000"/>
              </a:lnSpc>
              <a:spcBef>
                <a:spcPts val="1000"/>
              </a:spcBef>
              <a:spcAft>
                <a:spcPts val="0"/>
              </a:spcAft>
              <a:buClr>
                <a:schemeClr val="dk1"/>
              </a:buClr>
              <a:buSzPts val="2800"/>
              <a:buNone/>
            </a:pPr>
            <a:endParaRPr dirty="0"/>
          </a:p>
          <a:p>
            <a:pPr marL="0" lvl="0" indent="0" algn="l" rtl="0">
              <a:lnSpc>
                <a:spcPct val="100000"/>
              </a:lnSpc>
              <a:spcBef>
                <a:spcPts val="1000"/>
              </a:spcBef>
              <a:spcAft>
                <a:spcPts val="0"/>
              </a:spcAft>
              <a:buClr>
                <a:schemeClr val="dk1"/>
              </a:buClr>
              <a:buSzPts val="4800"/>
              <a:buNone/>
            </a:pPr>
            <a:endParaRPr sz="4800"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51"/>
          <p:cNvSpPr txBox="1">
            <a:spLocks noGrp="1"/>
          </p:cNvSpPr>
          <p:nvPr>
            <p:ph type="title"/>
          </p:nvPr>
        </p:nvSpPr>
        <p:spPr>
          <a:xfrm>
            <a:off x="515471" y="-10503"/>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Where will future water scarcity occur and worsen?</a:t>
            </a:r>
            <a:endParaRPr/>
          </a:p>
        </p:txBody>
      </p:sp>
      <p:sp>
        <p:nvSpPr>
          <p:cNvPr id="1436" name="Google Shape;1436;p51"/>
          <p:cNvSpPr txBox="1">
            <a:spLocks noGrp="1"/>
          </p:cNvSpPr>
          <p:nvPr>
            <p:ph type="body" idx="1"/>
          </p:nvPr>
        </p:nvSpPr>
        <p:spPr>
          <a:xfrm>
            <a:off x="1733550" y="1066800"/>
            <a:ext cx="8229600" cy="677108"/>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100000"/>
              </a:lnSpc>
              <a:spcBef>
                <a:spcPts val="0"/>
              </a:spcBef>
              <a:spcAft>
                <a:spcPts val="0"/>
              </a:spcAft>
              <a:buClr>
                <a:schemeClr val="dk1"/>
              </a:buClr>
              <a:buSzPct val="100000"/>
              <a:buChar char="•"/>
            </a:pPr>
            <a:r>
              <a:rPr lang="en-US"/>
              <a:t>Hotspots with exacerbating water scarcity conditions in year 2100</a:t>
            </a:r>
            <a:endParaRPr/>
          </a:p>
          <a:p>
            <a:pPr marL="228600" lvl="0" indent="-228600" algn="l" rtl="0">
              <a:lnSpc>
                <a:spcPct val="100000"/>
              </a:lnSpc>
              <a:spcBef>
                <a:spcPts val="1000"/>
              </a:spcBef>
              <a:spcAft>
                <a:spcPts val="0"/>
              </a:spcAft>
              <a:buClr>
                <a:schemeClr val="dk1"/>
              </a:buClr>
              <a:buSzPct val="100000"/>
              <a:buChar char="•"/>
            </a:pPr>
            <a:r>
              <a:rPr lang="en-US"/>
              <a:t>Water scarce regions will face worsening conditions</a:t>
            </a:r>
            <a:endParaRPr/>
          </a:p>
        </p:txBody>
      </p:sp>
      <p:pic>
        <p:nvPicPr>
          <p:cNvPr id="1437" name="Google Shape;1437;p51"/>
          <p:cNvPicPr preferRelativeResize="0"/>
          <p:nvPr/>
        </p:nvPicPr>
        <p:blipFill rotWithShape="1">
          <a:blip r:embed="rId3">
            <a:alphaModFix/>
          </a:blip>
          <a:srcRect t="6307"/>
          <a:stretch/>
        </p:blipFill>
        <p:spPr>
          <a:xfrm>
            <a:off x="1322985" y="1814354"/>
            <a:ext cx="9021165" cy="4235926"/>
          </a:xfrm>
          <a:prstGeom prst="rect">
            <a:avLst/>
          </a:prstGeom>
          <a:noFill/>
          <a:ln>
            <a:noFill/>
          </a:ln>
        </p:spPr>
      </p:pic>
      <p:sp>
        <p:nvSpPr>
          <p:cNvPr id="1438" name="Google Shape;1438;p51"/>
          <p:cNvSpPr/>
          <p:nvPr/>
        </p:nvSpPr>
        <p:spPr>
          <a:xfrm>
            <a:off x="7219950" y="2819400"/>
            <a:ext cx="685800" cy="60960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9" name="Google Shape;1439;p51"/>
          <p:cNvSpPr/>
          <p:nvPr/>
        </p:nvSpPr>
        <p:spPr>
          <a:xfrm>
            <a:off x="5543550" y="3124200"/>
            <a:ext cx="685800" cy="60960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0" name="Google Shape;1440;p51"/>
          <p:cNvSpPr/>
          <p:nvPr/>
        </p:nvSpPr>
        <p:spPr>
          <a:xfrm>
            <a:off x="6477000" y="3124200"/>
            <a:ext cx="685800" cy="60960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1" name="Google Shape;1441;p51"/>
          <p:cNvSpPr/>
          <p:nvPr/>
        </p:nvSpPr>
        <p:spPr>
          <a:xfrm>
            <a:off x="1847850" y="6021049"/>
            <a:ext cx="692912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2060"/>
                </a:solidFill>
                <a:latin typeface="Arial"/>
                <a:ea typeface="Arial"/>
                <a:cs typeface="Arial"/>
                <a:sym typeface="Arial"/>
              </a:rPr>
              <a:t>Hejazi M, J Edmonds, L Clarke, P Kyle, E Davies, V Chaturvedi, M Wise, P Patel, J Eom, K Calvin. 2014. “Integrated assessment of global water scarcity over the 21st century under multiple climate change mitigation policies.“ Hydrology and Earth System Sciences 18:2859-2883. DOI:10.5194/hess-18-2859-2014.</a:t>
            </a:r>
            <a:endParaRPr sz="1200">
              <a:solidFill>
                <a:srgbClr val="00206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52"/>
          <p:cNvSpPr txBox="1">
            <a:spLocks noGrp="1"/>
          </p:cNvSpPr>
          <p:nvPr>
            <p:ph type="title"/>
          </p:nvPr>
        </p:nvSpPr>
        <p:spPr>
          <a:xfrm>
            <a:off x="406624" y="249108"/>
            <a:ext cx="8557218" cy="769441"/>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400"/>
              <a:buFont typeface="Tahoma"/>
              <a:buNone/>
            </a:pPr>
            <a:r>
              <a:rPr lang="en-US" sz="2400">
                <a:solidFill>
                  <a:schemeClr val="dk1"/>
                </a:solidFill>
                <a:latin typeface="Tahoma"/>
                <a:ea typeface="Tahoma"/>
                <a:cs typeface="Tahoma"/>
                <a:sym typeface="Tahoma"/>
              </a:rPr>
              <a:t>How will climate mitigation affect water scarcity?</a:t>
            </a:r>
            <a:endParaRPr/>
          </a:p>
        </p:txBody>
      </p:sp>
      <p:pic>
        <p:nvPicPr>
          <p:cNvPr id="1448" name="Google Shape;1448;p52"/>
          <p:cNvPicPr preferRelativeResize="0"/>
          <p:nvPr/>
        </p:nvPicPr>
        <p:blipFill rotWithShape="1">
          <a:blip r:embed="rId3">
            <a:alphaModFix/>
          </a:blip>
          <a:srcRect/>
          <a:stretch/>
        </p:blipFill>
        <p:spPr>
          <a:xfrm>
            <a:off x="4722265" y="1012594"/>
            <a:ext cx="5869536" cy="5845406"/>
          </a:xfrm>
          <a:prstGeom prst="rect">
            <a:avLst/>
          </a:prstGeom>
          <a:noFill/>
          <a:ln>
            <a:noFill/>
          </a:ln>
        </p:spPr>
      </p:pic>
      <p:sp>
        <p:nvSpPr>
          <p:cNvPr id="1449" name="Google Shape;1449;p52"/>
          <p:cNvSpPr txBox="1">
            <a:spLocks noGrp="1"/>
          </p:cNvSpPr>
          <p:nvPr>
            <p:ph type="body" idx="1"/>
          </p:nvPr>
        </p:nvSpPr>
        <p:spPr>
          <a:xfrm>
            <a:off x="290456" y="1477863"/>
            <a:ext cx="4357744" cy="4339650"/>
          </a:xfrm>
          <a:prstGeom prst="rect">
            <a:avLst/>
          </a:prstGeom>
          <a:noFill/>
          <a:ln>
            <a:noFill/>
          </a:ln>
        </p:spPr>
        <p:txBody>
          <a:bodyPr spcFirstLastPara="1" wrap="square" lIns="0" tIns="0" rIns="0" bIns="0" anchor="t" anchorCtr="0">
            <a:spAutoFit/>
          </a:bodyPr>
          <a:lstStyle/>
          <a:p>
            <a:pPr marL="228600" lvl="0" indent="-228600" algn="l" rtl="0">
              <a:lnSpc>
                <a:spcPct val="90000"/>
              </a:lnSpc>
              <a:spcBef>
                <a:spcPts val="0"/>
              </a:spcBef>
              <a:spcAft>
                <a:spcPts val="0"/>
              </a:spcAft>
              <a:buClr>
                <a:schemeClr val="dk1"/>
              </a:buClr>
              <a:buSzPts val="2000"/>
              <a:buChar char="•"/>
            </a:pPr>
            <a:r>
              <a:rPr lang="en-US" dirty="0"/>
              <a:t>Climate mitigation will affect water scarcity</a:t>
            </a:r>
            <a:endParaRPr dirty="0"/>
          </a:p>
          <a:p>
            <a:pPr marL="228600" lvl="0" indent="-228600" algn="l" rtl="0">
              <a:lnSpc>
                <a:spcPct val="90000"/>
              </a:lnSpc>
              <a:spcBef>
                <a:spcPts val="1200"/>
              </a:spcBef>
              <a:spcAft>
                <a:spcPts val="0"/>
              </a:spcAft>
              <a:buClr>
                <a:schemeClr val="dk1"/>
              </a:buClr>
              <a:buSzPts val="2000"/>
              <a:buChar char="•"/>
            </a:pPr>
            <a:r>
              <a:rPr lang="en-US" dirty="0"/>
              <a:t>The type of climate policy and stringency of target matter</a:t>
            </a:r>
            <a:endParaRPr dirty="0"/>
          </a:p>
          <a:p>
            <a:pPr marL="228600" lvl="0" indent="-228600" algn="l" rtl="0">
              <a:lnSpc>
                <a:spcPct val="90000"/>
              </a:lnSpc>
              <a:spcBef>
                <a:spcPts val="1200"/>
              </a:spcBef>
              <a:spcAft>
                <a:spcPts val="0"/>
              </a:spcAft>
              <a:buClr>
                <a:schemeClr val="dk1"/>
              </a:buClr>
              <a:buSzPts val="2000"/>
              <a:buChar char="•"/>
            </a:pPr>
            <a:r>
              <a:rPr lang="en-US" dirty="0"/>
              <a:t>Climate mitigation will generally alleviate water scarcity. But, policies favoring bio-energy will exacerbate water scarcity</a:t>
            </a:r>
            <a:endParaRPr dirty="0"/>
          </a:p>
          <a:p>
            <a:pPr marL="228600" lvl="0" indent="-228600" algn="l" rtl="0">
              <a:lnSpc>
                <a:spcPct val="90000"/>
              </a:lnSpc>
              <a:spcBef>
                <a:spcPts val="1200"/>
              </a:spcBef>
              <a:spcAft>
                <a:spcPts val="0"/>
              </a:spcAft>
              <a:buClr>
                <a:schemeClr val="dk1"/>
              </a:buClr>
              <a:buSzPts val="2000"/>
              <a:buChar char="•"/>
            </a:pPr>
            <a:r>
              <a:rPr lang="en-US" dirty="0"/>
              <a:t>Location matters – there are winners and losers</a:t>
            </a:r>
            <a:endParaRPr dirty="0"/>
          </a:p>
        </p:txBody>
      </p:sp>
      <p:sp>
        <p:nvSpPr>
          <p:cNvPr id="1450" name="Google Shape;1450;p52"/>
          <p:cNvSpPr/>
          <p:nvPr/>
        </p:nvSpPr>
        <p:spPr>
          <a:xfrm>
            <a:off x="7029605" y="3048000"/>
            <a:ext cx="15888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Δpop = -3.6%</a:t>
            </a:r>
            <a:endParaRPr/>
          </a:p>
        </p:txBody>
      </p:sp>
      <p:sp>
        <p:nvSpPr>
          <p:cNvPr id="1451" name="Google Shape;1451;p52"/>
          <p:cNvSpPr/>
          <p:nvPr/>
        </p:nvSpPr>
        <p:spPr>
          <a:xfrm>
            <a:off x="6870298" y="6160688"/>
            <a:ext cx="18673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Δpop = +8.4%</a:t>
            </a:r>
            <a:endParaRPr/>
          </a:p>
        </p:txBody>
      </p:sp>
      <p:sp>
        <p:nvSpPr>
          <p:cNvPr id="1452" name="Google Shape;1452;p52"/>
          <p:cNvSpPr/>
          <p:nvPr/>
        </p:nvSpPr>
        <p:spPr>
          <a:xfrm>
            <a:off x="5386986" y="3090446"/>
            <a:ext cx="8899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UCT4.2</a:t>
            </a:r>
            <a:endParaRPr/>
          </a:p>
        </p:txBody>
      </p:sp>
      <p:sp>
        <p:nvSpPr>
          <p:cNvPr id="1453" name="Google Shape;1453;p52"/>
          <p:cNvSpPr/>
          <p:nvPr/>
        </p:nvSpPr>
        <p:spPr>
          <a:xfrm>
            <a:off x="5277980" y="6015454"/>
            <a:ext cx="10502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Arial"/>
                <a:ea typeface="Arial"/>
                <a:cs typeface="Arial"/>
                <a:sym typeface="Arial"/>
              </a:rPr>
              <a:t>FFICT4.2</a:t>
            </a:r>
            <a:endParaRPr/>
          </a:p>
        </p:txBody>
      </p:sp>
      <p:sp>
        <p:nvSpPr>
          <p:cNvPr id="1454" name="Google Shape;1454;p52"/>
          <p:cNvSpPr/>
          <p:nvPr/>
        </p:nvSpPr>
        <p:spPr>
          <a:xfrm>
            <a:off x="5562600" y="3962400"/>
            <a:ext cx="338632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ΔWSI</a:t>
            </a:r>
            <a:r>
              <a:rPr lang="en-US" sz="1800" baseline="-25000">
                <a:solidFill>
                  <a:schemeClr val="dk1"/>
                </a:solidFill>
                <a:latin typeface="Arial"/>
                <a:ea typeface="Arial"/>
                <a:cs typeface="Arial"/>
                <a:sym typeface="Arial"/>
              </a:rPr>
              <a:t>2100</a:t>
            </a:r>
            <a:r>
              <a:rPr lang="en-US" sz="1800">
                <a:solidFill>
                  <a:schemeClr val="dk1"/>
                </a:solidFill>
                <a:latin typeface="Arial"/>
                <a:ea typeface="Arial"/>
                <a:cs typeface="Arial"/>
                <a:sym typeface="Arial"/>
              </a:rPr>
              <a:t>(Policy –Reference)</a:t>
            </a:r>
            <a:endParaRPr sz="1800" baseline="-25000">
              <a:solidFill>
                <a:schemeClr val="dk1"/>
              </a:solidFill>
              <a:latin typeface="Arial"/>
              <a:ea typeface="Arial"/>
              <a:cs typeface="Arial"/>
              <a:sym typeface="Arial"/>
            </a:endParaRPr>
          </a:p>
        </p:txBody>
      </p:sp>
      <p:sp>
        <p:nvSpPr>
          <p:cNvPr id="1455" name="Google Shape;1455;p52"/>
          <p:cNvSpPr/>
          <p:nvPr/>
        </p:nvSpPr>
        <p:spPr>
          <a:xfrm>
            <a:off x="5534025" y="990600"/>
            <a:ext cx="338632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ΔWSI</a:t>
            </a:r>
            <a:r>
              <a:rPr lang="en-US" sz="1800" baseline="-25000">
                <a:solidFill>
                  <a:schemeClr val="dk1"/>
                </a:solidFill>
                <a:latin typeface="Arial"/>
                <a:ea typeface="Arial"/>
                <a:cs typeface="Arial"/>
                <a:sym typeface="Arial"/>
              </a:rPr>
              <a:t>2100</a:t>
            </a:r>
            <a:r>
              <a:rPr lang="en-US" sz="1800">
                <a:solidFill>
                  <a:schemeClr val="dk1"/>
                </a:solidFill>
                <a:latin typeface="Arial"/>
                <a:ea typeface="Arial"/>
                <a:cs typeface="Arial"/>
                <a:sym typeface="Arial"/>
              </a:rPr>
              <a:t>(Policy –Reference)</a:t>
            </a:r>
            <a:endParaRPr sz="1800" baseline="-25000">
              <a:solidFill>
                <a:schemeClr val="dk1"/>
              </a:solidFill>
              <a:latin typeface="Arial"/>
              <a:ea typeface="Arial"/>
              <a:cs typeface="Arial"/>
              <a:sym typeface="Arial"/>
            </a:endParaRPr>
          </a:p>
        </p:txBody>
      </p:sp>
      <p:sp>
        <p:nvSpPr>
          <p:cNvPr id="1456" name="Google Shape;1456;p52"/>
          <p:cNvSpPr/>
          <p:nvPr/>
        </p:nvSpPr>
        <p:spPr>
          <a:xfrm>
            <a:off x="434382" y="5353734"/>
            <a:ext cx="401002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2060"/>
                </a:solidFill>
                <a:latin typeface="Arial"/>
                <a:ea typeface="Arial"/>
                <a:cs typeface="Arial"/>
                <a:sym typeface="Arial"/>
              </a:rPr>
              <a:t>Hejazi et al. 2014. “Integrated assessment of global water scarcity over the 21st century under multiple climate change mitigation policies.“ Hydrology &amp; Earth Sys. Sc. 18:2859-2883. </a:t>
            </a:r>
            <a:endParaRPr sz="1200">
              <a:solidFill>
                <a:srgbClr val="002060"/>
              </a:solidFill>
              <a:latin typeface="Arial"/>
              <a:ea typeface="Arial"/>
              <a:cs typeface="Arial"/>
              <a:sym typeface="Arial"/>
            </a:endParaRPr>
          </a:p>
        </p:txBody>
      </p:sp>
      <p:sp>
        <p:nvSpPr>
          <p:cNvPr id="1457" name="Google Shape;1457;p5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43</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53"/>
          <p:cNvSpPr txBox="1">
            <a:spLocks noGrp="1"/>
          </p:cNvSpPr>
          <p:nvPr>
            <p:ph type="title"/>
          </p:nvPr>
        </p:nvSpPr>
        <p:spPr>
          <a:xfrm>
            <a:off x="838200" y="260349"/>
            <a:ext cx="11455399"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What are the water sector implications of the energy transitions required to implement climate policy (e.g., 2°C)?</a:t>
            </a:r>
            <a:endParaRPr/>
          </a:p>
        </p:txBody>
      </p:sp>
      <p:sp>
        <p:nvSpPr>
          <p:cNvPr id="1464" name="Google Shape;1464;p53"/>
          <p:cNvSpPr txBox="1">
            <a:spLocks noGrp="1"/>
          </p:cNvSpPr>
          <p:nvPr>
            <p:ph type="body" idx="1"/>
          </p:nvPr>
        </p:nvSpPr>
        <p:spPr>
          <a:xfrm>
            <a:off x="8487186" y="2169028"/>
            <a:ext cx="3704814" cy="395618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dk1"/>
              </a:buClr>
              <a:buSzPts val="1800"/>
              <a:buChar char="•"/>
            </a:pPr>
            <a:r>
              <a:rPr lang="en-US" sz="1800"/>
              <a:t>Achieving 2 °C will require increased cooling water usage (relative to Reference scenario) due to increasing electricity demand</a:t>
            </a:r>
            <a:endParaRPr/>
          </a:p>
          <a:p>
            <a:pPr marL="228600" lvl="0" indent="-228600" algn="l" rtl="0">
              <a:lnSpc>
                <a:spcPct val="100000"/>
              </a:lnSpc>
              <a:spcBef>
                <a:spcPts val="1000"/>
              </a:spcBef>
              <a:spcAft>
                <a:spcPts val="0"/>
              </a:spcAft>
              <a:buClr>
                <a:schemeClr val="dk1"/>
              </a:buClr>
              <a:buSzPts val="1800"/>
              <a:buChar char="•"/>
            </a:pPr>
            <a:r>
              <a:rPr lang="en-US" sz="1800"/>
              <a:t>Adapting cooling technologies can help reduce demands</a:t>
            </a:r>
            <a:endParaRPr/>
          </a:p>
          <a:p>
            <a:pPr marL="228600" lvl="0" indent="-228600" algn="l" rtl="0">
              <a:lnSpc>
                <a:spcPct val="100000"/>
              </a:lnSpc>
              <a:spcBef>
                <a:spcPts val="1000"/>
              </a:spcBef>
              <a:spcAft>
                <a:spcPts val="0"/>
              </a:spcAft>
              <a:buClr>
                <a:schemeClr val="dk1"/>
              </a:buClr>
              <a:buSzPts val="1800"/>
              <a:buChar char="•"/>
            </a:pPr>
            <a:r>
              <a:rPr lang="en-US" sz="1800"/>
              <a:t>Reducing </a:t>
            </a:r>
            <a:r>
              <a:rPr lang="en-US" sz="1800" i="1"/>
              <a:t>energy demands</a:t>
            </a:r>
            <a:r>
              <a:rPr lang="en-US" sz="1800"/>
              <a:t>, emerges as a key strategy to limit water usage, which underscores the importance of an </a:t>
            </a:r>
            <a:r>
              <a:rPr lang="en-US" sz="1800" i="1"/>
              <a:t>integrated </a:t>
            </a:r>
            <a:r>
              <a:rPr lang="en-US" sz="1800"/>
              <a:t>(i.e., IAM) approach</a:t>
            </a:r>
            <a:endParaRPr/>
          </a:p>
          <a:p>
            <a:pPr marL="228600" lvl="0" indent="-114300" algn="l" rtl="0">
              <a:lnSpc>
                <a:spcPct val="100000"/>
              </a:lnSpc>
              <a:spcBef>
                <a:spcPts val="1000"/>
              </a:spcBef>
              <a:spcAft>
                <a:spcPts val="0"/>
              </a:spcAft>
              <a:buClr>
                <a:schemeClr val="dk1"/>
              </a:buClr>
              <a:buSzPts val="1800"/>
              <a:buNone/>
            </a:pPr>
            <a:endParaRPr sz="1800"/>
          </a:p>
        </p:txBody>
      </p:sp>
      <p:sp>
        <p:nvSpPr>
          <p:cNvPr id="1465" name="Google Shape;1465;p53"/>
          <p:cNvSpPr txBox="1"/>
          <p:nvPr/>
        </p:nvSpPr>
        <p:spPr>
          <a:xfrm>
            <a:off x="1632430" y="6339099"/>
            <a:ext cx="539990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Fricko et al. (2018), ERL</a:t>
            </a:r>
            <a:endParaRPr sz="1600" i="1">
              <a:solidFill>
                <a:schemeClr val="dk1"/>
              </a:solidFill>
              <a:latin typeface="Arial"/>
              <a:ea typeface="Arial"/>
              <a:cs typeface="Arial"/>
              <a:sym typeface="Arial"/>
            </a:endParaRPr>
          </a:p>
        </p:txBody>
      </p:sp>
      <p:pic>
        <p:nvPicPr>
          <p:cNvPr id="1466" name="Google Shape;1466;p53" descr="Chart, surface chart&#10;&#10;Description automatically generated"/>
          <p:cNvPicPr preferRelativeResize="0"/>
          <p:nvPr/>
        </p:nvPicPr>
        <p:blipFill rotWithShape="1">
          <a:blip r:embed="rId3">
            <a:alphaModFix/>
          </a:blip>
          <a:srcRect/>
          <a:stretch/>
        </p:blipFill>
        <p:spPr>
          <a:xfrm>
            <a:off x="507776" y="2169028"/>
            <a:ext cx="7649210" cy="395618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Google Shape;1472;p54"/>
          <p:cNvPicPr preferRelativeResize="0"/>
          <p:nvPr/>
        </p:nvPicPr>
        <p:blipFill rotWithShape="1">
          <a:blip r:embed="rId3">
            <a:alphaModFix/>
          </a:blip>
          <a:srcRect l="1390" t="4220" b="4011"/>
          <a:stretch/>
        </p:blipFill>
        <p:spPr>
          <a:xfrm>
            <a:off x="613186" y="1955138"/>
            <a:ext cx="11449722" cy="4553238"/>
          </a:xfrm>
          <a:prstGeom prst="rect">
            <a:avLst/>
          </a:prstGeom>
          <a:noFill/>
          <a:ln>
            <a:noFill/>
          </a:ln>
        </p:spPr>
      </p:pic>
      <p:sp>
        <p:nvSpPr>
          <p:cNvPr id="1473" name="Google Shape;1473;p54"/>
          <p:cNvSpPr txBox="1">
            <a:spLocks noGrp="1"/>
          </p:cNvSpPr>
          <p:nvPr>
            <p:ph type="title"/>
          </p:nvPr>
        </p:nvSpPr>
        <p:spPr>
          <a:xfrm>
            <a:off x="838201" y="26034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Will human activities (water demands) or climate change impacts be the key driver of changes in water scarcity?</a:t>
            </a:r>
            <a:endParaRPr/>
          </a:p>
        </p:txBody>
      </p:sp>
      <p:sp>
        <p:nvSpPr>
          <p:cNvPr id="1474" name="Google Shape;1474;p54"/>
          <p:cNvSpPr txBox="1">
            <a:spLocks noGrp="1"/>
          </p:cNvSpPr>
          <p:nvPr>
            <p:ph type="body" idx="1"/>
          </p:nvPr>
        </p:nvSpPr>
        <p:spPr>
          <a:xfrm>
            <a:off x="613186" y="1341185"/>
            <a:ext cx="12192000" cy="61395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sz="1800"/>
              <a:t>Humans Drive Future Water Scarcity Changes Across all Shared Socioeconomic Pathways</a:t>
            </a:r>
            <a:endParaRPr/>
          </a:p>
        </p:txBody>
      </p:sp>
      <p:sp>
        <p:nvSpPr>
          <p:cNvPr id="1475" name="Google Shape;1475;p54"/>
          <p:cNvSpPr txBox="1"/>
          <p:nvPr/>
        </p:nvSpPr>
        <p:spPr>
          <a:xfrm>
            <a:off x="3491426" y="6508376"/>
            <a:ext cx="539990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Graham et al. (2020), ERL</a:t>
            </a:r>
            <a:endParaRPr sz="1600" i="1">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55"/>
          <p:cNvSpPr/>
          <p:nvPr/>
        </p:nvSpPr>
        <p:spPr>
          <a:xfrm>
            <a:off x="2252180" y="1166859"/>
            <a:ext cx="9144000" cy="5633085"/>
          </a:xfrm>
          <a:custGeom>
            <a:avLst/>
            <a:gdLst/>
            <a:ahLst/>
            <a:cxnLst/>
            <a:rect l="l" t="t" r="r" b="b"/>
            <a:pathLst>
              <a:path w="9144000" h="5633084" extrusionOk="0">
                <a:moveTo>
                  <a:pt x="0" y="5632704"/>
                </a:moveTo>
                <a:lnTo>
                  <a:pt x="9144000" y="5632704"/>
                </a:lnTo>
                <a:lnTo>
                  <a:pt x="9144000" y="0"/>
                </a:lnTo>
                <a:lnTo>
                  <a:pt x="0" y="0"/>
                </a:lnTo>
                <a:lnTo>
                  <a:pt x="0" y="56327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2" name="Google Shape;1482;p55"/>
          <p:cNvSpPr/>
          <p:nvPr/>
        </p:nvSpPr>
        <p:spPr>
          <a:xfrm>
            <a:off x="10925264" y="6397608"/>
            <a:ext cx="0" cy="182880"/>
          </a:xfrm>
          <a:custGeom>
            <a:avLst/>
            <a:gdLst/>
            <a:ahLst/>
            <a:cxnLst/>
            <a:rect l="l" t="t" r="r" b="b"/>
            <a:pathLst>
              <a:path w="120000" h="182879" extrusionOk="0">
                <a:moveTo>
                  <a:pt x="0" y="0"/>
                </a:moveTo>
                <a:lnTo>
                  <a:pt x="0" y="182880"/>
                </a:lnTo>
              </a:path>
            </a:pathLst>
          </a:custGeom>
          <a:noFill/>
          <a:ln w="12175" cap="flat" cmpd="sng">
            <a:solidFill>
              <a:srgbClr val="6F717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3" name="Google Shape;1483;p55"/>
          <p:cNvSpPr txBox="1">
            <a:spLocks noGrp="1"/>
          </p:cNvSpPr>
          <p:nvPr>
            <p:ph type="title"/>
          </p:nvPr>
        </p:nvSpPr>
        <p:spPr>
          <a:xfrm>
            <a:off x="802776" y="246721"/>
            <a:ext cx="10586448" cy="781624"/>
          </a:xfrm>
          <a:prstGeom prst="rect">
            <a:avLst/>
          </a:prstGeom>
          <a:noFill/>
          <a:ln>
            <a:noFill/>
          </a:ln>
        </p:spPr>
        <p:txBody>
          <a:bodyPr spcFirstLastPara="1" wrap="square" lIns="0" tIns="12050" rIns="0" bIns="0" anchor="ctr" anchorCtr="0">
            <a:spAutoFit/>
          </a:bodyPr>
          <a:lstStyle/>
          <a:p>
            <a:pPr marL="12700" marR="5080" lvl="0" indent="0" algn="l" rtl="0">
              <a:lnSpc>
                <a:spcPct val="100000"/>
              </a:lnSpc>
              <a:spcBef>
                <a:spcPts val="0"/>
              </a:spcBef>
              <a:spcAft>
                <a:spcPts val="0"/>
              </a:spcAft>
              <a:buClr>
                <a:srgbClr val="C0504D"/>
              </a:buClr>
              <a:buSzPts val="2500"/>
              <a:buFont typeface="Tahoma"/>
              <a:buNone/>
            </a:pPr>
            <a:r>
              <a:rPr lang="en-US" sz="2500">
                <a:solidFill>
                  <a:srgbClr val="C0504D"/>
                </a:solidFill>
              </a:rPr>
              <a:t>Groundwater constraints </a:t>
            </a:r>
            <a:r>
              <a:rPr lang="en-US" sz="2500">
                <a:solidFill>
                  <a:srgbClr val="0000FF"/>
                </a:solidFill>
              </a:rPr>
              <a:t>reduce total consumption </a:t>
            </a:r>
            <a:r>
              <a:rPr lang="en-US" sz="2500">
                <a:solidFill>
                  <a:srgbClr val="C0504D"/>
                </a:solidFill>
              </a:rPr>
              <a:t>and </a:t>
            </a:r>
            <a:r>
              <a:rPr lang="en-US" sz="2500">
                <a:solidFill>
                  <a:srgbClr val="0000FF"/>
                </a:solidFill>
              </a:rPr>
              <a:t>hasten peak withdrawal</a:t>
            </a:r>
            <a:endParaRPr sz="2500"/>
          </a:p>
        </p:txBody>
      </p:sp>
      <p:sp>
        <p:nvSpPr>
          <p:cNvPr id="1484" name="Google Shape;1484;p55"/>
          <p:cNvSpPr/>
          <p:nvPr/>
        </p:nvSpPr>
        <p:spPr>
          <a:xfrm>
            <a:off x="6014357" y="1808484"/>
            <a:ext cx="4235196" cy="40888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5" name="Google Shape;1485;p55"/>
          <p:cNvSpPr/>
          <p:nvPr/>
        </p:nvSpPr>
        <p:spPr>
          <a:xfrm>
            <a:off x="1210708" y="1794768"/>
            <a:ext cx="4572000" cy="410260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6" name="Google Shape;1486;p55"/>
          <p:cNvSpPr/>
          <p:nvPr/>
        </p:nvSpPr>
        <p:spPr>
          <a:xfrm>
            <a:off x="12423649" y="1675003"/>
            <a:ext cx="5622035" cy="34671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7" name="Google Shape;1487;p55"/>
          <p:cNvSpPr txBox="1"/>
          <p:nvPr/>
        </p:nvSpPr>
        <p:spPr>
          <a:xfrm>
            <a:off x="12419077" y="1670431"/>
            <a:ext cx="5631180" cy="2626360"/>
          </a:xfrm>
          <a:prstGeom prst="rect">
            <a:avLst/>
          </a:prstGeom>
          <a:noFill/>
          <a:ln w="9525" cap="flat" cmpd="sng">
            <a:solidFill>
              <a:srgbClr val="C0504D"/>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050">
              <a:solidFill>
                <a:schemeClr val="dk1"/>
              </a:solidFill>
              <a:latin typeface="Times New Roman"/>
              <a:ea typeface="Times New Roman"/>
              <a:cs typeface="Times New Roman"/>
              <a:sym typeface="Times New Roman"/>
            </a:endParaRPr>
          </a:p>
          <a:p>
            <a:pPr marL="1280795" marR="0" lvl="0" indent="0" algn="l" rtl="0">
              <a:spcBef>
                <a:spcPts val="0"/>
              </a:spcBef>
              <a:spcAft>
                <a:spcPts val="0"/>
              </a:spcAft>
              <a:buNone/>
            </a:pPr>
            <a:r>
              <a:rPr lang="en-US" sz="1800" b="1">
                <a:solidFill>
                  <a:schemeClr val="dk1"/>
                </a:solidFill>
                <a:latin typeface="Arial"/>
                <a:ea typeface="Arial"/>
                <a:cs typeface="Arial"/>
                <a:sym typeface="Arial"/>
              </a:rPr>
              <a:t>GCAM result</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00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000">
              <a:solidFill>
                <a:schemeClr val="dk1"/>
              </a:solidFill>
              <a:latin typeface="Arial"/>
              <a:ea typeface="Arial"/>
              <a:cs typeface="Arial"/>
              <a:sym typeface="Arial"/>
            </a:endParaRPr>
          </a:p>
          <a:p>
            <a:pPr marL="2632710" marR="0" lvl="0" indent="0" algn="l" rtl="0">
              <a:spcBef>
                <a:spcPts val="1675"/>
              </a:spcBef>
              <a:spcAft>
                <a:spcPts val="0"/>
              </a:spcAft>
              <a:buNone/>
            </a:pPr>
            <a:r>
              <a:rPr lang="en-US" sz="1800" b="1">
                <a:solidFill>
                  <a:schemeClr val="dk1"/>
                </a:solidFill>
                <a:latin typeface="Arial"/>
                <a:ea typeface="Arial"/>
                <a:cs typeface="Arial"/>
                <a:sym typeface="Arial"/>
              </a:rPr>
              <a:t>Wada </a:t>
            </a:r>
            <a:r>
              <a:rPr lang="en-US" sz="1800" b="1" i="1">
                <a:solidFill>
                  <a:schemeClr val="dk1"/>
                </a:solidFill>
                <a:latin typeface="Arial"/>
                <a:ea typeface="Arial"/>
                <a:cs typeface="Arial"/>
                <a:sym typeface="Arial"/>
              </a:rPr>
              <a:t>et al. </a:t>
            </a:r>
            <a:r>
              <a:rPr lang="en-US" sz="1800" b="1">
                <a:solidFill>
                  <a:schemeClr val="dk1"/>
                </a:solidFill>
                <a:latin typeface="Arial"/>
                <a:ea typeface="Arial"/>
                <a:cs typeface="Arial"/>
                <a:sym typeface="Arial"/>
              </a:rPr>
              <a:t>(2014)</a:t>
            </a:r>
            <a:endParaRPr sz="1800">
              <a:solidFill>
                <a:schemeClr val="dk1"/>
              </a:solidFill>
              <a:latin typeface="Arial"/>
              <a:ea typeface="Arial"/>
              <a:cs typeface="Arial"/>
              <a:sym typeface="Arial"/>
            </a:endParaRPr>
          </a:p>
        </p:txBody>
      </p:sp>
      <p:sp>
        <p:nvSpPr>
          <p:cNvPr id="1488" name="Google Shape;1488;p55"/>
          <p:cNvSpPr txBox="1"/>
          <p:nvPr/>
        </p:nvSpPr>
        <p:spPr>
          <a:xfrm>
            <a:off x="2322721" y="1471807"/>
            <a:ext cx="7071995" cy="29972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800">
                <a:solidFill>
                  <a:schemeClr val="dk1"/>
                </a:solidFill>
                <a:latin typeface="Arial"/>
                <a:ea typeface="Arial"/>
                <a:cs typeface="Arial"/>
                <a:sym typeface="Arial"/>
              </a:rPr>
              <a:t>Unconstrained groundwater	Constrained groundwater</a:t>
            </a:r>
            <a:endParaRPr sz="1800">
              <a:solidFill>
                <a:schemeClr val="dk1"/>
              </a:solidFill>
              <a:latin typeface="Arial"/>
              <a:ea typeface="Arial"/>
              <a:cs typeface="Arial"/>
              <a:sym typeface="Arial"/>
            </a:endParaRPr>
          </a:p>
        </p:txBody>
      </p:sp>
      <p:sp>
        <p:nvSpPr>
          <p:cNvPr id="1489" name="Google Shape;1489;p55"/>
          <p:cNvSpPr txBox="1"/>
          <p:nvPr/>
        </p:nvSpPr>
        <p:spPr>
          <a:xfrm>
            <a:off x="1893132" y="6135593"/>
            <a:ext cx="9144000"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222222"/>
                </a:solidFill>
                <a:latin typeface="Arial"/>
                <a:ea typeface="Arial"/>
                <a:cs typeface="Arial"/>
                <a:sym typeface="Arial"/>
              </a:rPr>
              <a:t>Turner, S. W., </a:t>
            </a:r>
            <a:r>
              <a:rPr lang="en-US" sz="1400" b="0" i="1">
                <a:solidFill>
                  <a:srgbClr val="222222"/>
                </a:solidFill>
                <a:latin typeface="Arial"/>
                <a:ea typeface="Arial"/>
                <a:cs typeface="Arial"/>
                <a:sym typeface="Arial"/>
              </a:rPr>
              <a:t>et al. </a:t>
            </a:r>
            <a:r>
              <a:rPr lang="en-US" sz="1400" b="0" i="0">
                <a:solidFill>
                  <a:srgbClr val="222222"/>
                </a:solidFill>
                <a:latin typeface="Arial"/>
                <a:ea typeface="Arial"/>
                <a:cs typeface="Arial"/>
                <a:sym typeface="Arial"/>
              </a:rPr>
              <a:t>(2019). Influence of groundwater extraction costs and resource depletion limits on simulated global nonrenewable water withdrawals over the twenty‐first century. </a:t>
            </a:r>
            <a:r>
              <a:rPr lang="en-US" sz="1400" b="0" i="1">
                <a:solidFill>
                  <a:srgbClr val="222222"/>
                </a:solidFill>
                <a:latin typeface="Arial"/>
                <a:ea typeface="Arial"/>
                <a:cs typeface="Arial"/>
                <a:sym typeface="Arial"/>
              </a:rPr>
              <a:t>Earth's Future</a:t>
            </a:r>
            <a:r>
              <a:rPr lang="en-US" sz="1400" b="0" i="0">
                <a:solidFill>
                  <a:srgbClr val="222222"/>
                </a:solidFill>
                <a:latin typeface="Arial"/>
                <a:ea typeface="Arial"/>
                <a:cs typeface="Arial"/>
                <a:sym typeface="Arial"/>
              </a:rPr>
              <a:t>, </a:t>
            </a:r>
            <a:r>
              <a:rPr lang="en-US" sz="1400" b="0" i="1">
                <a:solidFill>
                  <a:srgbClr val="222222"/>
                </a:solidFill>
                <a:latin typeface="Arial"/>
                <a:ea typeface="Arial"/>
                <a:cs typeface="Arial"/>
                <a:sym typeface="Arial"/>
              </a:rPr>
              <a:t>7</a:t>
            </a:r>
            <a:r>
              <a:rPr lang="en-US" sz="1400" b="0" i="0">
                <a:solidFill>
                  <a:srgbClr val="222222"/>
                </a:solidFill>
                <a:latin typeface="Arial"/>
                <a:ea typeface="Arial"/>
                <a:cs typeface="Arial"/>
                <a:sym typeface="Arial"/>
              </a:rPr>
              <a:t>(2), 123-135.</a:t>
            </a:r>
            <a:endParaRPr sz="14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56"/>
          <p:cNvSpPr/>
          <p:nvPr/>
        </p:nvSpPr>
        <p:spPr>
          <a:xfrm>
            <a:off x="1524000" y="1225296"/>
            <a:ext cx="9144000" cy="5633085"/>
          </a:xfrm>
          <a:custGeom>
            <a:avLst/>
            <a:gdLst/>
            <a:ahLst/>
            <a:cxnLst/>
            <a:rect l="l" t="t" r="r" b="b"/>
            <a:pathLst>
              <a:path w="9144000" h="5633084" extrusionOk="0">
                <a:moveTo>
                  <a:pt x="0" y="5632704"/>
                </a:moveTo>
                <a:lnTo>
                  <a:pt x="9144000" y="5632704"/>
                </a:lnTo>
                <a:lnTo>
                  <a:pt x="9144000" y="0"/>
                </a:lnTo>
                <a:lnTo>
                  <a:pt x="0" y="0"/>
                </a:lnTo>
                <a:lnTo>
                  <a:pt x="0" y="56327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6" name="Google Shape;1496;p56"/>
          <p:cNvSpPr/>
          <p:nvPr/>
        </p:nvSpPr>
        <p:spPr>
          <a:xfrm>
            <a:off x="10126980" y="6455664"/>
            <a:ext cx="0" cy="182880"/>
          </a:xfrm>
          <a:custGeom>
            <a:avLst/>
            <a:gdLst/>
            <a:ahLst/>
            <a:cxnLst/>
            <a:rect l="l" t="t" r="r" b="b"/>
            <a:pathLst>
              <a:path w="120000" h="182879" extrusionOk="0">
                <a:moveTo>
                  <a:pt x="0" y="0"/>
                </a:moveTo>
                <a:lnTo>
                  <a:pt x="0" y="182880"/>
                </a:lnTo>
              </a:path>
            </a:pathLst>
          </a:custGeom>
          <a:noFill/>
          <a:ln w="12175" cap="flat" cmpd="sng">
            <a:solidFill>
              <a:srgbClr val="6F717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7" name="Google Shape;1497;p56"/>
          <p:cNvSpPr txBox="1">
            <a:spLocks noGrp="1"/>
          </p:cNvSpPr>
          <p:nvPr>
            <p:ph type="title"/>
          </p:nvPr>
        </p:nvSpPr>
        <p:spPr>
          <a:xfrm>
            <a:off x="595087" y="483029"/>
            <a:ext cx="11248570" cy="396904"/>
          </a:xfrm>
          <a:prstGeom prst="rect">
            <a:avLst/>
          </a:prstGeom>
          <a:noFill/>
          <a:ln>
            <a:noFill/>
          </a:ln>
        </p:spPr>
        <p:txBody>
          <a:bodyPr spcFirstLastPara="1" wrap="square" lIns="0" tIns="12050" rIns="0" bIns="0" anchor="ctr" anchorCtr="0">
            <a:spAutoFit/>
          </a:bodyPr>
          <a:lstStyle/>
          <a:p>
            <a:pPr marL="12700" marR="5080" lvl="0" indent="0" algn="l" rtl="0">
              <a:lnSpc>
                <a:spcPct val="100000"/>
              </a:lnSpc>
              <a:spcBef>
                <a:spcPts val="0"/>
              </a:spcBef>
              <a:spcAft>
                <a:spcPts val="0"/>
              </a:spcAft>
              <a:buClr>
                <a:srgbClr val="C0504D"/>
              </a:buClr>
              <a:buSzPts val="2500"/>
              <a:buFont typeface="Tahoma"/>
              <a:buNone/>
            </a:pPr>
            <a:r>
              <a:rPr lang="en-US" sz="2500">
                <a:solidFill>
                  <a:srgbClr val="C0504D"/>
                </a:solidFill>
              </a:rPr>
              <a:t>Biggest impacts on </a:t>
            </a:r>
            <a:r>
              <a:rPr lang="en-US" sz="2500">
                <a:solidFill>
                  <a:srgbClr val="008A00"/>
                </a:solidFill>
              </a:rPr>
              <a:t>irrigated agriculture  </a:t>
            </a:r>
            <a:r>
              <a:rPr lang="en-US" sz="2500">
                <a:solidFill>
                  <a:srgbClr val="C0504D"/>
                </a:solidFill>
              </a:rPr>
              <a:t>and electricity generation</a:t>
            </a:r>
            <a:endParaRPr sz="2500"/>
          </a:p>
        </p:txBody>
      </p:sp>
      <p:sp>
        <p:nvSpPr>
          <p:cNvPr id="1498" name="Google Shape;1498;p56"/>
          <p:cNvSpPr txBox="1"/>
          <p:nvPr/>
        </p:nvSpPr>
        <p:spPr>
          <a:xfrm>
            <a:off x="9239251" y="6455766"/>
            <a:ext cx="756285" cy="151323"/>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900">
                <a:solidFill>
                  <a:srgbClr val="6F7176"/>
                </a:solidFill>
                <a:latin typeface="Arial"/>
                <a:ea typeface="Arial"/>
                <a:cs typeface="Arial"/>
                <a:sym typeface="Arial"/>
              </a:rPr>
              <a:t>March 5, 2018</a:t>
            </a:r>
            <a:endParaRPr sz="900">
              <a:solidFill>
                <a:schemeClr val="dk1"/>
              </a:solidFill>
              <a:latin typeface="Arial"/>
              <a:ea typeface="Arial"/>
              <a:cs typeface="Arial"/>
              <a:sym typeface="Arial"/>
            </a:endParaRPr>
          </a:p>
        </p:txBody>
      </p:sp>
      <p:sp>
        <p:nvSpPr>
          <p:cNvPr id="1499" name="Google Shape;1499;p56"/>
          <p:cNvSpPr txBox="1"/>
          <p:nvPr/>
        </p:nvSpPr>
        <p:spPr>
          <a:xfrm>
            <a:off x="10254488" y="6455766"/>
            <a:ext cx="153670" cy="151323"/>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900" b="1">
                <a:solidFill>
                  <a:srgbClr val="6F7176"/>
                </a:solidFill>
                <a:latin typeface="Arial"/>
                <a:ea typeface="Arial"/>
                <a:cs typeface="Arial"/>
                <a:sym typeface="Arial"/>
              </a:rPr>
              <a:t>16</a:t>
            </a:r>
            <a:endParaRPr sz="900">
              <a:solidFill>
                <a:schemeClr val="dk1"/>
              </a:solidFill>
              <a:latin typeface="Arial"/>
              <a:ea typeface="Arial"/>
              <a:cs typeface="Arial"/>
              <a:sym typeface="Arial"/>
            </a:endParaRPr>
          </a:p>
        </p:txBody>
      </p:sp>
      <p:sp>
        <p:nvSpPr>
          <p:cNvPr id="1500" name="Google Shape;1500;p56"/>
          <p:cNvSpPr/>
          <p:nvPr/>
        </p:nvSpPr>
        <p:spPr>
          <a:xfrm>
            <a:off x="1539240" y="2208276"/>
            <a:ext cx="4780788" cy="374904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1" name="Google Shape;1501;p56"/>
          <p:cNvSpPr/>
          <p:nvPr/>
        </p:nvSpPr>
        <p:spPr>
          <a:xfrm>
            <a:off x="6260591" y="2194560"/>
            <a:ext cx="4381500" cy="374904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2" name="Google Shape;1502;p56"/>
          <p:cNvSpPr txBox="1"/>
          <p:nvPr/>
        </p:nvSpPr>
        <p:spPr>
          <a:xfrm>
            <a:off x="2671064" y="1675003"/>
            <a:ext cx="2825115" cy="29972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800">
                <a:solidFill>
                  <a:schemeClr val="dk1"/>
                </a:solidFill>
                <a:latin typeface="Arial"/>
                <a:ea typeface="Arial"/>
                <a:cs typeface="Arial"/>
                <a:sym typeface="Arial"/>
              </a:rPr>
              <a:t>Unconstrained groundwater</a:t>
            </a:r>
            <a:endParaRPr sz="1800">
              <a:solidFill>
                <a:schemeClr val="dk1"/>
              </a:solidFill>
              <a:latin typeface="Arial"/>
              <a:ea typeface="Arial"/>
              <a:cs typeface="Arial"/>
              <a:sym typeface="Arial"/>
            </a:endParaRPr>
          </a:p>
        </p:txBody>
      </p:sp>
      <p:sp>
        <p:nvSpPr>
          <p:cNvPr id="1503" name="Google Shape;1503;p56"/>
          <p:cNvSpPr txBox="1"/>
          <p:nvPr/>
        </p:nvSpPr>
        <p:spPr>
          <a:xfrm>
            <a:off x="7160515" y="1675003"/>
            <a:ext cx="2582545" cy="29972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800">
                <a:solidFill>
                  <a:schemeClr val="dk1"/>
                </a:solidFill>
                <a:latin typeface="Arial"/>
                <a:ea typeface="Arial"/>
                <a:cs typeface="Arial"/>
                <a:sym typeface="Arial"/>
              </a:rPr>
              <a:t>Constrained groundwater</a:t>
            </a:r>
            <a:endParaRPr sz="1800">
              <a:solidFill>
                <a:schemeClr val="dk1"/>
              </a:solidFill>
              <a:latin typeface="Arial"/>
              <a:ea typeface="Arial"/>
              <a:cs typeface="Arial"/>
              <a:sym typeface="Arial"/>
            </a:endParaRPr>
          </a:p>
        </p:txBody>
      </p:sp>
      <p:sp>
        <p:nvSpPr>
          <p:cNvPr id="1504" name="Google Shape;1504;p56"/>
          <p:cNvSpPr txBox="1"/>
          <p:nvPr/>
        </p:nvSpPr>
        <p:spPr>
          <a:xfrm>
            <a:off x="1893132" y="6135593"/>
            <a:ext cx="9144000"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222222"/>
                </a:solidFill>
                <a:latin typeface="Arial"/>
                <a:ea typeface="Arial"/>
                <a:cs typeface="Arial"/>
                <a:sym typeface="Arial"/>
              </a:rPr>
              <a:t>Turner, S. W., </a:t>
            </a:r>
            <a:r>
              <a:rPr lang="en-US" sz="1400" b="0" i="1">
                <a:solidFill>
                  <a:srgbClr val="222222"/>
                </a:solidFill>
                <a:latin typeface="Arial"/>
                <a:ea typeface="Arial"/>
                <a:cs typeface="Arial"/>
                <a:sym typeface="Arial"/>
              </a:rPr>
              <a:t>et al. </a:t>
            </a:r>
            <a:r>
              <a:rPr lang="en-US" sz="1400" b="0" i="0">
                <a:solidFill>
                  <a:srgbClr val="222222"/>
                </a:solidFill>
                <a:latin typeface="Arial"/>
                <a:ea typeface="Arial"/>
                <a:cs typeface="Arial"/>
                <a:sym typeface="Arial"/>
              </a:rPr>
              <a:t>(2019). Influence of groundwater extraction costs and resource depletion limits on simulated global nonrenewable water withdrawals over the twenty‐first century. </a:t>
            </a:r>
            <a:r>
              <a:rPr lang="en-US" sz="1400" b="0" i="1">
                <a:solidFill>
                  <a:srgbClr val="222222"/>
                </a:solidFill>
                <a:latin typeface="Arial"/>
                <a:ea typeface="Arial"/>
                <a:cs typeface="Arial"/>
                <a:sym typeface="Arial"/>
              </a:rPr>
              <a:t>Earth's Future</a:t>
            </a:r>
            <a:r>
              <a:rPr lang="en-US" sz="1400" b="0" i="0">
                <a:solidFill>
                  <a:srgbClr val="222222"/>
                </a:solidFill>
                <a:latin typeface="Arial"/>
                <a:ea typeface="Arial"/>
                <a:cs typeface="Arial"/>
                <a:sym typeface="Arial"/>
              </a:rPr>
              <a:t>, </a:t>
            </a:r>
            <a:r>
              <a:rPr lang="en-US" sz="1400" b="0" i="1">
                <a:solidFill>
                  <a:srgbClr val="222222"/>
                </a:solidFill>
                <a:latin typeface="Arial"/>
                <a:ea typeface="Arial"/>
                <a:cs typeface="Arial"/>
                <a:sym typeface="Arial"/>
              </a:rPr>
              <a:t>7</a:t>
            </a:r>
            <a:r>
              <a:rPr lang="en-US" sz="1400" b="0" i="0">
                <a:solidFill>
                  <a:srgbClr val="222222"/>
                </a:solidFill>
                <a:latin typeface="Arial"/>
                <a:ea typeface="Arial"/>
                <a:cs typeface="Arial"/>
                <a:sym typeface="Arial"/>
              </a:rPr>
              <a:t>(2), 123-135.</a:t>
            </a:r>
            <a:endParaRPr sz="14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57"/>
          <p:cNvSpPr/>
          <p:nvPr/>
        </p:nvSpPr>
        <p:spPr>
          <a:xfrm>
            <a:off x="1524000" y="1225296"/>
            <a:ext cx="9144000" cy="5633085"/>
          </a:xfrm>
          <a:custGeom>
            <a:avLst/>
            <a:gdLst/>
            <a:ahLst/>
            <a:cxnLst/>
            <a:rect l="l" t="t" r="r" b="b"/>
            <a:pathLst>
              <a:path w="9144000" h="5633084" extrusionOk="0">
                <a:moveTo>
                  <a:pt x="0" y="5632704"/>
                </a:moveTo>
                <a:lnTo>
                  <a:pt x="9144000" y="5632704"/>
                </a:lnTo>
                <a:lnTo>
                  <a:pt x="9144000" y="0"/>
                </a:lnTo>
                <a:lnTo>
                  <a:pt x="0" y="0"/>
                </a:lnTo>
                <a:lnTo>
                  <a:pt x="0" y="56327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1" name="Google Shape;1511;p57"/>
          <p:cNvSpPr/>
          <p:nvPr/>
        </p:nvSpPr>
        <p:spPr>
          <a:xfrm>
            <a:off x="10126980" y="6455664"/>
            <a:ext cx="0" cy="182880"/>
          </a:xfrm>
          <a:custGeom>
            <a:avLst/>
            <a:gdLst/>
            <a:ahLst/>
            <a:cxnLst/>
            <a:rect l="l" t="t" r="r" b="b"/>
            <a:pathLst>
              <a:path w="120000" h="182879" extrusionOk="0">
                <a:moveTo>
                  <a:pt x="0" y="0"/>
                </a:moveTo>
                <a:lnTo>
                  <a:pt x="0" y="182880"/>
                </a:lnTo>
              </a:path>
            </a:pathLst>
          </a:custGeom>
          <a:noFill/>
          <a:ln w="12175" cap="flat" cmpd="sng">
            <a:solidFill>
              <a:srgbClr val="6F717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2" name="Google Shape;1512;p57"/>
          <p:cNvSpPr/>
          <p:nvPr/>
        </p:nvSpPr>
        <p:spPr>
          <a:xfrm>
            <a:off x="4946903" y="5554980"/>
            <a:ext cx="2298192" cy="761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3" name="Google Shape;1513;p57"/>
          <p:cNvSpPr txBox="1"/>
          <p:nvPr/>
        </p:nvSpPr>
        <p:spPr>
          <a:xfrm>
            <a:off x="6060186" y="6379261"/>
            <a:ext cx="153035" cy="29972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800">
                <a:solidFill>
                  <a:schemeClr val="dk1"/>
                </a:solidFill>
                <a:latin typeface="Arial"/>
                <a:ea typeface="Arial"/>
                <a:cs typeface="Arial"/>
                <a:sym typeface="Arial"/>
              </a:rPr>
              <a:t>0</a:t>
            </a:r>
            <a:endParaRPr sz="1800">
              <a:solidFill>
                <a:schemeClr val="dk1"/>
              </a:solidFill>
              <a:latin typeface="Arial"/>
              <a:ea typeface="Arial"/>
              <a:cs typeface="Arial"/>
              <a:sym typeface="Arial"/>
            </a:endParaRPr>
          </a:p>
        </p:txBody>
      </p:sp>
      <p:sp>
        <p:nvSpPr>
          <p:cNvPr id="1514" name="Google Shape;1514;p57"/>
          <p:cNvSpPr txBox="1"/>
          <p:nvPr/>
        </p:nvSpPr>
        <p:spPr>
          <a:xfrm>
            <a:off x="6849872" y="6379261"/>
            <a:ext cx="730885" cy="29972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800">
                <a:solidFill>
                  <a:schemeClr val="dk1"/>
                </a:solidFill>
                <a:latin typeface="Arial"/>
                <a:ea typeface="Arial"/>
                <a:cs typeface="Arial"/>
                <a:sym typeface="Arial"/>
              </a:rPr>
              <a:t>+90 Mt</a:t>
            </a:r>
            <a:endParaRPr sz="1800">
              <a:solidFill>
                <a:schemeClr val="dk1"/>
              </a:solidFill>
              <a:latin typeface="Arial"/>
              <a:ea typeface="Arial"/>
              <a:cs typeface="Arial"/>
              <a:sym typeface="Arial"/>
            </a:endParaRPr>
          </a:p>
        </p:txBody>
      </p:sp>
      <p:sp>
        <p:nvSpPr>
          <p:cNvPr id="1515" name="Google Shape;1515;p57"/>
          <p:cNvSpPr txBox="1"/>
          <p:nvPr/>
        </p:nvSpPr>
        <p:spPr>
          <a:xfrm>
            <a:off x="4936617" y="6379261"/>
            <a:ext cx="354965" cy="29972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800">
                <a:solidFill>
                  <a:schemeClr val="dk1"/>
                </a:solidFill>
                <a:latin typeface="Arial"/>
                <a:ea typeface="Arial"/>
                <a:cs typeface="Arial"/>
                <a:sym typeface="Arial"/>
              </a:rPr>
              <a:t>-90</a:t>
            </a:r>
            <a:endParaRPr sz="1800">
              <a:solidFill>
                <a:schemeClr val="dk1"/>
              </a:solidFill>
              <a:latin typeface="Arial"/>
              <a:ea typeface="Arial"/>
              <a:cs typeface="Arial"/>
              <a:sym typeface="Arial"/>
            </a:endParaRPr>
          </a:p>
        </p:txBody>
      </p:sp>
      <p:sp>
        <p:nvSpPr>
          <p:cNvPr id="1516" name="Google Shape;1516;p57"/>
          <p:cNvSpPr txBox="1">
            <a:spLocks noGrp="1"/>
          </p:cNvSpPr>
          <p:nvPr>
            <p:ph type="title"/>
          </p:nvPr>
        </p:nvSpPr>
        <p:spPr>
          <a:xfrm>
            <a:off x="696686" y="483029"/>
            <a:ext cx="10697028" cy="396904"/>
          </a:xfrm>
          <a:prstGeom prst="rect">
            <a:avLst/>
          </a:prstGeom>
          <a:noFill/>
          <a:ln>
            <a:noFill/>
          </a:ln>
        </p:spPr>
        <p:txBody>
          <a:bodyPr spcFirstLastPara="1" wrap="square" lIns="0" tIns="12050" rIns="0" bIns="0" anchor="ctr" anchorCtr="0">
            <a:spAutoFit/>
          </a:bodyPr>
          <a:lstStyle/>
          <a:p>
            <a:pPr marL="12700" marR="5080" lvl="0" indent="0" algn="l" rtl="0">
              <a:lnSpc>
                <a:spcPct val="100000"/>
              </a:lnSpc>
              <a:spcBef>
                <a:spcPts val="0"/>
              </a:spcBef>
              <a:spcAft>
                <a:spcPts val="0"/>
              </a:spcAft>
              <a:buClr>
                <a:srgbClr val="C0504D"/>
              </a:buClr>
              <a:buSzPts val="2500"/>
              <a:buFont typeface="Tahoma"/>
              <a:buNone/>
            </a:pPr>
            <a:r>
              <a:rPr lang="en-US" sz="2500">
                <a:solidFill>
                  <a:srgbClr val="C0504D"/>
                </a:solidFill>
              </a:rPr>
              <a:t>Production of </a:t>
            </a:r>
            <a:r>
              <a:rPr lang="en-US" sz="2500">
                <a:solidFill>
                  <a:srgbClr val="0000FF"/>
                </a:solidFill>
              </a:rPr>
              <a:t>irrigated crops </a:t>
            </a:r>
            <a:r>
              <a:rPr lang="en-US" sz="2500">
                <a:solidFill>
                  <a:srgbClr val="C0504D"/>
                </a:solidFill>
              </a:rPr>
              <a:t>moves  elsewhere…</a:t>
            </a:r>
            <a:endParaRPr sz="2500"/>
          </a:p>
        </p:txBody>
      </p:sp>
      <p:sp>
        <p:nvSpPr>
          <p:cNvPr id="1517" name="Google Shape;1517;p57"/>
          <p:cNvSpPr/>
          <p:nvPr/>
        </p:nvSpPr>
        <p:spPr>
          <a:xfrm>
            <a:off x="1524000" y="1234439"/>
            <a:ext cx="8961120" cy="468782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8" name="Google Shape;1518;p57"/>
          <p:cNvSpPr txBox="1"/>
          <p:nvPr/>
        </p:nvSpPr>
        <p:spPr>
          <a:xfrm>
            <a:off x="1835911" y="5985155"/>
            <a:ext cx="2360930" cy="574675"/>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800">
                <a:solidFill>
                  <a:schemeClr val="dk1"/>
                </a:solidFill>
                <a:latin typeface="Arial"/>
                <a:ea typeface="Arial"/>
                <a:cs typeface="Arial"/>
                <a:sym typeface="Arial"/>
              </a:rPr>
              <a:t>Impact of groundwater</a:t>
            </a:r>
            <a:endParaRPr sz="1800">
              <a:solidFill>
                <a:schemeClr val="dk1"/>
              </a:solidFill>
              <a:latin typeface="Arial"/>
              <a:ea typeface="Arial"/>
              <a:cs typeface="Arial"/>
              <a:sym typeface="Arial"/>
            </a:endParaRPr>
          </a:p>
          <a:p>
            <a:pPr marL="12700" marR="0" lvl="0" indent="0" algn="l" rtl="0">
              <a:spcBef>
                <a:spcPts val="0"/>
              </a:spcBef>
              <a:spcAft>
                <a:spcPts val="0"/>
              </a:spcAft>
              <a:buNone/>
            </a:pPr>
            <a:r>
              <a:rPr lang="en-US" sz="1800">
                <a:solidFill>
                  <a:schemeClr val="dk1"/>
                </a:solidFill>
                <a:latin typeface="Arial"/>
                <a:ea typeface="Arial"/>
                <a:cs typeface="Arial"/>
                <a:sym typeface="Arial"/>
              </a:rPr>
              <a:t>constraints (year 2100)</a:t>
            </a:r>
            <a:endParaRPr sz="1800">
              <a:solidFill>
                <a:schemeClr val="dk1"/>
              </a:solidFill>
              <a:latin typeface="Arial"/>
              <a:ea typeface="Arial"/>
              <a:cs typeface="Arial"/>
              <a:sym typeface="Arial"/>
            </a:endParaRPr>
          </a:p>
        </p:txBody>
      </p:sp>
      <p:sp>
        <p:nvSpPr>
          <p:cNvPr id="1519" name="Google Shape;1519;p57"/>
          <p:cNvSpPr txBox="1"/>
          <p:nvPr/>
        </p:nvSpPr>
        <p:spPr>
          <a:xfrm>
            <a:off x="8171493" y="5790572"/>
            <a:ext cx="3875363" cy="9541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222222"/>
                </a:solidFill>
                <a:latin typeface="Arial"/>
                <a:ea typeface="Arial"/>
                <a:cs typeface="Arial"/>
                <a:sym typeface="Arial"/>
              </a:rPr>
              <a:t>Turner, S. W., </a:t>
            </a:r>
            <a:r>
              <a:rPr lang="en-US" sz="1400" b="0" i="1">
                <a:solidFill>
                  <a:srgbClr val="222222"/>
                </a:solidFill>
                <a:latin typeface="Arial"/>
                <a:ea typeface="Arial"/>
                <a:cs typeface="Arial"/>
                <a:sym typeface="Arial"/>
              </a:rPr>
              <a:t>et al.</a:t>
            </a:r>
            <a:r>
              <a:rPr lang="en-US" sz="1400" b="0" i="0">
                <a:solidFill>
                  <a:srgbClr val="222222"/>
                </a:solidFill>
                <a:latin typeface="Arial"/>
                <a:ea typeface="Arial"/>
                <a:cs typeface="Arial"/>
                <a:sym typeface="Arial"/>
              </a:rPr>
              <a:t> (2019). A pathway of global food supply adaptation in a world with increasingly constrained groundwater. </a:t>
            </a:r>
            <a:r>
              <a:rPr lang="en-US" sz="1400" b="0" i="1">
                <a:solidFill>
                  <a:srgbClr val="222222"/>
                </a:solidFill>
                <a:latin typeface="Arial"/>
                <a:ea typeface="Arial"/>
                <a:cs typeface="Arial"/>
                <a:sym typeface="Arial"/>
              </a:rPr>
              <a:t>Sci. Tot. Env.</a:t>
            </a:r>
            <a:r>
              <a:rPr lang="en-US" sz="1400" b="0" i="0">
                <a:solidFill>
                  <a:srgbClr val="222222"/>
                </a:solidFill>
                <a:latin typeface="Arial"/>
                <a:ea typeface="Arial"/>
                <a:cs typeface="Arial"/>
                <a:sym typeface="Arial"/>
              </a:rPr>
              <a:t>, </a:t>
            </a:r>
            <a:r>
              <a:rPr lang="en-US" sz="1400" b="0" i="1">
                <a:solidFill>
                  <a:srgbClr val="222222"/>
                </a:solidFill>
                <a:latin typeface="Arial"/>
                <a:ea typeface="Arial"/>
                <a:cs typeface="Arial"/>
                <a:sym typeface="Arial"/>
              </a:rPr>
              <a:t>673</a:t>
            </a:r>
            <a:r>
              <a:rPr lang="en-US" sz="1400" b="0" i="0">
                <a:solidFill>
                  <a:srgbClr val="222222"/>
                </a:solidFill>
                <a:latin typeface="Arial"/>
                <a:ea typeface="Arial"/>
                <a:cs typeface="Arial"/>
                <a:sym typeface="Arial"/>
              </a:rPr>
              <a:t>, 165-176.</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4"/>
          <p:cNvSpPr txBox="1">
            <a:spLocks noGrp="1"/>
          </p:cNvSpPr>
          <p:nvPr>
            <p:ph type="title"/>
          </p:nvPr>
        </p:nvSpPr>
        <p:spPr>
          <a:xfrm>
            <a:off x="522515" y="-35218"/>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First, Some Terminology</a:t>
            </a:r>
            <a:endParaRPr/>
          </a:p>
        </p:txBody>
      </p:sp>
      <p:sp>
        <p:nvSpPr>
          <p:cNvPr id="488" name="Google Shape;488;p14"/>
          <p:cNvSpPr txBox="1"/>
          <p:nvPr/>
        </p:nvSpPr>
        <p:spPr>
          <a:xfrm>
            <a:off x="691287" y="1245688"/>
            <a:ext cx="11196597" cy="518347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u="sng" dirty="0">
                <a:solidFill>
                  <a:schemeClr val="dk1"/>
                </a:solidFill>
                <a:latin typeface="Calibri"/>
                <a:ea typeface="Calibri"/>
                <a:cs typeface="Calibri"/>
                <a:sym typeface="Calibri"/>
              </a:rPr>
              <a:t>Water withdrawal (i.e., usage, demand)</a:t>
            </a:r>
            <a:r>
              <a:rPr lang="en-US" sz="2400" dirty="0">
                <a:solidFill>
                  <a:schemeClr val="dk1"/>
                </a:solidFill>
                <a:latin typeface="Calibri"/>
                <a:ea typeface="Calibri"/>
                <a:cs typeface="Calibri"/>
                <a:sym typeface="Calibri"/>
              </a:rPr>
              <a:t>: amount of fresh water taken from a water body for purposes of satisfying some human purpose (energy, domestic, irrigation, etc.)</a:t>
            </a:r>
            <a:endParaRPr sz="2400" dirty="0">
              <a:solidFill>
                <a:schemeClr val="dk1"/>
              </a:solidFill>
              <a:latin typeface="Calibri"/>
              <a:ea typeface="Calibri"/>
              <a:cs typeface="Calibri"/>
              <a:sym typeface="Calibri"/>
            </a:endParaRPr>
          </a:p>
          <a:p>
            <a:pPr marL="0" marR="0" lvl="0" indent="0" algn="l" rtl="0">
              <a:lnSpc>
                <a:spcPct val="100000"/>
              </a:lnSpc>
              <a:spcBef>
                <a:spcPts val="20"/>
              </a:spcBef>
              <a:spcAft>
                <a:spcPts val="0"/>
              </a:spcAft>
              <a:buNone/>
            </a:pPr>
            <a:endParaRPr sz="2400" dirty="0">
              <a:solidFill>
                <a:schemeClr val="dk1"/>
              </a:solidFill>
              <a:latin typeface="Calibri"/>
              <a:ea typeface="Calibri"/>
              <a:cs typeface="Calibri"/>
              <a:sym typeface="Calibri"/>
            </a:endParaRPr>
          </a:p>
          <a:p>
            <a:pPr marL="12700" marR="5080" lvl="0" indent="0" algn="l" rtl="0">
              <a:lnSpc>
                <a:spcPct val="100000"/>
              </a:lnSpc>
              <a:spcBef>
                <a:spcPts val="0"/>
              </a:spcBef>
              <a:spcAft>
                <a:spcPts val="0"/>
              </a:spcAft>
              <a:buNone/>
            </a:pPr>
            <a:r>
              <a:rPr lang="en-US" sz="2400" b="1" u="sng" dirty="0">
                <a:solidFill>
                  <a:schemeClr val="dk1"/>
                </a:solidFill>
                <a:latin typeface="Calibri"/>
                <a:ea typeface="Calibri"/>
                <a:cs typeface="Calibri"/>
                <a:sym typeface="Calibri"/>
              </a:rPr>
              <a:t>Total Water Withdrawal</a:t>
            </a:r>
            <a:r>
              <a:rPr lang="en-US" sz="2400" b="1" dirty="0">
                <a:solidFill>
                  <a:schemeClr val="dk1"/>
                </a:solidFill>
                <a:latin typeface="Calibri"/>
                <a:ea typeface="Calibri"/>
                <a:cs typeface="Calibri"/>
                <a:sym typeface="Calibri"/>
              </a:rPr>
              <a:t>:</a:t>
            </a:r>
            <a:r>
              <a:rPr lang="en-US" sz="2400" dirty="0">
                <a:solidFill>
                  <a:schemeClr val="dk1"/>
                </a:solidFill>
                <a:latin typeface="Calibri"/>
                <a:ea typeface="Calibri"/>
                <a:cs typeface="Calibri"/>
                <a:sym typeface="Calibri"/>
              </a:rPr>
              <a:t> sum of water </a:t>
            </a:r>
            <a:r>
              <a:rPr lang="en-US" sz="2400" i="1" dirty="0">
                <a:solidFill>
                  <a:schemeClr val="dk1"/>
                </a:solidFill>
                <a:latin typeface="Calibri"/>
                <a:ea typeface="Calibri"/>
                <a:cs typeface="Calibri"/>
                <a:sym typeface="Calibri"/>
              </a:rPr>
              <a:t>demands</a:t>
            </a:r>
            <a:r>
              <a:rPr lang="en-US" sz="2400" dirty="0">
                <a:solidFill>
                  <a:schemeClr val="dk1"/>
                </a:solidFill>
                <a:latin typeface="Calibri"/>
                <a:ea typeface="Calibri"/>
                <a:cs typeface="Calibri"/>
                <a:sym typeface="Calibri"/>
              </a:rPr>
              <a:t> across all sectors (agriculture, industry, municipal)</a:t>
            </a:r>
            <a:endParaRPr dirty="0"/>
          </a:p>
          <a:p>
            <a:pPr marL="12700" marR="5080" lvl="0" indent="0" algn="l" rtl="0">
              <a:lnSpc>
                <a:spcPct val="100000"/>
              </a:lnSpc>
              <a:spcBef>
                <a:spcPts val="0"/>
              </a:spcBef>
              <a:spcAft>
                <a:spcPts val="0"/>
              </a:spcAft>
              <a:buNone/>
            </a:pPr>
            <a:endParaRPr sz="2400" dirty="0">
              <a:solidFill>
                <a:schemeClr val="dk1"/>
              </a:solidFill>
              <a:latin typeface="Calibri"/>
              <a:ea typeface="Calibri"/>
              <a:cs typeface="Calibri"/>
              <a:sym typeface="Calibri"/>
            </a:endParaRPr>
          </a:p>
          <a:p>
            <a:pPr marL="12700" marR="5080" lvl="0" indent="0" algn="l" rtl="0">
              <a:spcBef>
                <a:spcPts val="0"/>
              </a:spcBef>
              <a:spcAft>
                <a:spcPts val="0"/>
              </a:spcAft>
              <a:buNone/>
            </a:pPr>
            <a:r>
              <a:rPr lang="en-US" sz="2400" b="1" u="sng" dirty="0">
                <a:solidFill>
                  <a:schemeClr val="dk1"/>
                </a:solidFill>
                <a:latin typeface="Calibri"/>
                <a:ea typeface="Calibri"/>
                <a:cs typeface="Calibri"/>
                <a:sym typeface="Calibri"/>
              </a:rPr>
              <a:t>Water consumption</a:t>
            </a:r>
            <a:r>
              <a:rPr lang="en-US" sz="2400" dirty="0">
                <a:solidFill>
                  <a:schemeClr val="dk1"/>
                </a:solidFill>
                <a:latin typeface="Calibri"/>
                <a:ea typeface="Calibri"/>
                <a:cs typeface="Calibri"/>
                <a:sym typeface="Calibri"/>
              </a:rPr>
              <a:t>: amount of water withdrawal that is not returned to the original source and is no longer available for reuse (e.g., consumed through evaporation or incorporated into products or waste materials)</a:t>
            </a:r>
            <a:endParaRPr dirty="0"/>
          </a:p>
          <a:p>
            <a:pPr marL="12700" marR="5080" lvl="0" indent="0" algn="l" rtl="0">
              <a:lnSpc>
                <a:spcPct val="100000"/>
              </a:lnSpc>
              <a:spcBef>
                <a:spcPts val="0"/>
              </a:spcBef>
              <a:spcAft>
                <a:spcPts val="0"/>
              </a:spcAft>
              <a:buNone/>
            </a:pPr>
            <a:endParaRPr sz="2400" dirty="0">
              <a:solidFill>
                <a:schemeClr val="dk1"/>
              </a:solidFill>
              <a:latin typeface="Calibri"/>
              <a:ea typeface="Calibri"/>
              <a:cs typeface="Calibri"/>
              <a:sym typeface="Calibri"/>
            </a:endParaRPr>
          </a:p>
          <a:p>
            <a:pPr marL="12700" marR="5080" lvl="0" indent="0" algn="l" rtl="0">
              <a:lnSpc>
                <a:spcPct val="100000"/>
              </a:lnSpc>
              <a:spcBef>
                <a:spcPts val="0"/>
              </a:spcBef>
              <a:spcAft>
                <a:spcPts val="0"/>
              </a:spcAft>
              <a:buNone/>
            </a:pPr>
            <a:r>
              <a:rPr lang="en-US" sz="2400" b="1" u="sng" dirty="0">
                <a:solidFill>
                  <a:schemeClr val="dk1"/>
                </a:solidFill>
                <a:latin typeface="Calibri"/>
                <a:ea typeface="Calibri"/>
                <a:cs typeface="Calibri"/>
                <a:sym typeface="Calibri"/>
              </a:rPr>
              <a:t>Water supply</a:t>
            </a:r>
            <a:r>
              <a:rPr lang="en-US" sz="2400" dirty="0">
                <a:solidFill>
                  <a:schemeClr val="dk1"/>
                </a:solidFill>
                <a:latin typeface="Calibri"/>
                <a:ea typeface="Calibri"/>
                <a:cs typeface="Calibri"/>
                <a:sym typeface="Calibri"/>
              </a:rPr>
              <a:t>: used loosely to mean a lot of different things. In modeling lingo, demand=supply to clear markets, the same as it does for energy or land. Can also be used to indicate “availability”. Supply can come from surface water (lakes, river, reservoirs), groundwater (renewable or fossil), desalination, gray water “reuse”, etc.</a:t>
            </a:r>
            <a:endParaRPr sz="2400" dirty="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58"/>
          <p:cNvSpPr/>
          <p:nvPr/>
        </p:nvSpPr>
        <p:spPr>
          <a:xfrm>
            <a:off x="1524000" y="1225296"/>
            <a:ext cx="9144000" cy="5633085"/>
          </a:xfrm>
          <a:custGeom>
            <a:avLst/>
            <a:gdLst/>
            <a:ahLst/>
            <a:cxnLst/>
            <a:rect l="l" t="t" r="r" b="b"/>
            <a:pathLst>
              <a:path w="9144000" h="5633084" extrusionOk="0">
                <a:moveTo>
                  <a:pt x="0" y="5632704"/>
                </a:moveTo>
                <a:lnTo>
                  <a:pt x="9144000" y="5632704"/>
                </a:lnTo>
                <a:lnTo>
                  <a:pt x="9144000" y="0"/>
                </a:lnTo>
                <a:lnTo>
                  <a:pt x="0" y="0"/>
                </a:lnTo>
                <a:lnTo>
                  <a:pt x="0" y="56327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6" name="Google Shape;1526;p58"/>
          <p:cNvSpPr/>
          <p:nvPr/>
        </p:nvSpPr>
        <p:spPr>
          <a:xfrm>
            <a:off x="10126980" y="6455664"/>
            <a:ext cx="0" cy="182880"/>
          </a:xfrm>
          <a:custGeom>
            <a:avLst/>
            <a:gdLst/>
            <a:ahLst/>
            <a:cxnLst/>
            <a:rect l="l" t="t" r="r" b="b"/>
            <a:pathLst>
              <a:path w="120000" h="182879" extrusionOk="0">
                <a:moveTo>
                  <a:pt x="0" y="0"/>
                </a:moveTo>
                <a:lnTo>
                  <a:pt x="0" y="182880"/>
                </a:lnTo>
              </a:path>
            </a:pathLst>
          </a:custGeom>
          <a:noFill/>
          <a:ln w="12175" cap="flat" cmpd="sng">
            <a:solidFill>
              <a:srgbClr val="6F717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7" name="Google Shape;1527;p58"/>
          <p:cNvSpPr/>
          <p:nvPr/>
        </p:nvSpPr>
        <p:spPr>
          <a:xfrm>
            <a:off x="4946903" y="5554980"/>
            <a:ext cx="2298192" cy="7619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8" name="Google Shape;1528;p58"/>
          <p:cNvSpPr txBox="1"/>
          <p:nvPr/>
        </p:nvSpPr>
        <p:spPr>
          <a:xfrm>
            <a:off x="6060186" y="6379261"/>
            <a:ext cx="153035" cy="29972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800">
                <a:solidFill>
                  <a:schemeClr val="dk1"/>
                </a:solidFill>
                <a:latin typeface="Arial"/>
                <a:ea typeface="Arial"/>
                <a:cs typeface="Arial"/>
                <a:sym typeface="Arial"/>
              </a:rPr>
              <a:t>0</a:t>
            </a:r>
            <a:endParaRPr sz="1800">
              <a:solidFill>
                <a:schemeClr val="dk1"/>
              </a:solidFill>
              <a:latin typeface="Arial"/>
              <a:ea typeface="Arial"/>
              <a:cs typeface="Arial"/>
              <a:sym typeface="Arial"/>
            </a:endParaRPr>
          </a:p>
        </p:txBody>
      </p:sp>
      <p:sp>
        <p:nvSpPr>
          <p:cNvPr id="1529" name="Google Shape;1529;p58"/>
          <p:cNvSpPr txBox="1"/>
          <p:nvPr/>
        </p:nvSpPr>
        <p:spPr>
          <a:xfrm>
            <a:off x="6849872" y="6379261"/>
            <a:ext cx="730885" cy="29972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800">
                <a:solidFill>
                  <a:schemeClr val="dk1"/>
                </a:solidFill>
                <a:latin typeface="Arial"/>
                <a:ea typeface="Arial"/>
                <a:cs typeface="Arial"/>
                <a:sym typeface="Arial"/>
              </a:rPr>
              <a:t>+90 Mt</a:t>
            </a:r>
            <a:endParaRPr sz="1800">
              <a:solidFill>
                <a:schemeClr val="dk1"/>
              </a:solidFill>
              <a:latin typeface="Arial"/>
              <a:ea typeface="Arial"/>
              <a:cs typeface="Arial"/>
              <a:sym typeface="Arial"/>
            </a:endParaRPr>
          </a:p>
        </p:txBody>
      </p:sp>
      <p:sp>
        <p:nvSpPr>
          <p:cNvPr id="1530" name="Google Shape;1530;p58"/>
          <p:cNvSpPr txBox="1"/>
          <p:nvPr/>
        </p:nvSpPr>
        <p:spPr>
          <a:xfrm>
            <a:off x="4936617" y="6379261"/>
            <a:ext cx="354965" cy="29972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800">
                <a:solidFill>
                  <a:schemeClr val="dk1"/>
                </a:solidFill>
                <a:latin typeface="Arial"/>
                <a:ea typeface="Arial"/>
                <a:cs typeface="Arial"/>
                <a:sym typeface="Arial"/>
              </a:rPr>
              <a:t>-90</a:t>
            </a:r>
            <a:endParaRPr sz="1800">
              <a:solidFill>
                <a:schemeClr val="dk1"/>
              </a:solidFill>
              <a:latin typeface="Arial"/>
              <a:ea typeface="Arial"/>
              <a:cs typeface="Arial"/>
              <a:sym typeface="Arial"/>
            </a:endParaRPr>
          </a:p>
        </p:txBody>
      </p:sp>
      <p:sp>
        <p:nvSpPr>
          <p:cNvPr id="1531" name="Google Shape;1531;p58"/>
          <p:cNvSpPr txBox="1">
            <a:spLocks noGrp="1"/>
          </p:cNvSpPr>
          <p:nvPr>
            <p:ph type="title"/>
          </p:nvPr>
        </p:nvSpPr>
        <p:spPr>
          <a:xfrm>
            <a:off x="812799" y="483029"/>
            <a:ext cx="10406743" cy="396904"/>
          </a:xfrm>
          <a:prstGeom prst="rect">
            <a:avLst/>
          </a:prstGeom>
          <a:noFill/>
          <a:ln>
            <a:noFill/>
          </a:ln>
        </p:spPr>
        <p:txBody>
          <a:bodyPr spcFirstLastPara="1" wrap="square" lIns="0" tIns="12050" rIns="0" bIns="0" anchor="ctr" anchorCtr="0">
            <a:spAutoFit/>
          </a:bodyPr>
          <a:lstStyle/>
          <a:p>
            <a:pPr marL="12700" marR="5080" lvl="0" indent="0" algn="l" rtl="0">
              <a:lnSpc>
                <a:spcPct val="100000"/>
              </a:lnSpc>
              <a:spcBef>
                <a:spcPts val="0"/>
              </a:spcBef>
              <a:spcAft>
                <a:spcPts val="0"/>
              </a:spcAft>
              <a:buClr>
                <a:srgbClr val="C0504D"/>
              </a:buClr>
              <a:buSzPts val="2500"/>
              <a:buFont typeface="Tahoma"/>
              <a:buNone/>
            </a:pPr>
            <a:r>
              <a:rPr lang="en-US" sz="2500">
                <a:solidFill>
                  <a:srgbClr val="C0504D"/>
                </a:solidFill>
              </a:rPr>
              <a:t>… and </a:t>
            </a:r>
            <a:r>
              <a:rPr lang="en-US" sz="2500">
                <a:solidFill>
                  <a:srgbClr val="0000FF"/>
                </a:solidFill>
              </a:rPr>
              <a:t>rain fed crops </a:t>
            </a:r>
            <a:r>
              <a:rPr lang="en-US" sz="2500">
                <a:solidFill>
                  <a:srgbClr val="C0504D"/>
                </a:solidFill>
              </a:rPr>
              <a:t>comprise a larger  share of production</a:t>
            </a:r>
            <a:endParaRPr sz="2500"/>
          </a:p>
        </p:txBody>
      </p:sp>
      <p:sp>
        <p:nvSpPr>
          <p:cNvPr id="1532" name="Google Shape;1532;p58"/>
          <p:cNvSpPr txBox="1"/>
          <p:nvPr/>
        </p:nvSpPr>
        <p:spPr>
          <a:xfrm>
            <a:off x="9239251" y="6455766"/>
            <a:ext cx="756285" cy="151323"/>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900">
                <a:solidFill>
                  <a:srgbClr val="6F7176"/>
                </a:solidFill>
                <a:latin typeface="Arial"/>
                <a:ea typeface="Arial"/>
                <a:cs typeface="Arial"/>
                <a:sym typeface="Arial"/>
              </a:rPr>
              <a:t>March 5, 2018</a:t>
            </a:r>
            <a:endParaRPr sz="900">
              <a:solidFill>
                <a:schemeClr val="dk1"/>
              </a:solidFill>
              <a:latin typeface="Arial"/>
              <a:ea typeface="Arial"/>
              <a:cs typeface="Arial"/>
              <a:sym typeface="Arial"/>
            </a:endParaRPr>
          </a:p>
        </p:txBody>
      </p:sp>
      <p:sp>
        <p:nvSpPr>
          <p:cNvPr id="1533" name="Google Shape;1533;p58"/>
          <p:cNvSpPr txBox="1"/>
          <p:nvPr/>
        </p:nvSpPr>
        <p:spPr>
          <a:xfrm>
            <a:off x="10254488" y="6455766"/>
            <a:ext cx="153670" cy="151323"/>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900" b="1">
                <a:solidFill>
                  <a:srgbClr val="6F7176"/>
                </a:solidFill>
                <a:latin typeface="Arial"/>
                <a:ea typeface="Arial"/>
                <a:cs typeface="Arial"/>
                <a:sym typeface="Arial"/>
              </a:rPr>
              <a:t>18</a:t>
            </a:r>
            <a:endParaRPr sz="900">
              <a:solidFill>
                <a:schemeClr val="dk1"/>
              </a:solidFill>
              <a:latin typeface="Arial"/>
              <a:ea typeface="Arial"/>
              <a:cs typeface="Arial"/>
              <a:sym typeface="Arial"/>
            </a:endParaRPr>
          </a:p>
        </p:txBody>
      </p:sp>
      <p:sp>
        <p:nvSpPr>
          <p:cNvPr id="1534" name="Google Shape;1534;p58"/>
          <p:cNvSpPr/>
          <p:nvPr/>
        </p:nvSpPr>
        <p:spPr>
          <a:xfrm>
            <a:off x="1524000" y="1245108"/>
            <a:ext cx="8958072" cy="4672584"/>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5" name="Google Shape;1535;p58"/>
          <p:cNvSpPr txBox="1"/>
          <p:nvPr/>
        </p:nvSpPr>
        <p:spPr>
          <a:xfrm>
            <a:off x="1835911" y="5985155"/>
            <a:ext cx="2360930" cy="574675"/>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1800">
                <a:solidFill>
                  <a:schemeClr val="dk1"/>
                </a:solidFill>
                <a:latin typeface="Arial"/>
                <a:ea typeface="Arial"/>
                <a:cs typeface="Arial"/>
                <a:sym typeface="Arial"/>
              </a:rPr>
              <a:t>Impact of groundwater</a:t>
            </a:r>
            <a:endParaRPr sz="1800">
              <a:solidFill>
                <a:schemeClr val="dk1"/>
              </a:solidFill>
              <a:latin typeface="Arial"/>
              <a:ea typeface="Arial"/>
              <a:cs typeface="Arial"/>
              <a:sym typeface="Arial"/>
            </a:endParaRPr>
          </a:p>
          <a:p>
            <a:pPr marL="12700" marR="0" lvl="0" indent="0" algn="l" rtl="0">
              <a:spcBef>
                <a:spcPts val="0"/>
              </a:spcBef>
              <a:spcAft>
                <a:spcPts val="0"/>
              </a:spcAft>
              <a:buNone/>
            </a:pPr>
            <a:r>
              <a:rPr lang="en-US" sz="1800">
                <a:solidFill>
                  <a:schemeClr val="dk1"/>
                </a:solidFill>
                <a:latin typeface="Arial"/>
                <a:ea typeface="Arial"/>
                <a:cs typeface="Arial"/>
                <a:sym typeface="Arial"/>
              </a:rPr>
              <a:t>constraints (year 2100)</a:t>
            </a:r>
            <a:endParaRPr sz="1800">
              <a:solidFill>
                <a:schemeClr val="dk1"/>
              </a:solidFill>
              <a:latin typeface="Arial"/>
              <a:ea typeface="Arial"/>
              <a:cs typeface="Arial"/>
              <a:sym typeface="Arial"/>
            </a:endParaRPr>
          </a:p>
        </p:txBody>
      </p:sp>
      <p:sp>
        <p:nvSpPr>
          <p:cNvPr id="1536" name="Google Shape;1536;p58"/>
          <p:cNvSpPr txBox="1"/>
          <p:nvPr/>
        </p:nvSpPr>
        <p:spPr>
          <a:xfrm>
            <a:off x="8171493" y="5790572"/>
            <a:ext cx="3875363" cy="95410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222222"/>
                </a:solidFill>
                <a:latin typeface="Arial"/>
                <a:ea typeface="Arial"/>
                <a:cs typeface="Arial"/>
                <a:sym typeface="Arial"/>
              </a:rPr>
              <a:t>Turner, S. W., </a:t>
            </a:r>
            <a:r>
              <a:rPr lang="en-US" sz="1400" b="0" i="1">
                <a:solidFill>
                  <a:srgbClr val="222222"/>
                </a:solidFill>
                <a:latin typeface="Arial"/>
                <a:ea typeface="Arial"/>
                <a:cs typeface="Arial"/>
                <a:sym typeface="Arial"/>
              </a:rPr>
              <a:t>et al.</a:t>
            </a:r>
            <a:r>
              <a:rPr lang="en-US" sz="1400" b="0" i="0">
                <a:solidFill>
                  <a:srgbClr val="222222"/>
                </a:solidFill>
                <a:latin typeface="Arial"/>
                <a:ea typeface="Arial"/>
                <a:cs typeface="Arial"/>
                <a:sym typeface="Arial"/>
              </a:rPr>
              <a:t> (2019). A pathway of global food supply adaptation in a world with increasingly constrained groundwater. </a:t>
            </a:r>
            <a:r>
              <a:rPr lang="en-US" sz="1400" b="0" i="1">
                <a:solidFill>
                  <a:srgbClr val="222222"/>
                </a:solidFill>
                <a:latin typeface="Arial"/>
                <a:ea typeface="Arial"/>
                <a:cs typeface="Arial"/>
                <a:sym typeface="Arial"/>
              </a:rPr>
              <a:t>Sci. Tot. Env.</a:t>
            </a:r>
            <a:r>
              <a:rPr lang="en-US" sz="1400" b="0" i="0">
                <a:solidFill>
                  <a:srgbClr val="222222"/>
                </a:solidFill>
                <a:latin typeface="Arial"/>
                <a:ea typeface="Arial"/>
                <a:cs typeface="Arial"/>
                <a:sym typeface="Arial"/>
              </a:rPr>
              <a:t>, </a:t>
            </a:r>
            <a:r>
              <a:rPr lang="en-US" sz="1400" b="0" i="1">
                <a:solidFill>
                  <a:srgbClr val="222222"/>
                </a:solidFill>
                <a:latin typeface="Arial"/>
                <a:ea typeface="Arial"/>
                <a:cs typeface="Arial"/>
                <a:sym typeface="Arial"/>
              </a:rPr>
              <a:t>673</a:t>
            </a:r>
            <a:r>
              <a:rPr lang="en-US" sz="1400" b="0" i="0">
                <a:solidFill>
                  <a:srgbClr val="222222"/>
                </a:solidFill>
                <a:latin typeface="Arial"/>
                <a:ea typeface="Arial"/>
                <a:cs typeface="Arial"/>
                <a:sym typeface="Arial"/>
              </a:rPr>
              <a:t>, 165-176.</a:t>
            </a:r>
            <a:endParaRPr sz="14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59"/>
          <p:cNvSpPr/>
          <p:nvPr/>
        </p:nvSpPr>
        <p:spPr>
          <a:xfrm>
            <a:off x="1524000" y="1225296"/>
            <a:ext cx="9144000" cy="5633085"/>
          </a:xfrm>
          <a:custGeom>
            <a:avLst/>
            <a:gdLst/>
            <a:ahLst/>
            <a:cxnLst/>
            <a:rect l="l" t="t" r="r" b="b"/>
            <a:pathLst>
              <a:path w="9144000" h="5633084" extrusionOk="0">
                <a:moveTo>
                  <a:pt x="0" y="5632704"/>
                </a:moveTo>
                <a:lnTo>
                  <a:pt x="9144000" y="5632704"/>
                </a:lnTo>
                <a:lnTo>
                  <a:pt x="9144000" y="0"/>
                </a:lnTo>
                <a:lnTo>
                  <a:pt x="0" y="0"/>
                </a:lnTo>
                <a:lnTo>
                  <a:pt x="0" y="563270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3" name="Google Shape;1543;p59"/>
          <p:cNvSpPr/>
          <p:nvPr/>
        </p:nvSpPr>
        <p:spPr>
          <a:xfrm>
            <a:off x="10126980" y="6455664"/>
            <a:ext cx="0" cy="182880"/>
          </a:xfrm>
          <a:custGeom>
            <a:avLst/>
            <a:gdLst/>
            <a:ahLst/>
            <a:cxnLst/>
            <a:rect l="l" t="t" r="r" b="b"/>
            <a:pathLst>
              <a:path w="120000" h="182879" extrusionOk="0">
                <a:moveTo>
                  <a:pt x="0" y="0"/>
                </a:moveTo>
                <a:lnTo>
                  <a:pt x="0" y="182880"/>
                </a:lnTo>
              </a:path>
            </a:pathLst>
          </a:custGeom>
          <a:noFill/>
          <a:ln w="12175" cap="flat" cmpd="sng">
            <a:solidFill>
              <a:srgbClr val="6F717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4" name="Google Shape;1544;p59"/>
          <p:cNvSpPr txBox="1">
            <a:spLocks noGrp="1"/>
          </p:cNvSpPr>
          <p:nvPr>
            <p:ph type="title"/>
          </p:nvPr>
        </p:nvSpPr>
        <p:spPr>
          <a:xfrm>
            <a:off x="638629" y="483030"/>
            <a:ext cx="11669485" cy="396904"/>
          </a:xfrm>
          <a:prstGeom prst="rect">
            <a:avLst/>
          </a:prstGeom>
          <a:noFill/>
          <a:ln>
            <a:noFill/>
          </a:ln>
        </p:spPr>
        <p:txBody>
          <a:bodyPr spcFirstLastPara="1" wrap="square" lIns="0" tIns="12050" rIns="0" bIns="0" anchor="ctr" anchorCtr="0">
            <a:spAutoFit/>
          </a:bodyPr>
          <a:lstStyle/>
          <a:p>
            <a:pPr marL="12700" marR="5080" lvl="0" indent="0" algn="l" rtl="0">
              <a:lnSpc>
                <a:spcPct val="100000"/>
              </a:lnSpc>
              <a:spcBef>
                <a:spcPts val="0"/>
              </a:spcBef>
              <a:spcAft>
                <a:spcPts val="0"/>
              </a:spcAft>
              <a:buClr>
                <a:srgbClr val="C0504D"/>
              </a:buClr>
              <a:buSzPts val="2500"/>
              <a:buFont typeface="Tahoma"/>
              <a:buNone/>
            </a:pPr>
            <a:r>
              <a:rPr lang="en-US" sz="2500">
                <a:solidFill>
                  <a:srgbClr val="C0504D"/>
                </a:solidFill>
              </a:rPr>
              <a:t>Middle East, India, Pakistan lose out, while US sees net production loss</a:t>
            </a:r>
            <a:endParaRPr sz="2500"/>
          </a:p>
        </p:txBody>
      </p:sp>
      <p:sp>
        <p:nvSpPr>
          <p:cNvPr id="1545" name="Google Shape;1545;p59"/>
          <p:cNvSpPr txBox="1"/>
          <p:nvPr/>
        </p:nvSpPr>
        <p:spPr>
          <a:xfrm>
            <a:off x="9239251" y="6455766"/>
            <a:ext cx="756285" cy="151323"/>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900">
                <a:solidFill>
                  <a:srgbClr val="6F7176"/>
                </a:solidFill>
                <a:latin typeface="Arial"/>
                <a:ea typeface="Arial"/>
                <a:cs typeface="Arial"/>
                <a:sym typeface="Arial"/>
              </a:rPr>
              <a:t>March 5, 2018</a:t>
            </a:r>
            <a:endParaRPr sz="900">
              <a:solidFill>
                <a:schemeClr val="dk1"/>
              </a:solidFill>
              <a:latin typeface="Arial"/>
              <a:ea typeface="Arial"/>
              <a:cs typeface="Arial"/>
              <a:sym typeface="Arial"/>
            </a:endParaRPr>
          </a:p>
        </p:txBody>
      </p:sp>
      <p:sp>
        <p:nvSpPr>
          <p:cNvPr id="1546" name="Google Shape;1546;p59"/>
          <p:cNvSpPr txBox="1"/>
          <p:nvPr/>
        </p:nvSpPr>
        <p:spPr>
          <a:xfrm>
            <a:off x="10254488" y="6455766"/>
            <a:ext cx="153670" cy="151323"/>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US" sz="900" b="1">
                <a:solidFill>
                  <a:srgbClr val="6F7176"/>
                </a:solidFill>
                <a:latin typeface="Arial"/>
                <a:ea typeface="Arial"/>
                <a:cs typeface="Arial"/>
                <a:sym typeface="Arial"/>
              </a:rPr>
              <a:t>19</a:t>
            </a:r>
            <a:endParaRPr sz="900">
              <a:solidFill>
                <a:schemeClr val="dk1"/>
              </a:solidFill>
              <a:latin typeface="Arial"/>
              <a:ea typeface="Arial"/>
              <a:cs typeface="Arial"/>
              <a:sym typeface="Arial"/>
            </a:endParaRPr>
          </a:p>
        </p:txBody>
      </p:sp>
      <p:sp>
        <p:nvSpPr>
          <p:cNvPr id="1547" name="Google Shape;1547;p59"/>
          <p:cNvSpPr/>
          <p:nvPr/>
        </p:nvSpPr>
        <p:spPr>
          <a:xfrm>
            <a:off x="2159435" y="1185307"/>
            <a:ext cx="8479536" cy="49377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8" name="Google Shape;1548;p59"/>
          <p:cNvSpPr txBox="1"/>
          <p:nvPr/>
        </p:nvSpPr>
        <p:spPr>
          <a:xfrm>
            <a:off x="2583444" y="6249636"/>
            <a:ext cx="8200670" cy="52322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222222"/>
                </a:solidFill>
                <a:latin typeface="Arial"/>
                <a:ea typeface="Arial"/>
                <a:cs typeface="Arial"/>
                <a:sym typeface="Arial"/>
              </a:rPr>
              <a:t>Turner, S. W., </a:t>
            </a:r>
            <a:r>
              <a:rPr lang="en-US" sz="1400" b="0" i="1">
                <a:solidFill>
                  <a:srgbClr val="222222"/>
                </a:solidFill>
                <a:latin typeface="Arial"/>
                <a:ea typeface="Arial"/>
                <a:cs typeface="Arial"/>
                <a:sym typeface="Arial"/>
              </a:rPr>
              <a:t>et al.</a:t>
            </a:r>
            <a:r>
              <a:rPr lang="en-US" sz="1400" b="0" i="0">
                <a:solidFill>
                  <a:srgbClr val="222222"/>
                </a:solidFill>
                <a:latin typeface="Arial"/>
                <a:ea typeface="Arial"/>
                <a:cs typeface="Arial"/>
                <a:sym typeface="Arial"/>
              </a:rPr>
              <a:t> (2019). A pathway of global food supply adaptation in a world with increasingly constrained groundwater. </a:t>
            </a:r>
            <a:r>
              <a:rPr lang="en-US" sz="1400" b="0" i="1">
                <a:solidFill>
                  <a:srgbClr val="222222"/>
                </a:solidFill>
                <a:latin typeface="Arial"/>
                <a:ea typeface="Arial"/>
                <a:cs typeface="Arial"/>
                <a:sym typeface="Arial"/>
              </a:rPr>
              <a:t>Sci. Tot. Env.</a:t>
            </a:r>
            <a:r>
              <a:rPr lang="en-US" sz="1400" b="0" i="0">
                <a:solidFill>
                  <a:srgbClr val="222222"/>
                </a:solidFill>
                <a:latin typeface="Arial"/>
                <a:ea typeface="Arial"/>
                <a:cs typeface="Arial"/>
                <a:sym typeface="Arial"/>
              </a:rPr>
              <a:t>, </a:t>
            </a:r>
            <a:r>
              <a:rPr lang="en-US" sz="1400" b="0" i="1">
                <a:solidFill>
                  <a:srgbClr val="222222"/>
                </a:solidFill>
                <a:latin typeface="Arial"/>
                <a:ea typeface="Arial"/>
                <a:cs typeface="Arial"/>
                <a:sym typeface="Arial"/>
              </a:rPr>
              <a:t>673</a:t>
            </a:r>
            <a:r>
              <a:rPr lang="en-US" sz="1400" b="0" i="0">
                <a:solidFill>
                  <a:srgbClr val="222222"/>
                </a:solidFill>
                <a:latin typeface="Arial"/>
                <a:ea typeface="Arial"/>
                <a:cs typeface="Arial"/>
                <a:sym typeface="Arial"/>
              </a:rPr>
              <a:t>, 165-176.</a:t>
            </a:r>
            <a:endParaRPr sz="14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60"/>
          <p:cNvSpPr txBox="1">
            <a:spLocks noGrp="1"/>
          </p:cNvSpPr>
          <p:nvPr>
            <p:ph type="title"/>
          </p:nvPr>
        </p:nvSpPr>
        <p:spPr>
          <a:xfrm>
            <a:off x="838201" y="260349"/>
            <a:ext cx="3448049" cy="62261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00"/>
              <a:buFont typeface="Tahoma"/>
              <a:buNone/>
            </a:pPr>
            <a:r>
              <a:rPr lang="en-US" dirty="0"/>
              <a:t>Responses to constraints often occur across different systems</a:t>
            </a:r>
            <a:endParaRPr dirty="0"/>
          </a:p>
        </p:txBody>
      </p:sp>
      <p:pic>
        <p:nvPicPr>
          <p:cNvPr id="1555" name="Google Shape;1555;p60" descr="Figure 2."/>
          <p:cNvPicPr preferRelativeResize="0"/>
          <p:nvPr/>
        </p:nvPicPr>
        <p:blipFill rotWithShape="1">
          <a:blip r:embed="rId3">
            <a:alphaModFix/>
          </a:blip>
          <a:srcRect/>
          <a:stretch/>
        </p:blipFill>
        <p:spPr>
          <a:xfrm>
            <a:off x="4908853" y="156870"/>
            <a:ext cx="7111972" cy="6329655"/>
          </a:xfrm>
          <a:prstGeom prst="rect">
            <a:avLst/>
          </a:prstGeom>
          <a:solidFill>
            <a:srgbClr val="FFFFFF"/>
          </a:solidFill>
          <a:ln>
            <a:noFill/>
          </a:ln>
        </p:spPr>
      </p:pic>
      <p:sp>
        <p:nvSpPr>
          <p:cNvPr id="1556" name="Google Shape;1556;p60"/>
          <p:cNvSpPr txBox="1"/>
          <p:nvPr/>
        </p:nvSpPr>
        <p:spPr>
          <a:xfrm>
            <a:off x="9947132" y="5961261"/>
            <a:ext cx="178766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Cui et al. 2018. ERL</a:t>
            </a:r>
            <a:endParaRPr/>
          </a:p>
        </p:txBody>
      </p:sp>
      <p:sp>
        <p:nvSpPr>
          <p:cNvPr id="1557" name="Google Shape;1557;p60"/>
          <p:cNvSpPr/>
          <p:nvPr/>
        </p:nvSpPr>
        <p:spPr>
          <a:xfrm>
            <a:off x="838201" y="3321697"/>
            <a:ext cx="3460954" cy="1836979"/>
          </a:xfrm>
          <a:prstGeom prst="roundRect">
            <a:avLst>
              <a:gd name="adj" fmla="val 16667"/>
            </a:avLst>
          </a:prstGeom>
          <a:solidFill>
            <a:schemeClr val="accent3"/>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Different strategies are taken in response to water constraints, which is robust across alternate scenarios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57"/>
                                        </p:tgtEl>
                                        <p:attrNameLst>
                                          <p:attrName>style.visibility</p:attrName>
                                        </p:attrNameLst>
                                      </p:cBhvr>
                                      <p:to>
                                        <p:strVal val="visible"/>
                                      </p:to>
                                    </p:set>
                                    <p:anim calcmode="lin" valueType="num">
                                      <p:cBhvr additive="base">
                                        <p:cTn id="7" dur="500"/>
                                        <p:tgtEl>
                                          <p:spTgt spid="1557"/>
                                        </p:tgtEl>
                                        <p:attrNameLst>
                                          <p:attrName>ppt_w</p:attrName>
                                        </p:attrNameLst>
                                      </p:cBhvr>
                                      <p:tavLst>
                                        <p:tav tm="0">
                                          <p:val>
                                            <p:strVal val="0"/>
                                          </p:val>
                                        </p:tav>
                                        <p:tav tm="100000">
                                          <p:val>
                                            <p:strVal val="#ppt_w"/>
                                          </p:val>
                                        </p:tav>
                                      </p:tavLst>
                                    </p:anim>
                                    <p:anim calcmode="lin" valueType="num">
                                      <p:cBhvr additive="base">
                                        <p:cTn id="8" dur="500"/>
                                        <p:tgtEl>
                                          <p:spTgt spid="155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61"/>
          <p:cNvSpPr txBox="1">
            <a:spLocks noGrp="1"/>
          </p:cNvSpPr>
          <p:nvPr>
            <p:ph type="title"/>
          </p:nvPr>
        </p:nvSpPr>
        <p:spPr>
          <a:xfrm>
            <a:off x="406624" y="249108"/>
            <a:ext cx="8557218" cy="369332"/>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400"/>
              <a:buFont typeface="Tahoma"/>
              <a:buNone/>
            </a:pPr>
            <a:r>
              <a:rPr lang="en-US" sz="2400">
                <a:solidFill>
                  <a:schemeClr val="dk1"/>
                </a:solidFill>
                <a:latin typeface="Tahoma"/>
                <a:ea typeface="Tahoma"/>
                <a:cs typeface="Tahoma"/>
                <a:sym typeface="Tahoma"/>
              </a:rPr>
              <a:t>Summary</a:t>
            </a:r>
            <a:endParaRPr/>
          </a:p>
        </p:txBody>
      </p:sp>
      <p:sp>
        <p:nvSpPr>
          <p:cNvPr id="1564" name="Google Shape;1564;p61"/>
          <p:cNvSpPr txBox="1">
            <a:spLocks noGrp="1"/>
          </p:cNvSpPr>
          <p:nvPr>
            <p:ph type="body" idx="1"/>
          </p:nvPr>
        </p:nvSpPr>
        <p:spPr>
          <a:xfrm>
            <a:off x="290455" y="1148936"/>
            <a:ext cx="11669315" cy="5475345"/>
          </a:xfrm>
          <a:prstGeom prst="rect">
            <a:avLst/>
          </a:prstGeom>
          <a:noFill/>
          <a:ln>
            <a:noFill/>
          </a:ln>
        </p:spPr>
        <p:txBody>
          <a:bodyPr spcFirstLastPara="1" wrap="square" lIns="0" tIns="0" rIns="0" bIns="0" anchor="t" anchorCtr="0">
            <a:spAutoFit/>
          </a:bodyPr>
          <a:lstStyle/>
          <a:p>
            <a:pPr marL="228600" lvl="0" indent="-228600" algn="l" rtl="0">
              <a:lnSpc>
                <a:spcPct val="90000"/>
              </a:lnSpc>
              <a:spcBef>
                <a:spcPts val="0"/>
              </a:spcBef>
              <a:spcAft>
                <a:spcPts val="0"/>
              </a:spcAft>
              <a:buClr>
                <a:schemeClr val="dk1"/>
              </a:buClr>
              <a:buSzPts val="2000"/>
              <a:buChar char="•"/>
            </a:pPr>
            <a:r>
              <a:rPr lang="en-US" sz="1800" dirty="0"/>
              <a:t>Water is a key input (and potential constraint) to agricultural and industry and thus their emissions, which is a key reason Integrated Human-Earth System Models include water</a:t>
            </a:r>
            <a:endParaRPr sz="1800" dirty="0"/>
          </a:p>
          <a:p>
            <a:pPr marL="228600" lvl="0" indent="-101600" algn="l" rtl="0">
              <a:lnSpc>
                <a:spcPct val="90000"/>
              </a:lnSpc>
              <a:spcBef>
                <a:spcPts val="1200"/>
              </a:spcBef>
              <a:spcAft>
                <a:spcPts val="0"/>
              </a:spcAft>
              <a:buClr>
                <a:schemeClr val="dk1"/>
              </a:buClr>
              <a:buSzPts val="2000"/>
              <a:buNone/>
            </a:pPr>
            <a:endParaRPr sz="1800" dirty="0"/>
          </a:p>
          <a:p>
            <a:pPr marL="228600" lvl="0" indent="-228600" algn="l" rtl="0">
              <a:lnSpc>
                <a:spcPct val="90000"/>
              </a:lnSpc>
              <a:spcBef>
                <a:spcPts val="1200"/>
              </a:spcBef>
              <a:spcAft>
                <a:spcPts val="0"/>
              </a:spcAft>
              <a:buClr>
                <a:schemeClr val="dk1"/>
              </a:buClr>
              <a:buSzPts val="2000"/>
              <a:buChar char="•"/>
            </a:pPr>
            <a:r>
              <a:rPr lang="en-US" sz="1800" dirty="0"/>
              <a:t>Humans have altered the water cycle through water usage, climate change, and land use change</a:t>
            </a:r>
            <a:endParaRPr sz="1800" dirty="0"/>
          </a:p>
          <a:p>
            <a:pPr marL="228600" lvl="0" indent="-101600" algn="l" rtl="0">
              <a:lnSpc>
                <a:spcPct val="90000"/>
              </a:lnSpc>
              <a:spcBef>
                <a:spcPts val="1200"/>
              </a:spcBef>
              <a:spcAft>
                <a:spcPts val="0"/>
              </a:spcAft>
              <a:buClr>
                <a:schemeClr val="dk1"/>
              </a:buClr>
              <a:buSzPts val="2000"/>
              <a:buNone/>
            </a:pPr>
            <a:endParaRPr sz="1800" dirty="0"/>
          </a:p>
          <a:p>
            <a:pPr marL="228600" lvl="0" indent="-228600" algn="l" rtl="0">
              <a:lnSpc>
                <a:spcPct val="90000"/>
              </a:lnSpc>
              <a:spcBef>
                <a:spcPts val="1200"/>
              </a:spcBef>
              <a:spcAft>
                <a:spcPts val="0"/>
              </a:spcAft>
              <a:buClr>
                <a:schemeClr val="dk1"/>
              </a:buClr>
              <a:buSzPts val="2000"/>
              <a:buChar char="•"/>
            </a:pPr>
            <a:r>
              <a:rPr lang="en-US" sz="1800" dirty="0"/>
              <a:t>In turn, climate change is likely to increase extreme events, which Integrated Models have trouble handling</a:t>
            </a:r>
            <a:endParaRPr sz="1800" dirty="0"/>
          </a:p>
          <a:p>
            <a:pPr marL="228600" lvl="0" indent="-101600" algn="l" rtl="0">
              <a:lnSpc>
                <a:spcPct val="90000"/>
              </a:lnSpc>
              <a:spcBef>
                <a:spcPts val="1200"/>
              </a:spcBef>
              <a:spcAft>
                <a:spcPts val="0"/>
              </a:spcAft>
              <a:buClr>
                <a:schemeClr val="dk1"/>
              </a:buClr>
              <a:buSzPts val="2000"/>
              <a:buNone/>
            </a:pPr>
            <a:endParaRPr sz="1800" dirty="0"/>
          </a:p>
          <a:p>
            <a:pPr marL="228600" lvl="0" indent="-228600" algn="l" rtl="0">
              <a:lnSpc>
                <a:spcPct val="90000"/>
              </a:lnSpc>
              <a:spcBef>
                <a:spcPts val="1200"/>
              </a:spcBef>
              <a:spcAft>
                <a:spcPts val="0"/>
              </a:spcAft>
              <a:buClr>
                <a:schemeClr val="dk1"/>
              </a:buClr>
              <a:buSzPts val="2000"/>
              <a:buChar char="•"/>
            </a:pPr>
            <a:r>
              <a:rPr lang="en-US" sz="1800" dirty="0"/>
              <a:t>Humans (i.e., demands) will play a critical role in the future of water withdrawals and scarcity</a:t>
            </a:r>
            <a:endParaRPr sz="1800" dirty="0"/>
          </a:p>
          <a:p>
            <a:pPr marL="228600" lvl="0" indent="-101600" algn="l" rtl="0">
              <a:lnSpc>
                <a:spcPct val="90000"/>
              </a:lnSpc>
              <a:spcBef>
                <a:spcPts val="1200"/>
              </a:spcBef>
              <a:spcAft>
                <a:spcPts val="0"/>
              </a:spcAft>
              <a:buClr>
                <a:schemeClr val="dk1"/>
              </a:buClr>
              <a:buSzPts val="2000"/>
              <a:buNone/>
            </a:pPr>
            <a:endParaRPr sz="1800" dirty="0"/>
          </a:p>
          <a:p>
            <a:pPr marL="228600" lvl="0" indent="-228600" algn="l" rtl="0">
              <a:lnSpc>
                <a:spcPct val="90000"/>
              </a:lnSpc>
              <a:spcBef>
                <a:spcPts val="1200"/>
              </a:spcBef>
              <a:spcAft>
                <a:spcPts val="0"/>
              </a:spcAft>
              <a:buClr>
                <a:schemeClr val="dk1"/>
              </a:buClr>
              <a:buSzPts val="2000"/>
              <a:buChar char="•"/>
            </a:pPr>
            <a:r>
              <a:rPr lang="en-US" sz="1800" dirty="0"/>
              <a:t>Integrated Human-Earth System Models have addressed questions about the </a:t>
            </a:r>
            <a:r>
              <a:rPr lang="en-US" sz="1800" i="1" dirty="0"/>
              <a:t>future</a:t>
            </a:r>
            <a:r>
              <a:rPr lang="en-US" sz="1800" dirty="0"/>
              <a:t>, such as:</a:t>
            </a:r>
            <a:endParaRPr sz="1800" dirty="0"/>
          </a:p>
          <a:p>
            <a:pPr marL="685800" lvl="1" indent="-228600" algn="l" rtl="0">
              <a:lnSpc>
                <a:spcPct val="90000"/>
              </a:lnSpc>
              <a:spcBef>
                <a:spcPts val="1200"/>
              </a:spcBef>
              <a:spcAft>
                <a:spcPts val="0"/>
              </a:spcAft>
              <a:buClr>
                <a:schemeClr val="dk1"/>
              </a:buClr>
              <a:buSzPts val="1800"/>
              <a:buChar char="•"/>
            </a:pPr>
            <a:r>
              <a:rPr lang="en-US" sz="1600" dirty="0"/>
              <a:t>How will future water scarcity evolve in the future? </a:t>
            </a:r>
            <a:endParaRPr sz="1600" dirty="0"/>
          </a:p>
          <a:p>
            <a:pPr marL="685800" lvl="1" indent="-228600" algn="l" rtl="0">
              <a:lnSpc>
                <a:spcPct val="90000"/>
              </a:lnSpc>
              <a:spcBef>
                <a:spcPts val="1200"/>
              </a:spcBef>
              <a:spcAft>
                <a:spcPts val="0"/>
              </a:spcAft>
              <a:buClr>
                <a:schemeClr val="dk1"/>
              </a:buClr>
              <a:buSzPts val="1800"/>
              <a:buChar char="•"/>
            </a:pPr>
            <a:r>
              <a:rPr lang="en-US" sz="1600" dirty="0"/>
              <a:t>What does climate policy mean for water?</a:t>
            </a:r>
            <a:endParaRPr sz="1600" dirty="0"/>
          </a:p>
          <a:p>
            <a:pPr marL="685800" lvl="1" indent="-228600" algn="l" rtl="0">
              <a:lnSpc>
                <a:spcPct val="90000"/>
              </a:lnSpc>
              <a:spcBef>
                <a:spcPts val="1200"/>
              </a:spcBef>
              <a:spcAft>
                <a:spcPts val="0"/>
              </a:spcAft>
              <a:buClr>
                <a:schemeClr val="dk1"/>
              </a:buClr>
              <a:buSzPts val="1800"/>
              <a:buChar char="•"/>
            </a:pPr>
            <a:r>
              <a:rPr lang="en-US" sz="1600" dirty="0"/>
              <a:t>Can the human system adapt to water shortages via agricultural trade and transformed cooling options?</a:t>
            </a:r>
            <a:endParaRPr sz="1600" dirty="0"/>
          </a:p>
          <a:p>
            <a:pPr marL="685800" lvl="1" indent="-228600" algn="l" rtl="0">
              <a:lnSpc>
                <a:spcPct val="90000"/>
              </a:lnSpc>
              <a:spcBef>
                <a:spcPts val="1200"/>
              </a:spcBef>
              <a:spcAft>
                <a:spcPts val="0"/>
              </a:spcAft>
              <a:buClr>
                <a:schemeClr val="dk1"/>
              </a:buClr>
              <a:buSzPts val="1800"/>
              <a:buChar char="•"/>
            </a:pPr>
            <a:r>
              <a:rPr lang="en-US" sz="1600" dirty="0"/>
              <a:t>What will be the relative usage of groundwater vs. surface water vs. desal in meeting future demands?</a:t>
            </a:r>
            <a:br>
              <a:rPr lang="en-US" dirty="0"/>
            </a:b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62"/>
          <p:cNvSpPr txBox="1">
            <a:spLocks noGrp="1"/>
          </p:cNvSpPr>
          <p:nvPr>
            <p:ph type="title"/>
          </p:nvPr>
        </p:nvSpPr>
        <p:spPr>
          <a:xfrm>
            <a:off x="403861" y="-38059"/>
            <a:ext cx="10896600"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Future Challenges to Address in Modeling Water in IAMs</a:t>
            </a:r>
            <a:endParaRPr/>
          </a:p>
        </p:txBody>
      </p:sp>
      <p:sp>
        <p:nvSpPr>
          <p:cNvPr id="1571" name="Google Shape;1571;p62"/>
          <p:cNvSpPr/>
          <p:nvPr/>
        </p:nvSpPr>
        <p:spPr>
          <a:xfrm>
            <a:off x="1601724" y="930655"/>
            <a:ext cx="9144000" cy="5870575"/>
          </a:xfrm>
          <a:custGeom>
            <a:avLst/>
            <a:gdLst/>
            <a:ahLst/>
            <a:cxnLst/>
            <a:rect l="l" t="t" r="r" b="b"/>
            <a:pathLst>
              <a:path w="9144000" h="5870575" extrusionOk="0">
                <a:moveTo>
                  <a:pt x="0" y="5870448"/>
                </a:moveTo>
                <a:lnTo>
                  <a:pt x="9144000" y="5870448"/>
                </a:lnTo>
                <a:lnTo>
                  <a:pt x="9144000" y="0"/>
                </a:lnTo>
                <a:lnTo>
                  <a:pt x="0" y="0"/>
                </a:lnTo>
                <a:lnTo>
                  <a:pt x="0" y="587044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2" name="Google Shape;1572;p62"/>
          <p:cNvSpPr/>
          <p:nvPr/>
        </p:nvSpPr>
        <p:spPr>
          <a:xfrm>
            <a:off x="3163824" y="2125471"/>
            <a:ext cx="5977128" cy="34701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3" name="Google Shape;1573;p62"/>
          <p:cNvSpPr/>
          <p:nvPr/>
        </p:nvSpPr>
        <p:spPr>
          <a:xfrm>
            <a:off x="8929116" y="962659"/>
            <a:ext cx="1778507" cy="145389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4" name="Google Shape;1574;p62"/>
          <p:cNvSpPr/>
          <p:nvPr/>
        </p:nvSpPr>
        <p:spPr>
          <a:xfrm>
            <a:off x="9172955" y="1044956"/>
            <a:ext cx="1572768" cy="103022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5" name="Google Shape;1575;p62"/>
          <p:cNvSpPr/>
          <p:nvPr/>
        </p:nvSpPr>
        <p:spPr>
          <a:xfrm>
            <a:off x="8976232" y="987043"/>
            <a:ext cx="1684655" cy="1358900"/>
          </a:xfrm>
          <a:custGeom>
            <a:avLst/>
            <a:gdLst/>
            <a:ahLst/>
            <a:cxnLst/>
            <a:rect l="l" t="t" r="r" b="b"/>
            <a:pathLst>
              <a:path w="1684654" h="1358900" extrusionOk="0">
                <a:moveTo>
                  <a:pt x="844042" y="1069848"/>
                </a:moveTo>
                <a:lnTo>
                  <a:pt x="483997" y="1069848"/>
                </a:lnTo>
                <a:lnTo>
                  <a:pt x="0" y="1358900"/>
                </a:lnTo>
                <a:lnTo>
                  <a:pt x="844042" y="1069848"/>
                </a:lnTo>
                <a:close/>
              </a:path>
              <a:path w="1684654" h="1358900" extrusionOk="0">
                <a:moveTo>
                  <a:pt x="1684147" y="0"/>
                </a:moveTo>
                <a:lnTo>
                  <a:pt x="243967" y="0"/>
                </a:lnTo>
                <a:lnTo>
                  <a:pt x="243967" y="1069848"/>
                </a:lnTo>
                <a:lnTo>
                  <a:pt x="1684147" y="1069848"/>
                </a:lnTo>
                <a:lnTo>
                  <a:pt x="1684147"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6" name="Google Shape;1576;p62"/>
          <p:cNvSpPr/>
          <p:nvPr/>
        </p:nvSpPr>
        <p:spPr>
          <a:xfrm>
            <a:off x="8976232" y="987043"/>
            <a:ext cx="1684655" cy="1358900"/>
          </a:xfrm>
          <a:custGeom>
            <a:avLst/>
            <a:gdLst/>
            <a:ahLst/>
            <a:cxnLst/>
            <a:rect l="l" t="t" r="r" b="b"/>
            <a:pathLst>
              <a:path w="1684654" h="1358900" extrusionOk="0">
                <a:moveTo>
                  <a:pt x="243967" y="0"/>
                </a:moveTo>
                <a:lnTo>
                  <a:pt x="483997" y="0"/>
                </a:lnTo>
                <a:lnTo>
                  <a:pt x="844042" y="0"/>
                </a:lnTo>
                <a:lnTo>
                  <a:pt x="1684147" y="0"/>
                </a:lnTo>
                <a:lnTo>
                  <a:pt x="1684147" y="624077"/>
                </a:lnTo>
                <a:lnTo>
                  <a:pt x="1684147" y="891539"/>
                </a:lnTo>
                <a:lnTo>
                  <a:pt x="1684147" y="1069848"/>
                </a:lnTo>
                <a:lnTo>
                  <a:pt x="844042" y="1069848"/>
                </a:lnTo>
                <a:lnTo>
                  <a:pt x="0" y="1358900"/>
                </a:lnTo>
                <a:lnTo>
                  <a:pt x="483997" y="1069848"/>
                </a:lnTo>
                <a:lnTo>
                  <a:pt x="243967" y="1069848"/>
                </a:lnTo>
                <a:lnTo>
                  <a:pt x="243967" y="891539"/>
                </a:lnTo>
                <a:lnTo>
                  <a:pt x="243967" y="624077"/>
                </a:lnTo>
                <a:lnTo>
                  <a:pt x="243967" y="0"/>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7" name="Google Shape;1577;p62"/>
          <p:cNvSpPr txBox="1"/>
          <p:nvPr/>
        </p:nvSpPr>
        <p:spPr>
          <a:xfrm>
            <a:off x="9310496" y="1093216"/>
            <a:ext cx="1260475" cy="811530"/>
          </a:xfrm>
          <a:prstGeom prst="rect">
            <a:avLst/>
          </a:prstGeom>
          <a:noFill/>
          <a:ln>
            <a:noFill/>
          </a:ln>
        </p:spPr>
        <p:txBody>
          <a:bodyPr spcFirstLastPara="1" wrap="square" lIns="0" tIns="35550" rIns="0" bIns="0" anchor="t" anchorCtr="0">
            <a:spAutoFit/>
          </a:bodyPr>
          <a:lstStyle/>
          <a:p>
            <a:pPr marL="12065" marR="5080" lvl="0" indent="-635" algn="ctr" rtl="0">
              <a:lnSpc>
                <a:spcPct val="89300"/>
              </a:lnSpc>
              <a:spcBef>
                <a:spcPts val="0"/>
              </a:spcBef>
              <a:spcAft>
                <a:spcPts val="0"/>
              </a:spcAft>
              <a:buNone/>
            </a:pPr>
            <a:r>
              <a:rPr lang="en-US" sz="1400">
                <a:solidFill>
                  <a:srgbClr val="FFFFFF"/>
                </a:solidFill>
                <a:latin typeface="Calibri"/>
                <a:ea typeface="Calibri"/>
                <a:cs typeface="Calibri"/>
                <a:sym typeface="Calibri"/>
              </a:rPr>
              <a:t>Limited to the 4  RCPs for which  there exists GCM  simulations</a:t>
            </a:r>
            <a:endParaRPr sz="1400">
              <a:solidFill>
                <a:schemeClr val="dk1"/>
              </a:solidFill>
              <a:latin typeface="Calibri"/>
              <a:ea typeface="Calibri"/>
              <a:cs typeface="Calibri"/>
              <a:sym typeface="Calibri"/>
            </a:endParaRPr>
          </a:p>
        </p:txBody>
      </p:sp>
      <p:sp>
        <p:nvSpPr>
          <p:cNvPr id="1578" name="Google Shape;1578;p62"/>
          <p:cNvSpPr/>
          <p:nvPr/>
        </p:nvSpPr>
        <p:spPr>
          <a:xfrm>
            <a:off x="8927592" y="4065524"/>
            <a:ext cx="1778507" cy="1235963"/>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9" name="Google Shape;1579;p62"/>
          <p:cNvSpPr/>
          <p:nvPr/>
        </p:nvSpPr>
        <p:spPr>
          <a:xfrm>
            <a:off x="9191243" y="3992371"/>
            <a:ext cx="1533144" cy="1411224"/>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0" name="Google Shape;1580;p62"/>
          <p:cNvSpPr/>
          <p:nvPr/>
        </p:nvSpPr>
        <p:spPr>
          <a:xfrm>
            <a:off x="8974708" y="4089907"/>
            <a:ext cx="1684655" cy="1141730"/>
          </a:xfrm>
          <a:custGeom>
            <a:avLst/>
            <a:gdLst/>
            <a:ahLst/>
            <a:cxnLst/>
            <a:rect l="l" t="t" r="r" b="b"/>
            <a:pathLst>
              <a:path w="1684654" h="1141729" extrusionOk="0">
                <a:moveTo>
                  <a:pt x="1684147" y="0"/>
                </a:moveTo>
                <a:lnTo>
                  <a:pt x="243967" y="0"/>
                </a:lnTo>
                <a:lnTo>
                  <a:pt x="243967" y="665861"/>
                </a:lnTo>
                <a:lnTo>
                  <a:pt x="0" y="925068"/>
                </a:lnTo>
                <a:lnTo>
                  <a:pt x="243967" y="951230"/>
                </a:lnTo>
                <a:lnTo>
                  <a:pt x="243967" y="1141476"/>
                </a:lnTo>
                <a:lnTo>
                  <a:pt x="1684147" y="1141476"/>
                </a:lnTo>
                <a:lnTo>
                  <a:pt x="1684147"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1" name="Google Shape;1581;p62"/>
          <p:cNvSpPr/>
          <p:nvPr/>
        </p:nvSpPr>
        <p:spPr>
          <a:xfrm>
            <a:off x="8974708" y="4089907"/>
            <a:ext cx="1684655" cy="1141730"/>
          </a:xfrm>
          <a:custGeom>
            <a:avLst/>
            <a:gdLst/>
            <a:ahLst/>
            <a:cxnLst/>
            <a:rect l="l" t="t" r="r" b="b"/>
            <a:pathLst>
              <a:path w="1684654" h="1141729" extrusionOk="0">
                <a:moveTo>
                  <a:pt x="243967" y="0"/>
                </a:moveTo>
                <a:lnTo>
                  <a:pt x="483997" y="0"/>
                </a:lnTo>
                <a:lnTo>
                  <a:pt x="844042" y="0"/>
                </a:lnTo>
                <a:lnTo>
                  <a:pt x="1684147" y="0"/>
                </a:lnTo>
                <a:lnTo>
                  <a:pt x="1684147" y="665861"/>
                </a:lnTo>
                <a:lnTo>
                  <a:pt x="1684147" y="951230"/>
                </a:lnTo>
                <a:lnTo>
                  <a:pt x="1684147" y="1141476"/>
                </a:lnTo>
                <a:lnTo>
                  <a:pt x="844042" y="1141476"/>
                </a:lnTo>
                <a:lnTo>
                  <a:pt x="483997" y="1141476"/>
                </a:lnTo>
                <a:lnTo>
                  <a:pt x="243967" y="1141476"/>
                </a:lnTo>
                <a:lnTo>
                  <a:pt x="243967" y="951230"/>
                </a:lnTo>
                <a:lnTo>
                  <a:pt x="0" y="925068"/>
                </a:lnTo>
                <a:lnTo>
                  <a:pt x="243967" y="665861"/>
                </a:lnTo>
                <a:lnTo>
                  <a:pt x="243967" y="0"/>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2" name="Google Shape;1582;p62"/>
          <p:cNvSpPr txBox="1"/>
          <p:nvPr/>
        </p:nvSpPr>
        <p:spPr>
          <a:xfrm>
            <a:off x="9329674" y="4042156"/>
            <a:ext cx="1222375" cy="1192530"/>
          </a:xfrm>
          <a:prstGeom prst="rect">
            <a:avLst/>
          </a:prstGeom>
          <a:noFill/>
          <a:ln>
            <a:noFill/>
          </a:ln>
        </p:spPr>
        <p:txBody>
          <a:bodyPr spcFirstLastPara="1" wrap="square" lIns="0" tIns="35550" rIns="0" bIns="0" anchor="t" anchorCtr="0">
            <a:spAutoFit/>
          </a:bodyPr>
          <a:lstStyle/>
          <a:p>
            <a:pPr marL="12700" marR="5080" lvl="0" indent="-1904" algn="ctr" rtl="0">
              <a:lnSpc>
                <a:spcPct val="89300"/>
              </a:lnSpc>
              <a:spcBef>
                <a:spcPts val="0"/>
              </a:spcBef>
              <a:spcAft>
                <a:spcPts val="0"/>
              </a:spcAft>
              <a:buNone/>
            </a:pPr>
            <a:r>
              <a:rPr lang="en-US" sz="1400">
                <a:solidFill>
                  <a:srgbClr val="FFFFFF"/>
                </a:solidFill>
                <a:latin typeface="Calibri"/>
                <a:ea typeface="Calibri"/>
                <a:cs typeface="Calibri"/>
                <a:sym typeface="Calibri"/>
              </a:rPr>
              <a:t>Developing  resource curves  for the various  sources of water  and their  historical use</a:t>
            </a:r>
            <a:endParaRPr sz="1400">
              <a:solidFill>
                <a:schemeClr val="dk1"/>
              </a:solidFill>
              <a:latin typeface="Calibri"/>
              <a:ea typeface="Calibri"/>
              <a:cs typeface="Calibri"/>
              <a:sym typeface="Calibri"/>
            </a:endParaRPr>
          </a:p>
        </p:txBody>
      </p:sp>
      <p:sp>
        <p:nvSpPr>
          <p:cNvPr id="1583" name="Google Shape;1583;p62"/>
          <p:cNvSpPr/>
          <p:nvPr/>
        </p:nvSpPr>
        <p:spPr>
          <a:xfrm>
            <a:off x="8884919" y="5196330"/>
            <a:ext cx="1821179" cy="1574292"/>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4" name="Google Shape;1584;p62"/>
          <p:cNvSpPr/>
          <p:nvPr/>
        </p:nvSpPr>
        <p:spPr>
          <a:xfrm>
            <a:off x="9227819" y="5594094"/>
            <a:ext cx="1459992" cy="1207008"/>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5" name="Google Shape;1585;p62"/>
          <p:cNvSpPr/>
          <p:nvPr/>
        </p:nvSpPr>
        <p:spPr>
          <a:xfrm>
            <a:off x="8931529" y="5220715"/>
            <a:ext cx="1727835" cy="1480185"/>
          </a:xfrm>
          <a:custGeom>
            <a:avLst/>
            <a:gdLst/>
            <a:ahLst/>
            <a:cxnLst/>
            <a:rect l="l" t="t" r="r" b="b"/>
            <a:pathLst>
              <a:path w="1727834" h="1480184" extrusionOk="0">
                <a:moveTo>
                  <a:pt x="1727327" y="409956"/>
                </a:moveTo>
                <a:lnTo>
                  <a:pt x="287147" y="409956"/>
                </a:lnTo>
                <a:lnTo>
                  <a:pt x="287147" y="1479804"/>
                </a:lnTo>
                <a:lnTo>
                  <a:pt x="1727327" y="1479804"/>
                </a:lnTo>
                <a:lnTo>
                  <a:pt x="1727327" y="409956"/>
                </a:lnTo>
                <a:close/>
              </a:path>
              <a:path w="1727834" h="1480184" extrusionOk="0">
                <a:moveTo>
                  <a:pt x="0" y="0"/>
                </a:moveTo>
                <a:lnTo>
                  <a:pt x="527176" y="409956"/>
                </a:lnTo>
                <a:lnTo>
                  <a:pt x="887222" y="409956"/>
                </a:lnTo>
                <a:lnTo>
                  <a:pt x="0"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6" name="Google Shape;1586;p62"/>
          <p:cNvSpPr/>
          <p:nvPr/>
        </p:nvSpPr>
        <p:spPr>
          <a:xfrm>
            <a:off x="8931529" y="5220715"/>
            <a:ext cx="1727835" cy="1480185"/>
          </a:xfrm>
          <a:custGeom>
            <a:avLst/>
            <a:gdLst/>
            <a:ahLst/>
            <a:cxnLst/>
            <a:rect l="l" t="t" r="r" b="b"/>
            <a:pathLst>
              <a:path w="1727834" h="1480184" extrusionOk="0">
                <a:moveTo>
                  <a:pt x="287147" y="409956"/>
                </a:moveTo>
                <a:lnTo>
                  <a:pt x="527176" y="409956"/>
                </a:lnTo>
                <a:lnTo>
                  <a:pt x="0" y="0"/>
                </a:lnTo>
                <a:lnTo>
                  <a:pt x="887222" y="409956"/>
                </a:lnTo>
                <a:lnTo>
                  <a:pt x="1727327" y="409956"/>
                </a:lnTo>
                <a:lnTo>
                  <a:pt x="1727327" y="588263"/>
                </a:lnTo>
                <a:lnTo>
                  <a:pt x="1727327" y="855726"/>
                </a:lnTo>
                <a:lnTo>
                  <a:pt x="1727327" y="1479804"/>
                </a:lnTo>
                <a:lnTo>
                  <a:pt x="887222" y="1479804"/>
                </a:lnTo>
                <a:lnTo>
                  <a:pt x="527176" y="1479804"/>
                </a:lnTo>
                <a:lnTo>
                  <a:pt x="287147" y="1479804"/>
                </a:lnTo>
                <a:lnTo>
                  <a:pt x="287147" y="855726"/>
                </a:lnTo>
                <a:lnTo>
                  <a:pt x="287147" y="588263"/>
                </a:lnTo>
                <a:lnTo>
                  <a:pt x="287147" y="409956"/>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7" name="Google Shape;1587;p62"/>
          <p:cNvSpPr txBox="1"/>
          <p:nvPr/>
        </p:nvSpPr>
        <p:spPr>
          <a:xfrm>
            <a:off x="9340850" y="5642965"/>
            <a:ext cx="1198880" cy="1002030"/>
          </a:xfrm>
          <a:prstGeom prst="rect">
            <a:avLst/>
          </a:prstGeom>
          <a:noFill/>
          <a:ln>
            <a:noFill/>
          </a:ln>
        </p:spPr>
        <p:txBody>
          <a:bodyPr spcFirstLastPara="1" wrap="square" lIns="0" tIns="35550" rIns="0" bIns="0" anchor="t" anchorCtr="0">
            <a:spAutoFit/>
          </a:bodyPr>
          <a:lstStyle/>
          <a:p>
            <a:pPr marL="38100" marR="30480" lvl="0" indent="634" algn="ctr" rtl="0">
              <a:lnSpc>
                <a:spcPct val="89300"/>
              </a:lnSpc>
              <a:spcBef>
                <a:spcPts val="0"/>
              </a:spcBef>
              <a:spcAft>
                <a:spcPts val="0"/>
              </a:spcAft>
              <a:buNone/>
            </a:pPr>
            <a:r>
              <a:rPr lang="en-US" sz="1400">
                <a:solidFill>
                  <a:srgbClr val="FFFFFF"/>
                </a:solidFill>
                <a:latin typeface="Calibri"/>
                <a:ea typeface="Calibri"/>
                <a:cs typeface="Calibri"/>
                <a:sym typeface="Calibri"/>
              </a:rPr>
              <a:t>Energy use  associated with  extraction and  treatment of</a:t>
            </a:r>
            <a:endParaRPr sz="1400">
              <a:solidFill>
                <a:schemeClr val="dk1"/>
              </a:solidFill>
              <a:latin typeface="Calibri"/>
              <a:ea typeface="Calibri"/>
              <a:cs typeface="Calibri"/>
              <a:sym typeface="Calibri"/>
            </a:endParaRPr>
          </a:p>
          <a:p>
            <a:pPr marL="389890" marR="0" lvl="0" indent="0" algn="l" rtl="0">
              <a:lnSpc>
                <a:spcPct val="107142"/>
              </a:lnSpc>
              <a:spcBef>
                <a:spcPts val="0"/>
              </a:spcBef>
              <a:spcAft>
                <a:spcPts val="0"/>
              </a:spcAft>
              <a:buNone/>
            </a:pPr>
            <a:r>
              <a:rPr lang="en-US" sz="1400">
                <a:solidFill>
                  <a:srgbClr val="FFFFFF"/>
                </a:solidFill>
                <a:latin typeface="Calibri"/>
                <a:ea typeface="Calibri"/>
                <a:cs typeface="Calibri"/>
                <a:sym typeface="Calibri"/>
              </a:rPr>
              <a:t>water </a:t>
            </a:r>
            <a:r>
              <a:rPr lang="en-US" sz="1350" baseline="30000">
                <a:solidFill>
                  <a:srgbClr val="6F7176"/>
                </a:solidFill>
                <a:latin typeface="Arial"/>
                <a:ea typeface="Arial"/>
                <a:cs typeface="Arial"/>
                <a:sym typeface="Arial"/>
              </a:rPr>
              <a:t>3</a:t>
            </a:r>
            <a:endParaRPr sz="1350" baseline="30000">
              <a:solidFill>
                <a:schemeClr val="dk1"/>
              </a:solidFill>
              <a:latin typeface="Arial"/>
              <a:ea typeface="Arial"/>
              <a:cs typeface="Arial"/>
              <a:sym typeface="Arial"/>
            </a:endParaRPr>
          </a:p>
        </p:txBody>
      </p:sp>
      <p:sp>
        <p:nvSpPr>
          <p:cNvPr id="1588" name="Google Shape;1588;p62"/>
          <p:cNvSpPr/>
          <p:nvPr/>
        </p:nvSpPr>
        <p:spPr>
          <a:xfrm>
            <a:off x="5556503" y="962659"/>
            <a:ext cx="1536191" cy="1703832"/>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9" name="Google Shape;1589;p62"/>
          <p:cNvSpPr/>
          <p:nvPr/>
        </p:nvSpPr>
        <p:spPr>
          <a:xfrm>
            <a:off x="5606795" y="948943"/>
            <a:ext cx="1437131" cy="1220724"/>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0" name="Google Shape;1590;p62"/>
          <p:cNvSpPr/>
          <p:nvPr/>
        </p:nvSpPr>
        <p:spPr>
          <a:xfrm>
            <a:off x="5603747" y="987043"/>
            <a:ext cx="1442085" cy="1609090"/>
          </a:xfrm>
          <a:custGeom>
            <a:avLst/>
            <a:gdLst/>
            <a:ahLst/>
            <a:cxnLst/>
            <a:rect l="l" t="t" r="r" b="b"/>
            <a:pathLst>
              <a:path w="1442085" h="1609089" extrusionOk="0">
                <a:moveTo>
                  <a:pt x="600710" y="1069848"/>
                </a:moveTo>
                <a:lnTo>
                  <a:pt x="240284" y="1069848"/>
                </a:lnTo>
                <a:lnTo>
                  <a:pt x="688086" y="1609089"/>
                </a:lnTo>
                <a:lnTo>
                  <a:pt x="600710" y="1069848"/>
                </a:lnTo>
                <a:close/>
              </a:path>
              <a:path w="1442085" h="1609089" extrusionOk="0">
                <a:moveTo>
                  <a:pt x="1441703" y="0"/>
                </a:moveTo>
                <a:lnTo>
                  <a:pt x="0" y="0"/>
                </a:lnTo>
                <a:lnTo>
                  <a:pt x="0" y="1069848"/>
                </a:lnTo>
                <a:lnTo>
                  <a:pt x="1441703" y="1069848"/>
                </a:lnTo>
                <a:lnTo>
                  <a:pt x="1441703"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1" name="Google Shape;1591;p62"/>
          <p:cNvSpPr/>
          <p:nvPr/>
        </p:nvSpPr>
        <p:spPr>
          <a:xfrm>
            <a:off x="5603747" y="987043"/>
            <a:ext cx="1442085" cy="1609090"/>
          </a:xfrm>
          <a:custGeom>
            <a:avLst/>
            <a:gdLst/>
            <a:ahLst/>
            <a:cxnLst/>
            <a:rect l="l" t="t" r="r" b="b"/>
            <a:pathLst>
              <a:path w="1442085" h="1609089" extrusionOk="0">
                <a:moveTo>
                  <a:pt x="0" y="0"/>
                </a:moveTo>
                <a:lnTo>
                  <a:pt x="240284" y="0"/>
                </a:lnTo>
                <a:lnTo>
                  <a:pt x="600710" y="0"/>
                </a:lnTo>
                <a:lnTo>
                  <a:pt x="1441703" y="0"/>
                </a:lnTo>
                <a:lnTo>
                  <a:pt x="1441703" y="624077"/>
                </a:lnTo>
                <a:lnTo>
                  <a:pt x="1441703" y="891539"/>
                </a:lnTo>
                <a:lnTo>
                  <a:pt x="1441703" y="1069848"/>
                </a:lnTo>
                <a:lnTo>
                  <a:pt x="600710" y="1069848"/>
                </a:lnTo>
                <a:lnTo>
                  <a:pt x="688086" y="1609089"/>
                </a:lnTo>
                <a:lnTo>
                  <a:pt x="240284" y="1069848"/>
                </a:lnTo>
                <a:lnTo>
                  <a:pt x="0" y="1069848"/>
                </a:lnTo>
                <a:lnTo>
                  <a:pt x="0" y="891539"/>
                </a:lnTo>
                <a:lnTo>
                  <a:pt x="0" y="624077"/>
                </a:lnTo>
                <a:lnTo>
                  <a:pt x="0" y="0"/>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2" name="Google Shape;1592;p62"/>
          <p:cNvSpPr txBox="1"/>
          <p:nvPr/>
        </p:nvSpPr>
        <p:spPr>
          <a:xfrm>
            <a:off x="5743447" y="998092"/>
            <a:ext cx="1163955" cy="1001394"/>
          </a:xfrm>
          <a:prstGeom prst="rect">
            <a:avLst/>
          </a:prstGeom>
          <a:noFill/>
          <a:ln>
            <a:noFill/>
          </a:ln>
        </p:spPr>
        <p:txBody>
          <a:bodyPr spcFirstLastPara="1" wrap="square" lIns="0" tIns="38725" rIns="0" bIns="0" anchor="t" anchorCtr="0">
            <a:spAutoFit/>
          </a:bodyPr>
          <a:lstStyle/>
          <a:p>
            <a:pPr marL="12700" marR="5080" lvl="0" indent="634" algn="ctr" rtl="0">
              <a:lnSpc>
                <a:spcPct val="107142"/>
              </a:lnSpc>
              <a:spcBef>
                <a:spcPts val="0"/>
              </a:spcBef>
              <a:spcAft>
                <a:spcPts val="0"/>
              </a:spcAft>
              <a:buNone/>
            </a:pPr>
            <a:r>
              <a:rPr lang="en-US" sz="1400">
                <a:solidFill>
                  <a:srgbClr val="FFFFFF"/>
                </a:solidFill>
                <a:latin typeface="Calibri"/>
                <a:ea typeface="Calibri"/>
                <a:cs typeface="Calibri"/>
                <a:sym typeface="Calibri"/>
              </a:rPr>
              <a:t>Mapping  between  geopolitical  regions, AEZs,  and river basins</a:t>
            </a:r>
            <a:endParaRPr sz="1400">
              <a:solidFill>
                <a:schemeClr val="dk1"/>
              </a:solidFill>
              <a:latin typeface="Calibri"/>
              <a:ea typeface="Calibri"/>
              <a:cs typeface="Calibri"/>
              <a:sym typeface="Calibri"/>
            </a:endParaRPr>
          </a:p>
        </p:txBody>
      </p:sp>
      <p:sp>
        <p:nvSpPr>
          <p:cNvPr id="1593" name="Google Shape;1593;p62"/>
          <p:cNvSpPr/>
          <p:nvPr/>
        </p:nvSpPr>
        <p:spPr>
          <a:xfrm>
            <a:off x="7277100" y="962659"/>
            <a:ext cx="1696212" cy="1746504"/>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4" name="Google Shape;1594;p62"/>
          <p:cNvSpPr/>
          <p:nvPr/>
        </p:nvSpPr>
        <p:spPr>
          <a:xfrm>
            <a:off x="7322820" y="948943"/>
            <a:ext cx="1668779" cy="1220724"/>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5" name="Google Shape;1595;p62"/>
          <p:cNvSpPr/>
          <p:nvPr/>
        </p:nvSpPr>
        <p:spPr>
          <a:xfrm>
            <a:off x="7325106" y="987043"/>
            <a:ext cx="1601470" cy="1652270"/>
          </a:xfrm>
          <a:custGeom>
            <a:avLst/>
            <a:gdLst/>
            <a:ahLst/>
            <a:cxnLst/>
            <a:rect l="l" t="t" r="r" b="b"/>
            <a:pathLst>
              <a:path w="1601470" h="1652270" extrusionOk="0">
                <a:moveTo>
                  <a:pt x="690626" y="1069848"/>
                </a:moveTo>
                <a:lnTo>
                  <a:pt x="300481" y="1069848"/>
                </a:lnTo>
                <a:lnTo>
                  <a:pt x="0" y="1652270"/>
                </a:lnTo>
                <a:lnTo>
                  <a:pt x="690626" y="1069848"/>
                </a:lnTo>
                <a:close/>
              </a:path>
              <a:path w="1601470" h="1652270" extrusionOk="0">
                <a:moveTo>
                  <a:pt x="1600962" y="0"/>
                </a:moveTo>
                <a:lnTo>
                  <a:pt x="40385" y="0"/>
                </a:lnTo>
                <a:lnTo>
                  <a:pt x="40385" y="1069848"/>
                </a:lnTo>
                <a:lnTo>
                  <a:pt x="1600962" y="1069848"/>
                </a:lnTo>
                <a:lnTo>
                  <a:pt x="1600962"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6" name="Google Shape;1596;p62"/>
          <p:cNvSpPr/>
          <p:nvPr/>
        </p:nvSpPr>
        <p:spPr>
          <a:xfrm>
            <a:off x="7325106" y="987043"/>
            <a:ext cx="1601470" cy="1652270"/>
          </a:xfrm>
          <a:custGeom>
            <a:avLst/>
            <a:gdLst/>
            <a:ahLst/>
            <a:cxnLst/>
            <a:rect l="l" t="t" r="r" b="b"/>
            <a:pathLst>
              <a:path w="1601470" h="1652270" extrusionOk="0">
                <a:moveTo>
                  <a:pt x="40385" y="0"/>
                </a:moveTo>
                <a:lnTo>
                  <a:pt x="300481" y="0"/>
                </a:lnTo>
                <a:lnTo>
                  <a:pt x="690626" y="0"/>
                </a:lnTo>
                <a:lnTo>
                  <a:pt x="1600962" y="0"/>
                </a:lnTo>
                <a:lnTo>
                  <a:pt x="1600962" y="624077"/>
                </a:lnTo>
                <a:lnTo>
                  <a:pt x="1600962" y="891539"/>
                </a:lnTo>
                <a:lnTo>
                  <a:pt x="1600962" y="1069848"/>
                </a:lnTo>
                <a:lnTo>
                  <a:pt x="690626" y="1069848"/>
                </a:lnTo>
                <a:lnTo>
                  <a:pt x="0" y="1652270"/>
                </a:lnTo>
                <a:lnTo>
                  <a:pt x="300481" y="1069848"/>
                </a:lnTo>
                <a:lnTo>
                  <a:pt x="40385" y="1069848"/>
                </a:lnTo>
                <a:lnTo>
                  <a:pt x="40385" y="891539"/>
                </a:lnTo>
                <a:lnTo>
                  <a:pt x="40385" y="624077"/>
                </a:lnTo>
                <a:lnTo>
                  <a:pt x="40385" y="0"/>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7" name="Google Shape;1597;p62"/>
          <p:cNvSpPr txBox="1"/>
          <p:nvPr/>
        </p:nvSpPr>
        <p:spPr>
          <a:xfrm>
            <a:off x="7460995" y="998092"/>
            <a:ext cx="1371600" cy="1001394"/>
          </a:xfrm>
          <a:prstGeom prst="rect">
            <a:avLst/>
          </a:prstGeom>
          <a:noFill/>
          <a:ln>
            <a:noFill/>
          </a:ln>
        </p:spPr>
        <p:txBody>
          <a:bodyPr spcFirstLastPara="1" wrap="square" lIns="0" tIns="38725" rIns="0" bIns="0" anchor="t" anchorCtr="0">
            <a:spAutoFit/>
          </a:bodyPr>
          <a:lstStyle/>
          <a:p>
            <a:pPr marL="12700" marR="5080" lvl="0" indent="-635" algn="ctr" rtl="0">
              <a:lnSpc>
                <a:spcPct val="107142"/>
              </a:lnSpc>
              <a:spcBef>
                <a:spcPts val="0"/>
              </a:spcBef>
              <a:spcAft>
                <a:spcPts val="0"/>
              </a:spcAft>
              <a:buNone/>
            </a:pPr>
            <a:r>
              <a:rPr lang="en-US" sz="1400">
                <a:solidFill>
                  <a:srgbClr val="FFFFFF"/>
                </a:solidFill>
                <a:latin typeface="Calibri"/>
                <a:ea typeface="Calibri"/>
                <a:cs typeface="Calibri"/>
                <a:sym typeface="Calibri"/>
              </a:rPr>
              <a:t>Time period in  IAMs is too coarse  to capture the  inter- &amp; intra-  variability in water</a:t>
            </a:r>
            <a:endParaRPr sz="1400">
              <a:solidFill>
                <a:schemeClr val="dk1"/>
              </a:solidFill>
              <a:latin typeface="Calibri"/>
              <a:ea typeface="Calibri"/>
              <a:cs typeface="Calibri"/>
              <a:sym typeface="Calibri"/>
            </a:endParaRPr>
          </a:p>
        </p:txBody>
      </p:sp>
      <p:sp>
        <p:nvSpPr>
          <p:cNvPr id="1598" name="Google Shape;1598;p62"/>
          <p:cNvSpPr/>
          <p:nvPr/>
        </p:nvSpPr>
        <p:spPr>
          <a:xfrm>
            <a:off x="7511795" y="5254242"/>
            <a:ext cx="1536192" cy="153924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9" name="Google Shape;1599;p62"/>
          <p:cNvSpPr/>
          <p:nvPr/>
        </p:nvSpPr>
        <p:spPr>
          <a:xfrm>
            <a:off x="7508747" y="5616954"/>
            <a:ext cx="1586483" cy="1184148"/>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0" name="Google Shape;1600;p62"/>
          <p:cNvSpPr/>
          <p:nvPr/>
        </p:nvSpPr>
        <p:spPr>
          <a:xfrm>
            <a:off x="7559039" y="5278119"/>
            <a:ext cx="1442085" cy="1445260"/>
          </a:xfrm>
          <a:custGeom>
            <a:avLst/>
            <a:gdLst/>
            <a:ahLst/>
            <a:cxnLst/>
            <a:rect l="l" t="t" r="r" b="b"/>
            <a:pathLst>
              <a:path w="1442084" h="1445259" extrusionOk="0">
                <a:moveTo>
                  <a:pt x="1441704" y="375412"/>
                </a:moveTo>
                <a:lnTo>
                  <a:pt x="0" y="375412"/>
                </a:lnTo>
                <a:lnTo>
                  <a:pt x="0" y="1445260"/>
                </a:lnTo>
                <a:lnTo>
                  <a:pt x="1441704" y="1445260"/>
                </a:lnTo>
                <a:lnTo>
                  <a:pt x="1441704" y="375412"/>
                </a:lnTo>
                <a:close/>
              </a:path>
              <a:path w="1442084" h="1445259" extrusionOk="0">
                <a:moveTo>
                  <a:pt x="290957" y="0"/>
                </a:moveTo>
                <a:lnTo>
                  <a:pt x="240284" y="375412"/>
                </a:lnTo>
                <a:lnTo>
                  <a:pt x="600710" y="375412"/>
                </a:lnTo>
                <a:lnTo>
                  <a:pt x="290957"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1" name="Google Shape;1601;p62"/>
          <p:cNvSpPr/>
          <p:nvPr/>
        </p:nvSpPr>
        <p:spPr>
          <a:xfrm>
            <a:off x="7559039" y="5278119"/>
            <a:ext cx="1442085" cy="1445260"/>
          </a:xfrm>
          <a:custGeom>
            <a:avLst/>
            <a:gdLst/>
            <a:ahLst/>
            <a:cxnLst/>
            <a:rect l="l" t="t" r="r" b="b"/>
            <a:pathLst>
              <a:path w="1442084" h="1445259" extrusionOk="0">
                <a:moveTo>
                  <a:pt x="0" y="375412"/>
                </a:moveTo>
                <a:lnTo>
                  <a:pt x="240284" y="375412"/>
                </a:lnTo>
                <a:lnTo>
                  <a:pt x="290957" y="0"/>
                </a:lnTo>
                <a:lnTo>
                  <a:pt x="600710" y="375412"/>
                </a:lnTo>
                <a:lnTo>
                  <a:pt x="1441704" y="375412"/>
                </a:lnTo>
                <a:lnTo>
                  <a:pt x="1441704" y="553720"/>
                </a:lnTo>
                <a:lnTo>
                  <a:pt x="1441704" y="821182"/>
                </a:lnTo>
                <a:lnTo>
                  <a:pt x="1441704" y="1445260"/>
                </a:lnTo>
                <a:lnTo>
                  <a:pt x="600710" y="1445260"/>
                </a:lnTo>
                <a:lnTo>
                  <a:pt x="240284" y="1445260"/>
                </a:lnTo>
                <a:lnTo>
                  <a:pt x="0" y="1445260"/>
                </a:lnTo>
                <a:lnTo>
                  <a:pt x="0" y="821182"/>
                </a:lnTo>
                <a:lnTo>
                  <a:pt x="0" y="553720"/>
                </a:lnTo>
                <a:lnTo>
                  <a:pt x="0" y="375412"/>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2" name="Google Shape;1602;p62"/>
          <p:cNvSpPr txBox="1"/>
          <p:nvPr/>
        </p:nvSpPr>
        <p:spPr>
          <a:xfrm>
            <a:off x="7645653" y="5666130"/>
            <a:ext cx="1270000" cy="1001394"/>
          </a:xfrm>
          <a:prstGeom prst="rect">
            <a:avLst/>
          </a:prstGeom>
          <a:noFill/>
          <a:ln>
            <a:noFill/>
          </a:ln>
        </p:spPr>
        <p:txBody>
          <a:bodyPr spcFirstLastPara="1" wrap="square" lIns="0" tIns="38100" rIns="0" bIns="0" anchor="t" anchorCtr="0">
            <a:spAutoFit/>
          </a:bodyPr>
          <a:lstStyle/>
          <a:p>
            <a:pPr marL="12700" marR="5080" lvl="0" indent="0" algn="ctr" rtl="0">
              <a:lnSpc>
                <a:spcPct val="107142"/>
              </a:lnSpc>
              <a:spcBef>
                <a:spcPts val="0"/>
              </a:spcBef>
              <a:spcAft>
                <a:spcPts val="0"/>
              </a:spcAft>
              <a:buNone/>
            </a:pPr>
            <a:r>
              <a:rPr lang="en-US" sz="1400">
                <a:solidFill>
                  <a:srgbClr val="FFFFFF"/>
                </a:solidFill>
                <a:latin typeface="Calibri"/>
                <a:ea typeface="Calibri"/>
                <a:cs typeface="Calibri"/>
                <a:sym typeface="Calibri"/>
              </a:rPr>
              <a:t>How much gw  water is available  and how much  has already been  depleted?</a:t>
            </a:r>
            <a:endParaRPr sz="1400">
              <a:solidFill>
                <a:schemeClr val="dk1"/>
              </a:solidFill>
              <a:latin typeface="Calibri"/>
              <a:ea typeface="Calibri"/>
              <a:cs typeface="Calibri"/>
              <a:sym typeface="Calibri"/>
            </a:endParaRPr>
          </a:p>
        </p:txBody>
      </p:sp>
      <p:sp>
        <p:nvSpPr>
          <p:cNvPr id="1603" name="Google Shape;1603;p62"/>
          <p:cNvSpPr/>
          <p:nvPr/>
        </p:nvSpPr>
        <p:spPr>
          <a:xfrm>
            <a:off x="5504688" y="5254242"/>
            <a:ext cx="1847088" cy="153924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4" name="Google Shape;1604;p62"/>
          <p:cNvSpPr/>
          <p:nvPr/>
        </p:nvSpPr>
        <p:spPr>
          <a:xfrm>
            <a:off x="5519927" y="5616954"/>
            <a:ext cx="1857755" cy="1184148"/>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5" name="Google Shape;1605;p62"/>
          <p:cNvSpPr/>
          <p:nvPr/>
        </p:nvSpPr>
        <p:spPr>
          <a:xfrm>
            <a:off x="5551932" y="5278119"/>
            <a:ext cx="1752600" cy="1445260"/>
          </a:xfrm>
          <a:custGeom>
            <a:avLst/>
            <a:gdLst/>
            <a:ahLst/>
            <a:cxnLst/>
            <a:rect l="l" t="t" r="r" b="b"/>
            <a:pathLst>
              <a:path w="1752600" h="1445259" extrusionOk="0">
                <a:moveTo>
                  <a:pt x="1752600" y="375412"/>
                </a:moveTo>
                <a:lnTo>
                  <a:pt x="0" y="375412"/>
                </a:lnTo>
                <a:lnTo>
                  <a:pt x="0" y="1445260"/>
                </a:lnTo>
                <a:lnTo>
                  <a:pt x="1752600" y="1445260"/>
                </a:lnTo>
                <a:lnTo>
                  <a:pt x="1752600" y="375412"/>
                </a:lnTo>
                <a:close/>
              </a:path>
              <a:path w="1752600" h="1445259" extrusionOk="0">
                <a:moveTo>
                  <a:pt x="353694" y="0"/>
                </a:moveTo>
                <a:lnTo>
                  <a:pt x="292100" y="375412"/>
                </a:lnTo>
                <a:lnTo>
                  <a:pt x="730250" y="375412"/>
                </a:lnTo>
                <a:lnTo>
                  <a:pt x="353694"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6" name="Google Shape;1606;p62"/>
          <p:cNvSpPr/>
          <p:nvPr/>
        </p:nvSpPr>
        <p:spPr>
          <a:xfrm>
            <a:off x="5551932" y="5278119"/>
            <a:ext cx="1752600" cy="1445260"/>
          </a:xfrm>
          <a:custGeom>
            <a:avLst/>
            <a:gdLst/>
            <a:ahLst/>
            <a:cxnLst/>
            <a:rect l="l" t="t" r="r" b="b"/>
            <a:pathLst>
              <a:path w="1752600" h="1445259" extrusionOk="0">
                <a:moveTo>
                  <a:pt x="0" y="375412"/>
                </a:moveTo>
                <a:lnTo>
                  <a:pt x="292100" y="375412"/>
                </a:lnTo>
                <a:lnTo>
                  <a:pt x="353694" y="0"/>
                </a:lnTo>
                <a:lnTo>
                  <a:pt x="730250" y="375412"/>
                </a:lnTo>
                <a:lnTo>
                  <a:pt x="1752600" y="375412"/>
                </a:lnTo>
                <a:lnTo>
                  <a:pt x="1752600" y="553720"/>
                </a:lnTo>
                <a:lnTo>
                  <a:pt x="1752600" y="821182"/>
                </a:lnTo>
                <a:lnTo>
                  <a:pt x="1752600" y="1445260"/>
                </a:lnTo>
                <a:lnTo>
                  <a:pt x="730250" y="1445260"/>
                </a:lnTo>
                <a:lnTo>
                  <a:pt x="292100" y="1445260"/>
                </a:lnTo>
                <a:lnTo>
                  <a:pt x="0" y="1445260"/>
                </a:lnTo>
                <a:lnTo>
                  <a:pt x="0" y="821182"/>
                </a:lnTo>
                <a:lnTo>
                  <a:pt x="0" y="553720"/>
                </a:lnTo>
                <a:lnTo>
                  <a:pt x="0" y="375412"/>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7" name="Google Shape;1607;p62"/>
          <p:cNvSpPr txBox="1"/>
          <p:nvPr/>
        </p:nvSpPr>
        <p:spPr>
          <a:xfrm>
            <a:off x="5657214" y="5666130"/>
            <a:ext cx="1543685" cy="1001394"/>
          </a:xfrm>
          <a:prstGeom prst="rect">
            <a:avLst/>
          </a:prstGeom>
          <a:noFill/>
          <a:ln>
            <a:noFill/>
          </a:ln>
        </p:spPr>
        <p:txBody>
          <a:bodyPr spcFirstLastPara="1" wrap="square" lIns="0" tIns="38100" rIns="0" bIns="0" anchor="t" anchorCtr="0">
            <a:spAutoFit/>
          </a:bodyPr>
          <a:lstStyle/>
          <a:p>
            <a:pPr marL="12700" marR="5080" lvl="0" indent="-1904" algn="ctr" rtl="0">
              <a:lnSpc>
                <a:spcPct val="107142"/>
              </a:lnSpc>
              <a:spcBef>
                <a:spcPts val="0"/>
              </a:spcBef>
              <a:spcAft>
                <a:spcPts val="0"/>
              </a:spcAft>
              <a:buNone/>
            </a:pPr>
            <a:r>
              <a:rPr lang="en-US" sz="1400">
                <a:solidFill>
                  <a:srgbClr val="FFFFFF"/>
                </a:solidFill>
                <a:latin typeface="Calibri"/>
                <a:ea typeface="Calibri"/>
                <a:cs typeface="Calibri"/>
                <a:sym typeface="Calibri"/>
              </a:rPr>
              <a:t>Water is heavily  subsidized in many  regions and different  sectors face different  water prices</a:t>
            </a:r>
            <a:endParaRPr sz="1400">
              <a:solidFill>
                <a:schemeClr val="dk1"/>
              </a:solidFill>
              <a:latin typeface="Calibri"/>
              <a:ea typeface="Calibri"/>
              <a:cs typeface="Calibri"/>
              <a:sym typeface="Calibri"/>
            </a:endParaRPr>
          </a:p>
        </p:txBody>
      </p:sp>
      <p:sp>
        <p:nvSpPr>
          <p:cNvPr id="1608" name="Google Shape;1608;p62"/>
          <p:cNvSpPr/>
          <p:nvPr/>
        </p:nvSpPr>
        <p:spPr>
          <a:xfrm>
            <a:off x="3345179" y="5254242"/>
            <a:ext cx="1984247" cy="153924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9" name="Google Shape;1609;p62"/>
          <p:cNvSpPr/>
          <p:nvPr/>
        </p:nvSpPr>
        <p:spPr>
          <a:xfrm>
            <a:off x="3404616" y="5616954"/>
            <a:ext cx="1908048" cy="1184148"/>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0" name="Google Shape;1610;p62"/>
          <p:cNvSpPr/>
          <p:nvPr/>
        </p:nvSpPr>
        <p:spPr>
          <a:xfrm>
            <a:off x="3392424" y="5278119"/>
            <a:ext cx="1889760" cy="1445260"/>
          </a:xfrm>
          <a:custGeom>
            <a:avLst/>
            <a:gdLst/>
            <a:ahLst/>
            <a:cxnLst/>
            <a:rect l="l" t="t" r="r" b="b"/>
            <a:pathLst>
              <a:path w="1889760" h="1445259" extrusionOk="0">
                <a:moveTo>
                  <a:pt x="1889760" y="375412"/>
                </a:moveTo>
                <a:lnTo>
                  <a:pt x="0" y="375412"/>
                </a:lnTo>
                <a:lnTo>
                  <a:pt x="0" y="1445260"/>
                </a:lnTo>
                <a:lnTo>
                  <a:pt x="1889760" y="1445260"/>
                </a:lnTo>
                <a:lnTo>
                  <a:pt x="1889760" y="375412"/>
                </a:lnTo>
                <a:close/>
              </a:path>
              <a:path w="1889760" h="1445259" extrusionOk="0">
                <a:moveTo>
                  <a:pt x="381381" y="0"/>
                </a:moveTo>
                <a:lnTo>
                  <a:pt x="314960" y="375412"/>
                </a:lnTo>
                <a:lnTo>
                  <a:pt x="787400" y="375412"/>
                </a:lnTo>
                <a:lnTo>
                  <a:pt x="381381"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1" name="Google Shape;1611;p62"/>
          <p:cNvSpPr/>
          <p:nvPr/>
        </p:nvSpPr>
        <p:spPr>
          <a:xfrm>
            <a:off x="3392424" y="5278119"/>
            <a:ext cx="1889760" cy="1445260"/>
          </a:xfrm>
          <a:custGeom>
            <a:avLst/>
            <a:gdLst/>
            <a:ahLst/>
            <a:cxnLst/>
            <a:rect l="l" t="t" r="r" b="b"/>
            <a:pathLst>
              <a:path w="1889760" h="1445259" extrusionOk="0">
                <a:moveTo>
                  <a:pt x="0" y="375412"/>
                </a:moveTo>
                <a:lnTo>
                  <a:pt x="314960" y="375412"/>
                </a:lnTo>
                <a:lnTo>
                  <a:pt x="381381" y="0"/>
                </a:lnTo>
                <a:lnTo>
                  <a:pt x="787400" y="375412"/>
                </a:lnTo>
                <a:lnTo>
                  <a:pt x="1889760" y="375412"/>
                </a:lnTo>
                <a:lnTo>
                  <a:pt x="1889760" y="553720"/>
                </a:lnTo>
                <a:lnTo>
                  <a:pt x="1889760" y="821182"/>
                </a:lnTo>
                <a:lnTo>
                  <a:pt x="1889760" y="1445260"/>
                </a:lnTo>
                <a:lnTo>
                  <a:pt x="787400" y="1445260"/>
                </a:lnTo>
                <a:lnTo>
                  <a:pt x="314960" y="1445260"/>
                </a:lnTo>
                <a:lnTo>
                  <a:pt x="0" y="1445260"/>
                </a:lnTo>
                <a:lnTo>
                  <a:pt x="0" y="821182"/>
                </a:lnTo>
                <a:lnTo>
                  <a:pt x="0" y="553720"/>
                </a:lnTo>
                <a:lnTo>
                  <a:pt x="0" y="375412"/>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2" name="Google Shape;1612;p62"/>
          <p:cNvSpPr txBox="1"/>
          <p:nvPr/>
        </p:nvSpPr>
        <p:spPr>
          <a:xfrm>
            <a:off x="3541522" y="5666130"/>
            <a:ext cx="1594485" cy="1002030"/>
          </a:xfrm>
          <a:prstGeom prst="rect">
            <a:avLst/>
          </a:prstGeom>
          <a:noFill/>
          <a:ln>
            <a:noFill/>
          </a:ln>
        </p:spPr>
        <p:txBody>
          <a:bodyPr spcFirstLastPara="1" wrap="square" lIns="0" tIns="35550" rIns="0" bIns="0" anchor="t" anchorCtr="0">
            <a:spAutoFit/>
          </a:bodyPr>
          <a:lstStyle/>
          <a:p>
            <a:pPr marL="12700" marR="5080" lvl="0" indent="0" algn="ctr" rtl="0">
              <a:lnSpc>
                <a:spcPct val="89300"/>
              </a:lnSpc>
              <a:spcBef>
                <a:spcPts val="0"/>
              </a:spcBef>
              <a:spcAft>
                <a:spcPts val="0"/>
              </a:spcAft>
              <a:buNone/>
            </a:pPr>
            <a:r>
              <a:rPr lang="en-US" sz="1400">
                <a:solidFill>
                  <a:srgbClr val="FFFFFF"/>
                </a:solidFill>
                <a:latin typeface="Calibri"/>
                <a:ea typeface="Calibri"/>
                <a:cs typeface="Calibri"/>
                <a:sym typeface="Calibri"/>
              </a:rPr>
              <a:t>Water regulations are  heterogeneous and  water allocation are  often not based on  markets</a:t>
            </a:r>
            <a:endParaRPr sz="1400">
              <a:solidFill>
                <a:schemeClr val="dk1"/>
              </a:solidFill>
              <a:latin typeface="Calibri"/>
              <a:ea typeface="Calibri"/>
              <a:cs typeface="Calibri"/>
              <a:sym typeface="Calibri"/>
            </a:endParaRPr>
          </a:p>
        </p:txBody>
      </p:sp>
      <p:sp>
        <p:nvSpPr>
          <p:cNvPr id="1613" name="Google Shape;1613;p62"/>
          <p:cNvSpPr/>
          <p:nvPr/>
        </p:nvSpPr>
        <p:spPr>
          <a:xfrm>
            <a:off x="1635252" y="962659"/>
            <a:ext cx="1956816" cy="1496568"/>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4" name="Google Shape;1614;p62"/>
          <p:cNvSpPr/>
          <p:nvPr/>
        </p:nvSpPr>
        <p:spPr>
          <a:xfrm>
            <a:off x="1645920" y="948943"/>
            <a:ext cx="1970532" cy="1220724"/>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5" name="Google Shape;1615;p62"/>
          <p:cNvSpPr/>
          <p:nvPr/>
        </p:nvSpPr>
        <p:spPr>
          <a:xfrm>
            <a:off x="1682496" y="987043"/>
            <a:ext cx="1862455" cy="1402080"/>
          </a:xfrm>
          <a:custGeom>
            <a:avLst/>
            <a:gdLst/>
            <a:ahLst/>
            <a:cxnLst/>
            <a:rect l="l" t="t" r="r" b="b"/>
            <a:pathLst>
              <a:path w="1862455" h="1402080" extrusionOk="0">
                <a:moveTo>
                  <a:pt x="1551940" y="1069848"/>
                </a:moveTo>
                <a:lnTo>
                  <a:pt x="1086358" y="1069848"/>
                </a:lnTo>
                <a:lnTo>
                  <a:pt x="1635633" y="1402080"/>
                </a:lnTo>
                <a:lnTo>
                  <a:pt x="1551940" y="1069848"/>
                </a:lnTo>
                <a:close/>
              </a:path>
              <a:path w="1862455" h="1402080" extrusionOk="0">
                <a:moveTo>
                  <a:pt x="1862327" y="0"/>
                </a:moveTo>
                <a:lnTo>
                  <a:pt x="0" y="0"/>
                </a:lnTo>
                <a:lnTo>
                  <a:pt x="0" y="1069848"/>
                </a:lnTo>
                <a:lnTo>
                  <a:pt x="1862327" y="1069848"/>
                </a:lnTo>
                <a:lnTo>
                  <a:pt x="1862327"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6" name="Google Shape;1616;p62"/>
          <p:cNvSpPr/>
          <p:nvPr/>
        </p:nvSpPr>
        <p:spPr>
          <a:xfrm>
            <a:off x="1682496" y="987043"/>
            <a:ext cx="1862455" cy="1402080"/>
          </a:xfrm>
          <a:custGeom>
            <a:avLst/>
            <a:gdLst/>
            <a:ahLst/>
            <a:cxnLst/>
            <a:rect l="l" t="t" r="r" b="b"/>
            <a:pathLst>
              <a:path w="1862455" h="1402080" extrusionOk="0">
                <a:moveTo>
                  <a:pt x="0" y="0"/>
                </a:moveTo>
                <a:lnTo>
                  <a:pt x="1086358" y="0"/>
                </a:lnTo>
                <a:lnTo>
                  <a:pt x="1551940" y="0"/>
                </a:lnTo>
                <a:lnTo>
                  <a:pt x="1862327" y="0"/>
                </a:lnTo>
                <a:lnTo>
                  <a:pt x="1862327" y="624077"/>
                </a:lnTo>
                <a:lnTo>
                  <a:pt x="1862327" y="891539"/>
                </a:lnTo>
                <a:lnTo>
                  <a:pt x="1862327" y="1069848"/>
                </a:lnTo>
                <a:lnTo>
                  <a:pt x="1551940" y="1069848"/>
                </a:lnTo>
                <a:lnTo>
                  <a:pt x="1635633" y="1402080"/>
                </a:lnTo>
                <a:lnTo>
                  <a:pt x="1086358" y="1069848"/>
                </a:lnTo>
                <a:lnTo>
                  <a:pt x="0" y="1069848"/>
                </a:lnTo>
                <a:lnTo>
                  <a:pt x="0" y="891539"/>
                </a:lnTo>
                <a:lnTo>
                  <a:pt x="0" y="624077"/>
                </a:lnTo>
                <a:lnTo>
                  <a:pt x="0" y="0"/>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7" name="Google Shape;1617;p62"/>
          <p:cNvSpPr txBox="1"/>
          <p:nvPr/>
        </p:nvSpPr>
        <p:spPr>
          <a:xfrm>
            <a:off x="1782876" y="998092"/>
            <a:ext cx="1659889" cy="1001394"/>
          </a:xfrm>
          <a:prstGeom prst="rect">
            <a:avLst/>
          </a:prstGeom>
          <a:noFill/>
          <a:ln>
            <a:noFill/>
          </a:ln>
        </p:spPr>
        <p:txBody>
          <a:bodyPr spcFirstLastPara="1" wrap="square" lIns="0" tIns="38725" rIns="0" bIns="0" anchor="t" anchorCtr="0">
            <a:spAutoFit/>
          </a:bodyPr>
          <a:lstStyle/>
          <a:p>
            <a:pPr marL="12700" marR="5080" lvl="0" indent="0" algn="ctr" rtl="0">
              <a:lnSpc>
                <a:spcPct val="107142"/>
              </a:lnSpc>
              <a:spcBef>
                <a:spcPts val="0"/>
              </a:spcBef>
              <a:spcAft>
                <a:spcPts val="0"/>
              </a:spcAft>
              <a:buNone/>
            </a:pPr>
            <a:r>
              <a:rPr lang="en-US" sz="1400">
                <a:solidFill>
                  <a:srgbClr val="FFFFFF"/>
                </a:solidFill>
                <a:latin typeface="Calibri"/>
                <a:ea typeface="Calibri"/>
                <a:cs typeface="Calibri"/>
                <a:sym typeface="Calibri"/>
              </a:rPr>
              <a:t>Model evaluation over  history (e.g., 1975-  2010) is a prerequisite  to publish water  modeling results</a:t>
            </a:r>
            <a:endParaRPr sz="1400">
              <a:solidFill>
                <a:schemeClr val="dk1"/>
              </a:solidFill>
              <a:latin typeface="Calibri"/>
              <a:ea typeface="Calibri"/>
              <a:cs typeface="Calibri"/>
              <a:sym typeface="Calibri"/>
            </a:endParaRPr>
          </a:p>
        </p:txBody>
      </p:sp>
      <p:sp>
        <p:nvSpPr>
          <p:cNvPr id="1618" name="Google Shape;1618;p62"/>
          <p:cNvSpPr/>
          <p:nvPr/>
        </p:nvSpPr>
        <p:spPr>
          <a:xfrm>
            <a:off x="1635252" y="5057646"/>
            <a:ext cx="1729739" cy="1735836"/>
          </a:xfrm>
          <a:prstGeom prst="rect">
            <a:avLst/>
          </a:prstGeom>
          <a:blipFill rotWithShape="1">
            <a:blip r:embed="rId2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9" name="Google Shape;1619;p62"/>
          <p:cNvSpPr/>
          <p:nvPr/>
        </p:nvSpPr>
        <p:spPr>
          <a:xfrm>
            <a:off x="1639824" y="5139942"/>
            <a:ext cx="1563624" cy="1601724"/>
          </a:xfrm>
          <a:prstGeom prst="rect">
            <a:avLst/>
          </a:prstGeom>
          <a:blipFill rotWithShape="1">
            <a:blip r:embed="rId2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0" name="Google Shape;1620;p62"/>
          <p:cNvSpPr/>
          <p:nvPr/>
        </p:nvSpPr>
        <p:spPr>
          <a:xfrm>
            <a:off x="1682496" y="5082032"/>
            <a:ext cx="1636395" cy="1641475"/>
          </a:xfrm>
          <a:custGeom>
            <a:avLst/>
            <a:gdLst/>
            <a:ahLst/>
            <a:cxnLst/>
            <a:rect l="l" t="t" r="r" b="b"/>
            <a:pathLst>
              <a:path w="1636395" h="1641475" extrusionOk="0">
                <a:moveTo>
                  <a:pt x="1440180" y="0"/>
                </a:moveTo>
                <a:lnTo>
                  <a:pt x="0" y="0"/>
                </a:lnTo>
                <a:lnTo>
                  <a:pt x="0" y="1641348"/>
                </a:lnTo>
                <a:lnTo>
                  <a:pt x="1440180" y="1641348"/>
                </a:lnTo>
                <a:lnTo>
                  <a:pt x="1440180" y="683895"/>
                </a:lnTo>
                <a:lnTo>
                  <a:pt x="1636014" y="309499"/>
                </a:lnTo>
                <a:lnTo>
                  <a:pt x="1440180" y="273558"/>
                </a:lnTo>
                <a:lnTo>
                  <a:pt x="1440180"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1" name="Google Shape;1621;p62"/>
          <p:cNvSpPr/>
          <p:nvPr/>
        </p:nvSpPr>
        <p:spPr>
          <a:xfrm>
            <a:off x="1682496" y="5082032"/>
            <a:ext cx="1636395" cy="1641475"/>
          </a:xfrm>
          <a:custGeom>
            <a:avLst/>
            <a:gdLst/>
            <a:ahLst/>
            <a:cxnLst/>
            <a:rect l="l" t="t" r="r" b="b"/>
            <a:pathLst>
              <a:path w="1636395" h="1641475" extrusionOk="0">
                <a:moveTo>
                  <a:pt x="0" y="0"/>
                </a:moveTo>
                <a:lnTo>
                  <a:pt x="840105" y="0"/>
                </a:lnTo>
                <a:lnTo>
                  <a:pt x="1200150" y="0"/>
                </a:lnTo>
                <a:lnTo>
                  <a:pt x="1440180" y="0"/>
                </a:lnTo>
                <a:lnTo>
                  <a:pt x="1440180" y="273558"/>
                </a:lnTo>
                <a:lnTo>
                  <a:pt x="1636014" y="309499"/>
                </a:lnTo>
                <a:lnTo>
                  <a:pt x="1440180" y="683895"/>
                </a:lnTo>
                <a:lnTo>
                  <a:pt x="1440180" y="1641348"/>
                </a:lnTo>
                <a:lnTo>
                  <a:pt x="1200150" y="1641348"/>
                </a:lnTo>
                <a:lnTo>
                  <a:pt x="840105" y="1641348"/>
                </a:lnTo>
                <a:lnTo>
                  <a:pt x="0" y="1641348"/>
                </a:lnTo>
                <a:lnTo>
                  <a:pt x="0" y="683895"/>
                </a:lnTo>
                <a:lnTo>
                  <a:pt x="0" y="273558"/>
                </a:lnTo>
                <a:lnTo>
                  <a:pt x="0" y="0"/>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2" name="Google Shape;1622;p62"/>
          <p:cNvSpPr txBox="1"/>
          <p:nvPr/>
        </p:nvSpPr>
        <p:spPr>
          <a:xfrm>
            <a:off x="1776476" y="5188788"/>
            <a:ext cx="1253490" cy="1383030"/>
          </a:xfrm>
          <a:prstGeom prst="rect">
            <a:avLst/>
          </a:prstGeom>
          <a:noFill/>
          <a:ln>
            <a:noFill/>
          </a:ln>
        </p:spPr>
        <p:txBody>
          <a:bodyPr spcFirstLastPara="1" wrap="square" lIns="0" tIns="36175" rIns="0" bIns="0" anchor="t" anchorCtr="0">
            <a:spAutoFit/>
          </a:bodyPr>
          <a:lstStyle/>
          <a:p>
            <a:pPr marL="12700" marR="5080" lvl="0" indent="-2539" algn="ctr" rtl="0">
              <a:lnSpc>
                <a:spcPct val="89300"/>
              </a:lnSpc>
              <a:spcBef>
                <a:spcPts val="0"/>
              </a:spcBef>
              <a:spcAft>
                <a:spcPts val="0"/>
              </a:spcAft>
              <a:buNone/>
            </a:pPr>
            <a:r>
              <a:rPr lang="en-US" sz="1400">
                <a:solidFill>
                  <a:srgbClr val="FFFFFF"/>
                </a:solidFill>
                <a:latin typeface="Calibri"/>
                <a:ea typeface="Calibri"/>
                <a:cs typeface="Calibri"/>
                <a:sym typeface="Calibri"/>
              </a:rPr>
              <a:t>The role of  adaptation  (irrig., cooling  tech). How  quickly can  adaptation come  in the future?</a:t>
            </a:r>
            <a:endParaRPr sz="1400">
              <a:solidFill>
                <a:schemeClr val="dk1"/>
              </a:solidFill>
              <a:latin typeface="Calibri"/>
              <a:ea typeface="Calibri"/>
              <a:cs typeface="Calibri"/>
              <a:sym typeface="Calibri"/>
            </a:endParaRPr>
          </a:p>
        </p:txBody>
      </p:sp>
      <p:sp>
        <p:nvSpPr>
          <p:cNvPr id="1623" name="Google Shape;1623;p62"/>
          <p:cNvSpPr/>
          <p:nvPr/>
        </p:nvSpPr>
        <p:spPr>
          <a:xfrm>
            <a:off x="8894064" y="2383027"/>
            <a:ext cx="1813559" cy="1443227"/>
          </a:xfrm>
          <a:prstGeom prst="rect">
            <a:avLst/>
          </a:prstGeom>
          <a:blipFill rotWithShape="1">
            <a:blip r:embed="rId2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4" name="Google Shape;1624;p62"/>
          <p:cNvSpPr/>
          <p:nvPr/>
        </p:nvSpPr>
        <p:spPr>
          <a:xfrm>
            <a:off x="9186671" y="2413508"/>
            <a:ext cx="1546859" cy="1411224"/>
          </a:xfrm>
          <a:prstGeom prst="rect">
            <a:avLst/>
          </a:prstGeom>
          <a:blipFill rotWithShape="1">
            <a:blip r:embed="rId2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5" name="Google Shape;1625;p62"/>
          <p:cNvSpPr/>
          <p:nvPr/>
        </p:nvSpPr>
        <p:spPr>
          <a:xfrm>
            <a:off x="8941689" y="2407411"/>
            <a:ext cx="1718945" cy="1348740"/>
          </a:xfrm>
          <a:custGeom>
            <a:avLst/>
            <a:gdLst/>
            <a:ahLst/>
            <a:cxnLst/>
            <a:rect l="l" t="t" r="r" b="b"/>
            <a:pathLst>
              <a:path w="1718945" h="1348739" extrusionOk="0">
                <a:moveTo>
                  <a:pt x="0" y="712469"/>
                </a:moveTo>
                <a:lnTo>
                  <a:pt x="278510" y="1123950"/>
                </a:lnTo>
                <a:lnTo>
                  <a:pt x="278510" y="1348739"/>
                </a:lnTo>
                <a:lnTo>
                  <a:pt x="1718690" y="1348739"/>
                </a:lnTo>
                <a:lnTo>
                  <a:pt x="1718690" y="786764"/>
                </a:lnTo>
                <a:lnTo>
                  <a:pt x="278510" y="786764"/>
                </a:lnTo>
                <a:lnTo>
                  <a:pt x="0" y="712469"/>
                </a:lnTo>
                <a:close/>
              </a:path>
              <a:path w="1718945" h="1348739" extrusionOk="0">
                <a:moveTo>
                  <a:pt x="1718690" y="0"/>
                </a:moveTo>
                <a:lnTo>
                  <a:pt x="278510" y="0"/>
                </a:lnTo>
                <a:lnTo>
                  <a:pt x="278510" y="786764"/>
                </a:lnTo>
                <a:lnTo>
                  <a:pt x="1718690" y="786764"/>
                </a:lnTo>
                <a:lnTo>
                  <a:pt x="1718690"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6" name="Google Shape;1626;p62"/>
          <p:cNvSpPr/>
          <p:nvPr/>
        </p:nvSpPr>
        <p:spPr>
          <a:xfrm>
            <a:off x="8941689" y="2407411"/>
            <a:ext cx="1718945" cy="1348740"/>
          </a:xfrm>
          <a:custGeom>
            <a:avLst/>
            <a:gdLst/>
            <a:ahLst/>
            <a:cxnLst/>
            <a:rect l="l" t="t" r="r" b="b"/>
            <a:pathLst>
              <a:path w="1718945" h="1348739" extrusionOk="0">
                <a:moveTo>
                  <a:pt x="278510" y="0"/>
                </a:moveTo>
                <a:lnTo>
                  <a:pt x="518540" y="0"/>
                </a:lnTo>
                <a:lnTo>
                  <a:pt x="878585" y="0"/>
                </a:lnTo>
                <a:lnTo>
                  <a:pt x="1718690" y="0"/>
                </a:lnTo>
                <a:lnTo>
                  <a:pt x="1718690" y="786764"/>
                </a:lnTo>
                <a:lnTo>
                  <a:pt x="1718690" y="1123950"/>
                </a:lnTo>
                <a:lnTo>
                  <a:pt x="1718690" y="1348739"/>
                </a:lnTo>
                <a:lnTo>
                  <a:pt x="878585" y="1348739"/>
                </a:lnTo>
                <a:lnTo>
                  <a:pt x="518540" y="1348739"/>
                </a:lnTo>
                <a:lnTo>
                  <a:pt x="278510" y="1348739"/>
                </a:lnTo>
                <a:lnTo>
                  <a:pt x="278510" y="1123950"/>
                </a:lnTo>
                <a:lnTo>
                  <a:pt x="0" y="712469"/>
                </a:lnTo>
                <a:lnTo>
                  <a:pt x="278510" y="786764"/>
                </a:lnTo>
                <a:lnTo>
                  <a:pt x="278510" y="0"/>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7" name="Google Shape;1627;p62"/>
          <p:cNvSpPr txBox="1"/>
          <p:nvPr/>
        </p:nvSpPr>
        <p:spPr>
          <a:xfrm>
            <a:off x="9324213" y="2463037"/>
            <a:ext cx="1233170" cy="1192530"/>
          </a:xfrm>
          <a:prstGeom prst="rect">
            <a:avLst/>
          </a:prstGeom>
          <a:noFill/>
          <a:ln>
            <a:noFill/>
          </a:ln>
        </p:spPr>
        <p:txBody>
          <a:bodyPr spcFirstLastPara="1" wrap="square" lIns="0" tIns="35550" rIns="0" bIns="0" anchor="t" anchorCtr="0">
            <a:spAutoFit/>
          </a:bodyPr>
          <a:lstStyle/>
          <a:p>
            <a:pPr marL="12065" marR="5080" lvl="0" indent="1269" algn="ctr" rtl="0">
              <a:lnSpc>
                <a:spcPct val="89300"/>
              </a:lnSpc>
              <a:spcBef>
                <a:spcPts val="0"/>
              </a:spcBef>
              <a:spcAft>
                <a:spcPts val="0"/>
              </a:spcAft>
              <a:buNone/>
            </a:pPr>
            <a:r>
              <a:rPr lang="en-US" sz="1400">
                <a:solidFill>
                  <a:srgbClr val="FFFFFF"/>
                </a:solidFill>
                <a:latin typeface="Calibri"/>
                <a:ea typeface="Calibri"/>
                <a:cs typeface="Calibri"/>
                <a:sym typeface="Calibri"/>
              </a:rPr>
              <a:t>GCM outputs  come at various  spatial units and  require  downscaling and  bias-correction</a:t>
            </a:r>
            <a:endParaRPr sz="1400">
              <a:solidFill>
                <a:schemeClr val="dk1"/>
              </a:solidFill>
              <a:latin typeface="Calibri"/>
              <a:ea typeface="Calibri"/>
              <a:cs typeface="Calibri"/>
              <a:sym typeface="Calibri"/>
            </a:endParaRPr>
          </a:p>
        </p:txBody>
      </p:sp>
      <p:sp>
        <p:nvSpPr>
          <p:cNvPr id="1628" name="Google Shape;1628;p62"/>
          <p:cNvSpPr/>
          <p:nvPr/>
        </p:nvSpPr>
        <p:spPr>
          <a:xfrm>
            <a:off x="3794759" y="962659"/>
            <a:ext cx="1534667" cy="1453896"/>
          </a:xfrm>
          <a:prstGeom prst="rect">
            <a:avLst/>
          </a:prstGeom>
          <a:blipFill rotWithShape="1">
            <a:blip r:embed="rId2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9" name="Google Shape;1629;p62"/>
          <p:cNvSpPr/>
          <p:nvPr/>
        </p:nvSpPr>
        <p:spPr>
          <a:xfrm>
            <a:off x="3811524" y="948943"/>
            <a:ext cx="1542288" cy="1220724"/>
          </a:xfrm>
          <a:prstGeom prst="rect">
            <a:avLst/>
          </a:prstGeom>
          <a:blipFill rotWithShape="1">
            <a:blip r:embed="rId2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0" name="Google Shape;1630;p62"/>
          <p:cNvSpPr/>
          <p:nvPr/>
        </p:nvSpPr>
        <p:spPr>
          <a:xfrm>
            <a:off x="3842003" y="987043"/>
            <a:ext cx="1440180" cy="1358900"/>
          </a:xfrm>
          <a:custGeom>
            <a:avLst/>
            <a:gdLst/>
            <a:ahLst/>
            <a:cxnLst/>
            <a:rect l="l" t="t" r="r" b="b"/>
            <a:pathLst>
              <a:path w="1440179" h="1358900" extrusionOk="0">
                <a:moveTo>
                  <a:pt x="1200149" y="1069848"/>
                </a:moveTo>
                <a:lnTo>
                  <a:pt x="840105" y="1069848"/>
                </a:lnTo>
                <a:lnTo>
                  <a:pt x="911606" y="1358900"/>
                </a:lnTo>
                <a:lnTo>
                  <a:pt x="1200149" y="1069848"/>
                </a:lnTo>
                <a:close/>
              </a:path>
              <a:path w="1440179" h="1358900" extrusionOk="0">
                <a:moveTo>
                  <a:pt x="1440180" y="0"/>
                </a:moveTo>
                <a:lnTo>
                  <a:pt x="0" y="0"/>
                </a:lnTo>
                <a:lnTo>
                  <a:pt x="0" y="1069848"/>
                </a:lnTo>
                <a:lnTo>
                  <a:pt x="1440180" y="1069848"/>
                </a:lnTo>
                <a:lnTo>
                  <a:pt x="1440180"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1" name="Google Shape;1631;p62"/>
          <p:cNvSpPr/>
          <p:nvPr/>
        </p:nvSpPr>
        <p:spPr>
          <a:xfrm>
            <a:off x="3842003" y="987043"/>
            <a:ext cx="1440180" cy="1358900"/>
          </a:xfrm>
          <a:custGeom>
            <a:avLst/>
            <a:gdLst/>
            <a:ahLst/>
            <a:cxnLst/>
            <a:rect l="l" t="t" r="r" b="b"/>
            <a:pathLst>
              <a:path w="1440179" h="1358900" extrusionOk="0">
                <a:moveTo>
                  <a:pt x="0" y="0"/>
                </a:moveTo>
                <a:lnTo>
                  <a:pt x="840105" y="0"/>
                </a:lnTo>
                <a:lnTo>
                  <a:pt x="1200149" y="0"/>
                </a:lnTo>
                <a:lnTo>
                  <a:pt x="1440180" y="0"/>
                </a:lnTo>
                <a:lnTo>
                  <a:pt x="1440180" y="624077"/>
                </a:lnTo>
                <a:lnTo>
                  <a:pt x="1440180" y="891539"/>
                </a:lnTo>
                <a:lnTo>
                  <a:pt x="1440180" y="1069848"/>
                </a:lnTo>
                <a:lnTo>
                  <a:pt x="1200149" y="1069848"/>
                </a:lnTo>
                <a:lnTo>
                  <a:pt x="911606" y="1358900"/>
                </a:lnTo>
                <a:lnTo>
                  <a:pt x="840105" y="1069848"/>
                </a:lnTo>
                <a:lnTo>
                  <a:pt x="0" y="1069848"/>
                </a:lnTo>
                <a:lnTo>
                  <a:pt x="0" y="891539"/>
                </a:lnTo>
                <a:lnTo>
                  <a:pt x="0" y="624077"/>
                </a:lnTo>
                <a:lnTo>
                  <a:pt x="0" y="0"/>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2" name="Google Shape;1632;p62"/>
          <p:cNvSpPr txBox="1"/>
          <p:nvPr/>
        </p:nvSpPr>
        <p:spPr>
          <a:xfrm>
            <a:off x="3948429" y="998092"/>
            <a:ext cx="1228090" cy="1001394"/>
          </a:xfrm>
          <a:prstGeom prst="rect">
            <a:avLst/>
          </a:prstGeom>
          <a:noFill/>
          <a:ln>
            <a:noFill/>
          </a:ln>
        </p:spPr>
        <p:txBody>
          <a:bodyPr spcFirstLastPara="1" wrap="square" lIns="0" tIns="38725" rIns="0" bIns="0" anchor="t" anchorCtr="0">
            <a:spAutoFit/>
          </a:bodyPr>
          <a:lstStyle/>
          <a:p>
            <a:pPr marL="12065" marR="5080" lvl="0" indent="635" algn="ctr" rtl="0">
              <a:lnSpc>
                <a:spcPct val="107142"/>
              </a:lnSpc>
              <a:spcBef>
                <a:spcPts val="0"/>
              </a:spcBef>
              <a:spcAft>
                <a:spcPts val="0"/>
              </a:spcAft>
              <a:buNone/>
            </a:pPr>
            <a:r>
              <a:rPr lang="en-US" sz="1400">
                <a:solidFill>
                  <a:srgbClr val="FFFFFF"/>
                </a:solidFill>
                <a:latin typeface="Calibri"/>
                <a:ea typeface="Calibri"/>
                <a:cs typeface="Calibri"/>
                <a:sym typeface="Calibri"/>
              </a:rPr>
              <a:t>Water use at  sub-annual scale  or even at  annual scale is  hardly available</a:t>
            </a:r>
            <a:endParaRPr sz="1400">
              <a:solidFill>
                <a:schemeClr val="dk1"/>
              </a:solidFill>
              <a:latin typeface="Calibri"/>
              <a:ea typeface="Calibri"/>
              <a:cs typeface="Calibri"/>
              <a:sym typeface="Calibri"/>
            </a:endParaRPr>
          </a:p>
        </p:txBody>
      </p:sp>
      <p:sp>
        <p:nvSpPr>
          <p:cNvPr id="1633" name="Google Shape;1633;p62"/>
          <p:cNvSpPr/>
          <p:nvPr/>
        </p:nvSpPr>
        <p:spPr>
          <a:xfrm>
            <a:off x="1641347" y="2393696"/>
            <a:ext cx="1705356" cy="1162811"/>
          </a:xfrm>
          <a:prstGeom prst="rect">
            <a:avLst/>
          </a:prstGeom>
          <a:blipFill rotWithShape="1">
            <a:blip r:embed="rId2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4" name="Google Shape;1634;p62"/>
          <p:cNvSpPr/>
          <p:nvPr/>
        </p:nvSpPr>
        <p:spPr>
          <a:xfrm>
            <a:off x="1693163" y="2475992"/>
            <a:ext cx="1472184" cy="1030224"/>
          </a:xfrm>
          <a:prstGeom prst="rect">
            <a:avLst/>
          </a:prstGeom>
          <a:blipFill rotWithShape="1">
            <a:blip r:embed="rId2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5" name="Google Shape;1635;p62"/>
          <p:cNvSpPr/>
          <p:nvPr/>
        </p:nvSpPr>
        <p:spPr>
          <a:xfrm>
            <a:off x="1688592" y="2418080"/>
            <a:ext cx="1610360" cy="1068705"/>
          </a:xfrm>
          <a:custGeom>
            <a:avLst/>
            <a:gdLst/>
            <a:ahLst/>
            <a:cxnLst/>
            <a:rect l="l" t="t" r="r" b="b"/>
            <a:pathLst>
              <a:path w="1610360" h="1068704" extrusionOk="0">
                <a:moveTo>
                  <a:pt x="1440180" y="0"/>
                </a:moveTo>
                <a:lnTo>
                  <a:pt x="0" y="0"/>
                </a:lnTo>
                <a:lnTo>
                  <a:pt x="0" y="1068324"/>
                </a:lnTo>
                <a:lnTo>
                  <a:pt x="1440180" y="1068324"/>
                </a:lnTo>
                <a:lnTo>
                  <a:pt x="1440180" y="890270"/>
                </a:lnTo>
                <a:lnTo>
                  <a:pt x="1610106" y="710691"/>
                </a:lnTo>
                <a:lnTo>
                  <a:pt x="1440180" y="623188"/>
                </a:lnTo>
                <a:lnTo>
                  <a:pt x="1440180"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6" name="Google Shape;1636;p62"/>
          <p:cNvSpPr/>
          <p:nvPr/>
        </p:nvSpPr>
        <p:spPr>
          <a:xfrm>
            <a:off x="1688592" y="2418080"/>
            <a:ext cx="1610360" cy="1068705"/>
          </a:xfrm>
          <a:custGeom>
            <a:avLst/>
            <a:gdLst/>
            <a:ahLst/>
            <a:cxnLst/>
            <a:rect l="l" t="t" r="r" b="b"/>
            <a:pathLst>
              <a:path w="1610360" h="1068704" extrusionOk="0">
                <a:moveTo>
                  <a:pt x="0" y="0"/>
                </a:moveTo>
                <a:lnTo>
                  <a:pt x="840104" y="0"/>
                </a:lnTo>
                <a:lnTo>
                  <a:pt x="1200150" y="0"/>
                </a:lnTo>
                <a:lnTo>
                  <a:pt x="1440180" y="0"/>
                </a:lnTo>
                <a:lnTo>
                  <a:pt x="1440180" y="623188"/>
                </a:lnTo>
                <a:lnTo>
                  <a:pt x="1610106" y="710691"/>
                </a:lnTo>
                <a:lnTo>
                  <a:pt x="1440180" y="890270"/>
                </a:lnTo>
                <a:lnTo>
                  <a:pt x="1440180" y="1068324"/>
                </a:lnTo>
                <a:lnTo>
                  <a:pt x="1200150" y="1068324"/>
                </a:lnTo>
                <a:lnTo>
                  <a:pt x="840104" y="1068324"/>
                </a:lnTo>
                <a:lnTo>
                  <a:pt x="0" y="1068324"/>
                </a:lnTo>
                <a:lnTo>
                  <a:pt x="0" y="890270"/>
                </a:lnTo>
                <a:lnTo>
                  <a:pt x="0" y="623188"/>
                </a:lnTo>
                <a:lnTo>
                  <a:pt x="0" y="0"/>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7" name="Google Shape;1637;p62"/>
          <p:cNvSpPr txBox="1"/>
          <p:nvPr/>
        </p:nvSpPr>
        <p:spPr>
          <a:xfrm>
            <a:off x="1829511" y="2524252"/>
            <a:ext cx="1158240" cy="810895"/>
          </a:xfrm>
          <a:prstGeom prst="rect">
            <a:avLst/>
          </a:prstGeom>
          <a:noFill/>
          <a:ln>
            <a:noFill/>
          </a:ln>
        </p:spPr>
        <p:txBody>
          <a:bodyPr spcFirstLastPara="1" wrap="square" lIns="0" tIns="38725" rIns="0" bIns="0" anchor="t" anchorCtr="0">
            <a:spAutoFit/>
          </a:bodyPr>
          <a:lstStyle/>
          <a:p>
            <a:pPr marL="12065" marR="5080" lvl="0" indent="-1269" algn="ctr" rtl="0">
              <a:lnSpc>
                <a:spcPct val="107142"/>
              </a:lnSpc>
              <a:spcBef>
                <a:spcPts val="0"/>
              </a:spcBef>
              <a:spcAft>
                <a:spcPts val="0"/>
              </a:spcAft>
              <a:buNone/>
            </a:pPr>
            <a:r>
              <a:rPr lang="en-US" sz="1400">
                <a:solidFill>
                  <a:srgbClr val="FFFFFF"/>
                </a:solidFill>
                <a:latin typeface="Calibri"/>
                <a:ea typeface="Calibri"/>
                <a:cs typeface="Calibri"/>
                <a:sym typeface="Calibri"/>
              </a:rPr>
              <a:t>The ability to  store water  (reservoirs) and  reuse water</a:t>
            </a:r>
            <a:endParaRPr sz="1400">
              <a:solidFill>
                <a:schemeClr val="dk1"/>
              </a:solidFill>
              <a:latin typeface="Calibri"/>
              <a:ea typeface="Calibri"/>
              <a:cs typeface="Calibri"/>
              <a:sym typeface="Calibri"/>
            </a:endParaRPr>
          </a:p>
        </p:txBody>
      </p:sp>
      <p:sp>
        <p:nvSpPr>
          <p:cNvPr id="1638" name="Google Shape;1638;p62"/>
          <p:cNvSpPr/>
          <p:nvPr/>
        </p:nvSpPr>
        <p:spPr>
          <a:xfrm>
            <a:off x="1641347" y="3586453"/>
            <a:ext cx="1738883" cy="1392936"/>
          </a:xfrm>
          <a:prstGeom prst="rect">
            <a:avLst/>
          </a:prstGeom>
          <a:blipFill rotWithShape="1">
            <a:blip r:embed="rId3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9" name="Google Shape;1639;p62"/>
          <p:cNvSpPr/>
          <p:nvPr/>
        </p:nvSpPr>
        <p:spPr>
          <a:xfrm>
            <a:off x="1680971" y="3718051"/>
            <a:ext cx="1496568" cy="1220724"/>
          </a:xfrm>
          <a:prstGeom prst="rect">
            <a:avLst/>
          </a:prstGeom>
          <a:blipFill rotWithShape="1">
            <a:blip r:embed="rId3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0" name="Google Shape;1640;p62"/>
          <p:cNvSpPr/>
          <p:nvPr/>
        </p:nvSpPr>
        <p:spPr>
          <a:xfrm>
            <a:off x="1688592" y="3527298"/>
            <a:ext cx="1644650" cy="1299210"/>
          </a:xfrm>
          <a:custGeom>
            <a:avLst/>
            <a:gdLst/>
            <a:ahLst/>
            <a:cxnLst/>
            <a:rect l="l" t="t" r="r" b="b"/>
            <a:pathLst>
              <a:path w="1644650" h="1299210" extrusionOk="0">
                <a:moveTo>
                  <a:pt x="1440180" y="228853"/>
                </a:moveTo>
                <a:lnTo>
                  <a:pt x="0" y="228853"/>
                </a:lnTo>
                <a:lnTo>
                  <a:pt x="0" y="1298701"/>
                </a:lnTo>
                <a:lnTo>
                  <a:pt x="1440180" y="1298701"/>
                </a:lnTo>
                <a:lnTo>
                  <a:pt x="1440180" y="228853"/>
                </a:lnTo>
                <a:close/>
              </a:path>
              <a:path w="1644650" h="1299210" extrusionOk="0">
                <a:moveTo>
                  <a:pt x="1644650" y="0"/>
                </a:moveTo>
                <a:lnTo>
                  <a:pt x="840104" y="228853"/>
                </a:lnTo>
                <a:lnTo>
                  <a:pt x="1200150" y="228853"/>
                </a:lnTo>
                <a:lnTo>
                  <a:pt x="1644650" y="0"/>
                </a:lnTo>
                <a:close/>
              </a:path>
            </a:pathLst>
          </a:custGeom>
          <a:solidFill>
            <a:srgbClr val="548E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1" name="Google Shape;1641;p62"/>
          <p:cNvSpPr/>
          <p:nvPr/>
        </p:nvSpPr>
        <p:spPr>
          <a:xfrm>
            <a:off x="1688592" y="3527298"/>
            <a:ext cx="1644650" cy="1299210"/>
          </a:xfrm>
          <a:custGeom>
            <a:avLst/>
            <a:gdLst/>
            <a:ahLst/>
            <a:cxnLst/>
            <a:rect l="l" t="t" r="r" b="b"/>
            <a:pathLst>
              <a:path w="1644650" h="1299210" extrusionOk="0">
                <a:moveTo>
                  <a:pt x="0" y="228853"/>
                </a:moveTo>
                <a:lnTo>
                  <a:pt x="840104" y="228853"/>
                </a:lnTo>
                <a:lnTo>
                  <a:pt x="1644650" y="0"/>
                </a:lnTo>
                <a:lnTo>
                  <a:pt x="1200150" y="228853"/>
                </a:lnTo>
                <a:lnTo>
                  <a:pt x="1440180" y="228853"/>
                </a:lnTo>
                <a:lnTo>
                  <a:pt x="1440180" y="407161"/>
                </a:lnTo>
                <a:lnTo>
                  <a:pt x="1440180" y="674623"/>
                </a:lnTo>
                <a:lnTo>
                  <a:pt x="1440180" y="1298701"/>
                </a:lnTo>
                <a:lnTo>
                  <a:pt x="1200150" y="1298701"/>
                </a:lnTo>
                <a:lnTo>
                  <a:pt x="840104" y="1298701"/>
                </a:lnTo>
                <a:lnTo>
                  <a:pt x="0" y="1298701"/>
                </a:lnTo>
                <a:lnTo>
                  <a:pt x="0" y="674623"/>
                </a:lnTo>
                <a:lnTo>
                  <a:pt x="0" y="407161"/>
                </a:lnTo>
                <a:lnTo>
                  <a:pt x="0" y="228853"/>
                </a:lnTo>
                <a:close/>
              </a:path>
            </a:pathLst>
          </a:custGeom>
          <a:noFill/>
          <a:ln w="9525" cap="flat" cmpd="sng">
            <a:solidFill>
              <a:srgbClr val="497DB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2" name="Google Shape;1642;p62"/>
          <p:cNvSpPr txBox="1"/>
          <p:nvPr/>
        </p:nvSpPr>
        <p:spPr>
          <a:xfrm>
            <a:off x="1817319" y="3767836"/>
            <a:ext cx="1183005" cy="1001394"/>
          </a:xfrm>
          <a:prstGeom prst="rect">
            <a:avLst/>
          </a:prstGeom>
          <a:noFill/>
          <a:ln>
            <a:noFill/>
          </a:ln>
        </p:spPr>
        <p:txBody>
          <a:bodyPr spcFirstLastPara="1" wrap="square" lIns="0" tIns="38100" rIns="0" bIns="0" anchor="t" anchorCtr="0">
            <a:spAutoFit/>
          </a:bodyPr>
          <a:lstStyle/>
          <a:p>
            <a:pPr marL="12700" marR="5080" lvl="0" indent="-2539" algn="ctr" rtl="0">
              <a:lnSpc>
                <a:spcPct val="107142"/>
              </a:lnSpc>
              <a:spcBef>
                <a:spcPts val="0"/>
              </a:spcBef>
              <a:spcAft>
                <a:spcPts val="0"/>
              </a:spcAft>
              <a:buNone/>
            </a:pPr>
            <a:r>
              <a:rPr lang="en-US" sz="1400">
                <a:solidFill>
                  <a:srgbClr val="FFFFFF"/>
                </a:solidFill>
                <a:latin typeface="Calibri"/>
                <a:ea typeface="Calibri"/>
                <a:cs typeface="Calibri"/>
                <a:sym typeface="Calibri"/>
              </a:rPr>
              <a:t>The impact of  climate changes  on water  demands, and  hydropower</a:t>
            </a:r>
            <a:endParaRPr sz="1400">
              <a:solidFill>
                <a:schemeClr val="dk1"/>
              </a:solidFill>
              <a:latin typeface="Calibri"/>
              <a:ea typeface="Calibri"/>
              <a:cs typeface="Calibri"/>
              <a:sym typeface="Calibri"/>
            </a:endParaRPr>
          </a:p>
        </p:txBody>
      </p:sp>
      <p:sp>
        <p:nvSpPr>
          <p:cNvPr id="1643" name="Google Shape;1643;p62"/>
          <p:cNvSpPr/>
          <p:nvPr/>
        </p:nvSpPr>
        <p:spPr>
          <a:xfrm>
            <a:off x="1635252" y="2345943"/>
            <a:ext cx="1644650" cy="1219708"/>
          </a:xfrm>
          <a:prstGeom prst="rect">
            <a:avLst/>
          </a:prstGeom>
          <a:noFill/>
          <a:ln w="476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44" name="Google Shape;1644;p62"/>
          <p:cNvSpPr/>
          <p:nvPr/>
        </p:nvSpPr>
        <p:spPr>
          <a:xfrm>
            <a:off x="7442689" y="5537198"/>
            <a:ext cx="1644650" cy="1219708"/>
          </a:xfrm>
          <a:prstGeom prst="rect">
            <a:avLst/>
          </a:prstGeom>
          <a:noFill/>
          <a:ln w="476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45" name="Google Shape;1645;p62"/>
          <p:cNvSpPr/>
          <p:nvPr/>
        </p:nvSpPr>
        <p:spPr>
          <a:xfrm>
            <a:off x="7327010" y="906653"/>
            <a:ext cx="1644650" cy="1219708"/>
          </a:xfrm>
          <a:prstGeom prst="rect">
            <a:avLst/>
          </a:prstGeom>
          <a:noFill/>
          <a:ln w="476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4A8AB-ADD1-52A6-38C7-6361212F8D4B}"/>
              </a:ext>
            </a:extLst>
          </p:cNvPr>
          <p:cNvSpPr>
            <a:spLocks noGrp="1"/>
          </p:cNvSpPr>
          <p:nvPr>
            <p:ph type="title"/>
          </p:nvPr>
        </p:nvSpPr>
        <p:spPr/>
        <p:txBody>
          <a:bodyPr/>
          <a:lstStyle/>
          <a:p>
            <a:r>
              <a:rPr lang="en-US" dirty="0"/>
              <a:t>So, how much water do countries use?</a:t>
            </a:r>
          </a:p>
        </p:txBody>
      </p:sp>
      <p:sp>
        <p:nvSpPr>
          <p:cNvPr id="3" name="Text Placeholder 2">
            <a:extLst>
              <a:ext uri="{FF2B5EF4-FFF2-40B4-BE49-F238E27FC236}">
                <a16:creationId xmlns:a16="http://schemas.microsoft.com/office/drawing/2014/main" id="{DFF8279C-474F-112B-9899-D8B8F7CF6C67}"/>
              </a:ext>
            </a:extLst>
          </p:cNvPr>
          <p:cNvSpPr>
            <a:spLocks noGrp="1"/>
          </p:cNvSpPr>
          <p:nvPr>
            <p:ph type="body" idx="1"/>
          </p:nvPr>
        </p:nvSpPr>
        <p:spPr/>
        <p:txBody>
          <a:bodyPr/>
          <a:lstStyle/>
          <a:p>
            <a:endParaRPr lang="en-US" dirty="0"/>
          </a:p>
        </p:txBody>
      </p:sp>
      <p:pic>
        <p:nvPicPr>
          <p:cNvPr id="4" name="Online Media 3" descr="WATER USE by Country ► in Perspective 🚰">
            <a:hlinkClick r:id="" action="ppaction://media"/>
            <a:extLst>
              <a:ext uri="{FF2B5EF4-FFF2-40B4-BE49-F238E27FC236}">
                <a16:creationId xmlns:a16="http://schemas.microsoft.com/office/drawing/2014/main" id="{487DF69B-134C-B027-972D-38B5D888E610}"/>
              </a:ext>
            </a:extLst>
          </p:cNvPr>
          <p:cNvPicPr>
            <a:picLocks noRot="1" noChangeAspect="1"/>
          </p:cNvPicPr>
          <p:nvPr>
            <a:videoFile r:link="rId1"/>
          </p:nvPr>
        </p:nvPicPr>
        <p:blipFill>
          <a:blip r:embed="rId3"/>
          <a:stretch>
            <a:fillRect/>
          </a:stretch>
        </p:blipFill>
        <p:spPr>
          <a:xfrm>
            <a:off x="1272746" y="1190244"/>
            <a:ext cx="9910119" cy="5599217"/>
          </a:xfrm>
          <a:prstGeom prst="rect">
            <a:avLst/>
          </a:prstGeom>
        </p:spPr>
      </p:pic>
    </p:spTree>
    <p:extLst>
      <p:ext uri="{BB962C8B-B14F-4D97-AF65-F5344CB8AC3E}">
        <p14:creationId xmlns:p14="http://schemas.microsoft.com/office/powerpoint/2010/main" val="66703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5"/>
          <p:cNvSpPr txBox="1">
            <a:spLocks noGrp="1"/>
          </p:cNvSpPr>
          <p:nvPr>
            <p:ph type="title"/>
          </p:nvPr>
        </p:nvSpPr>
        <p:spPr>
          <a:xfrm>
            <a:off x="838200" y="260349"/>
            <a:ext cx="11226799"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200"/>
              <a:buFont typeface="Tahoma"/>
              <a:buNone/>
            </a:pPr>
            <a:r>
              <a:rPr lang="en-US"/>
              <a:t>Water is a Critical Input to the Agriculture, Domestic, and Industrial Sectors</a:t>
            </a:r>
            <a:endParaRPr/>
          </a:p>
        </p:txBody>
      </p:sp>
      <p:pic>
        <p:nvPicPr>
          <p:cNvPr id="496" name="Google Shape;496;p15" descr="A group of cows in a field&#10;&#10;Description automatically generated with medium confidence"/>
          <p:cNvPicPr preferRelativeResize="0">
            <a:picLocks noGrp="1"/>
          </p:cNvPicPr>
          <p:nvPr>
            <p:ph type="body" idx="1"/>
          </p:nvPr>
        </p:nvPicPr>
        <p:blipFill rotWithShape="1">
          <a:blip r:embed="rId3">
            <a:alphaModFix/>
          </a:blip>
          <a:srcRect/>
          <a:stretch/>
        </p:blipFill>
        <p:spPr>
          <a:xfrm>
            <a:off x="9826953" y="4188355"/>
            <a:ext cx="1187980" cy="712788"/>
          </a:xfrm>
          <a:prstGeom prst="rect">
            <a:avLst/>
          </a:prstGeom>
          <a:noFill/>
          <a:ln>
            <a:noFill/>
          </a:ln>
        </p:spPr>
      </p:pic>
      <p:pic>
        <p:nvPicPr>
          <p:cNvPr id="497" name="Google Shape;497;p15"/>
          <p:cNvPicPr preferRelativeResize="0"/>
          <p:nvPr/>
        </p:nvPicPr>
        <p:blipFill rotWithShape="1">
          <a:blip r:embed="rId4">
            <a:alphaModFix/>
          </a:blip>
          <a:srcRect/>
          <a:stretch/>
        </p:blipFill>
        <p:spPr>
          <a:xfrm>
            <a:off x="2094440" y="1361963"/>
            <a:ext cx="9409630" cy="2546643"/>
          </a:xfrm>
          <a:prstGeom prst="rect">
            <a:avLst/>
          </a:prstGeom>
          <a:noFill/>
          <a:ln>
            <a:noFill/>
          </a:ln>
        </p:spPr>
      </p:pic>
      <p:pic>
        <p:nvPicPr>
          <p:cNvPr id="498" name="Google Shape;498;p15" descr="Close - up of a plant&#10;&#10;Description automatically generated with low confidence"/>
          <p:cNvPicPr preferRelativeResize="0"/>
          <p:nvPr/>
        </p:nvPicPr>
        <p:blipFill rotWithShape="1">
          <a:blip r:embed="rId5">
            <a:alphaModFix/>
          </a:blip>
          <a:srcRect/>
          <a:stretch/>
        </p:blipFill>
        <p:spPr>
          <a:xfrm>
            <a:off x="8012507" y="5316008"/>
            <a:ext cx="1714500" cy="1216742"/>
          </a:xfrm>
          <a:prstGeom prst="rect">
            <a:avLst/>
          </a:prstGeom>
          <a:noFill/>
          <a:ln>
            <a:noFill/>
          </a:ln>
        </p:spPr>
      </p:pic>
      <p:pic>
        <p:nvPicPr>
          <p:cNvPr id="499" name="Google Shape;499;p15" descr="A picture containing smoke, outdoor, steam, nature&#10;&#10;Description automatically generated"/>
          <p:cNvPicPr preferRelativeResize="0"/>
          <p:nvPr/>
        </p:nvPicPr>
        <p:blipFill rotWithShape="1">
          <a:blip r:embed="rId6">
            <a:alphaModFix/>
          </a:blip>
          <a:srcRect/>
          <a:stretch/>
        </p:blipFill>
        <p:spPr>
          <a:xfrm>
            <a:off x="3515091" y="5474527"/>
            <a:ext cx="1714500" cy="1234440"/>
          </a:xfrm>
          <a:prstGeom prst="rect">
            <a:avLst/>
          </a:prstGeom>
          <a:noFill/>
          <a:ln>
            <a:noFill/>
          </a:ln>
        </p:spPr>
      </p:pic>
      <p:pic>
        <p:nvPicPr>
          <p:cNvPr id="500" name="Google Shape;500;p15" descr="A picture containing sprinkler system&#10;&#10;Description automatically generated"/>
          <p:cNvPicPr preferRelativeResize="0"/>
          <p:nvPr/>
        </p:nvPicPr>
        <p:blipFill rotWithShape="1">
          <a:blip r:embed="rId7">
            <a:alphaModFix/>
          </a:blip>
          <a:srcRect/>
          <a:stretch/>
        </p:blipFill>
        <p:spPr>
          <a:xfrm>
            <a:off x="1130667" y="4075288"/>
            <a:ext cx="2384424" cy="1192212"/>
          </a:xfrm>
          <a:prstGeom prst="rect">
            <a:avLst/>
          </a:prstGeom>
          <a:noFill/>
          <a:ln>
            <a:noFill/>
          </a:ln>
        </p:spPr>
      </p:pic>
      <p:pic>
        <p:nvPicPr>
          <p:cNvPr id="501" name="Google Shape;501;p15" descr="A picture containing outdoor, nature, mountain&#10;&#10;Description automatically generated"/>
          <p:cNvPicPr preferRelativeResize="0"/>
          <p:nvPr/>
        </p:nvPicPr>
        <p:blipFill rotWithShape="1">
          <a:blip r:embed="rId8">
            <a:alphaModFix/>
          </a:blip>
          <a:srcRect r="45698"/>
          <a:stretch/>
        </p:blipFill>
        <p:spPr>
          <a:xfrm>
            <a:off x="4549548" y="4253256"/>
            <a:ext cx="1360086" cy="793152"/>
          </a:xfrm>
          <a:prstGeom prst="rect">
            <a:avLst/>
          </a:prstGeom>
          <a:noFill/>
          <a:ln>
            <a:noFill/>
          </a:ln>
        </p:spPr>
      </p:pic>
      <p:pic>
        <p:nvPicPr>
          <p:cNvPr id="502" name="Google Shape;502;p15" descr="A picture containing grass, sky, outdoor, water&#10;&#10;Description automatically generated"/>
          <p:cNvPicPr preferRelativeResize="0"/>
          <p:nvPr/>
        </p:nvPicPr>
        <p:blipFill rotWithShape="1">
          <a:blip r:embed="rId9">
            <a:alphaModFix/>
          </a:blip>
          <a:srcRect/>
          <a:stretch/>
        </p:blipFill>
        <p:spPr>
          <a:xfrm>
            <a:off x="6799255" y="4207104"/>
            <a:ext cx="1187981" cy="793152"/>
          </a:xfrm>
          <a:prstGeom prst="rect">
            <a:avLst/>
          </a:prstGeom>
          <a:noFill/>
          <a:ln>
            <a:noFill/>
          </a:ln>
        </p:spPr>
      </p:pic>
      <p:cxnSp>
        <p:nvCxnSpPr>
          <p:cNvPr id="503" name="Google Shape;503;p15"/>
          <p:cNvCxnSpPr/>
          <p:nvPr/>
        </p:nvCxnSpPr>
        <p:spPr>
          <a:xfrm>
            <a:off x="9884103" y="3813356"/>
            <a:ext cx="0" cy="374999"/>
          </a:xfrm>
          <a:prstGeom prst="straightConnector1">
            <a:avLst/>
          </a:prstGeom>
          <a:noFill/>
          <a:ln w="38100" cap="flat" cmpd="sng">
            <a:solidFill>
              <a:schemeClr val="dk1"/>
            </a:solidFill>
            <a:prstDash val="solid"/>
            <a:miter lim="800000"/>
            <a:headEnd type="none" w="sm" len="sm"/>
            <a:tailEnd type="none" w="sm" len="sm"/>
          </a:ln>
        </p:spPr>
      </p:cxnSp>
      <p:cxnSp>
        <p:nvCxnSpPr>
          <p:cNvPr id="504" name="Google Shape;504;p15"/>
          <p:cNvCxnSpPr/>
          <p:nvPr/>
        </p:nvCxnSpPr>
        <p:spPr>
          <a:xfrm>
            <a:off x="8869757" y="3889556"/>
            <a:ext cx="0" cy="1439163"/>
          </a:xfrm>
          <a:prstGeom prst="straightConnector1">
            <a:avLst/>
          </a:prstGeom>
          <a:noFill/>
          <a:ln w="38100" cap="flat" cmpd="sng">
            <a:solidFill>
              <a:schemeClr val="dk1"/>
            </a:solidFill>
            <a:prstDash val="solid"/>
            <a:miter lim="800000"/>
            <a:headEnd type="none" w="sm" len="sm"/>
            <a:tailEnd type="none" w="sm" len="sm"/>
          </a:ln>
        </p:spPr>
      </p:cxnSp>
      <p:cxnSp>
        <p:nvCxnSpPr>
          <p:cNvPr id="505" name="Google Shape;505;p15"/>
          <p:cNvCxnSpPr>
            <a:endCxn id="502" idx="0"/>
          </p:cNvCxnSpPr>
          <p:nvPr/>
        </p:nvCxnSpPr>
        <p:spPr>
          <a:xfrm>
            <a:off x="7393245" y="3801804"/>
            <a:ext cx="0" cy="405300"/>
          </a:xfrm>
          <a:prstGeom prst="straightConnector1">
            <a:avLst/>
          </a:prstGeom>
          <a:noFill/>
          <a:ln w="38100" cap="flat" cmpd="sng">
            <a:solidFill>
              <a:schemeClr val="dk1"/>
            </a:solidFill>
            <a:prstDash val="solid"/>
            <a:miter lim="800000"/>
            <a:headEnd type="none" w="sm" len="sm"/>
            <a:tailEnd type="none" w="sm" len="sm"/>
          </a:ln>
        </p:spPr>
      </p:cxnSp>
      <p:cxnSp>
        <p:nvCxnSpPr>
          <p:cNvPr id="506" name="Google Shape;506;p15"/>
          <p:cNvCxnSpPr/>
          <p:nvPr/>
        </p:nvCxnSpPr>
        <p:spPr>
          <a:xfrm>
            <a:off x="5353786" y="3813356"/>
            <a:ext cx="0" cy="439900"/>
          </a:xfrm>
          <a:prstGeom prst="straightConnector1">
            <a:avLst/>
          </a:prstGeom>
          <a:noFill/>
          <a:ln w="38100" cap="flat" cmpd="sng">
            <a:solidFill>
              <a:schemeClr val="dk1"/>
            </a:solidFill>
            <a:prstDash val="solid"/>
            <a:miter lim="800000"/>
            <a:headEnd type="none" w="sm" len="sm"/>
            <a:tailEnd type="none" w="sm" len="sm"/>
          </a:ln>
        </p:spPr>
      </p:cxnSp>
      <p:cxnSp>
        <p:nvCxnSpPr>
          <p:cNvPr id="507" name="Google Shape;507;p15"/>
          <p:cNvCxnSpPr/>
          <p:nvPr/>
        </p:nvCxnSpPr>
        <p:spPr>
          <a:xfrm>
            <a:off x="4347734" y="3876845"/>
            <a:ext cx="0" cy="1597682"/>
          </a:xfrm>
          <a:prstGeom prst="straightConnector1">
            <a:avLst/>
          </a:prstGeom>
          <a:noFill/>
          <a:ln w="38100" cap="flat" cmpd="sng">
            <a:solidFill>
              <a:schemeClr val="dk1"/>
            </a:solidFill>
            <a:prstDash val="solid"/>
            <a:miter lim="800000"/>
            <a:headEnd type="none" w="sm" len="sm"/>
            <a:tailEnd type="none" w="sm" len="sm"/>
          </a:ln>
        </p:spPr>
      </p:cxnSp>
      <p:cxnSp>
        <p:nvCxnSpPr>
          <p:cNvPr id="508" name="Google Shape;508;p15"/>
          <p:cNvCxnSpPr/>
          <p:nvPr/>
        </p:nvCxnSpPr>
        <p:spPr>
          <a:xfrm>
            <a:off x="2841413" y="3791713"/>
            <a:ext cx="0" cy="283575"/>
          </a:xfrm>
          <a:prstGeom prst="straightConnector1">
            <a:avLst/>
          </a:prstGeom>
          <a:noFill/>
          <a:ln w="38100" cap="flat" cmpd="sng">
            <a:solidFill>
              <a:schemeClr val="dk1"/>
            </a:solidFill>
            <a:prstDash val="solid"/>
            <a:miter lim="800000"/>
            <a:headEnd type="none" w="sm" len="sm"/>
            <a:tailEnd type="none" w="sm" len="sm"/>
          </a:ln>
        </p:spPr>
      </p:cxnSp>
      <p:sp>
        <p:nvSpPr>
          <p:cNvPr id="509" name="Google Shape;509;p15"/>
          <p:cNvSpPr/>
          <p:nvPr/>
        </p:nvSpPr>
        <p:spPr>
          <a:xfrm>
            <a:off x="7855026" y="3022899"/>
            <a:ext cx="1971927" cy="3509851"/>
          </a:xfrm>
          <a:prstGeom prst="rect">
            <a:avLst/>
          </a:prstGeom>
          <a:noFill/>
          <a:ln w="508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7"/>
          <p:cNvSpPr txBox="1">
            <a:spLocks noGrp="1"/>
          </p:cNvSpPr>
          <p:nvPr>
            <p:ph type="title"/>
          </p:nvPr>
        </p:nvSpPr>
        <p:spPr>
          <a:xfrm>
            <a:off x="516368" y="76777"/>
            <a:ext cx="11548632"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Future water usage in any region is complex to project, being tied to the evolution of future Ag. commodities trade dynamics</a:t>
            </a:r>
            <a:endParaRPr/>
          </a:p>
        </p:txBody>
      </p:sp>
      <p:grpSp>
        <p:nvGrpSpPr>
          <p:cNvPr id="525" name="Google Shape;525;p17"/>
          <p:cNvGrpSpPr/>
          <p:nvPr/>
        </p:nvGrpSpPr>
        <p:grpSpPr>
          <a:xfrm>
            <a:off x="700271" y="1778052"/>
            <a:ext cx="5133213" cy="4085881"/>
            <a:chOff x="9151619" y="2352384"/>
            <a:chExt cx="5133213" cy="4085881"/>
          </a:xfrm>
        </p:grpSpPr>
        <p:sp>
          <p:nvSpPr>
            <p:cNvPr id="526" name="Google Shape;526;p17"/>
            <p:cNvSpPr txBox="1"/>
            <p:nvPr/>
          </p:nvSpPr>
          <p:spPr>
            <a:xfrm>
              <a:off x="10384669" y="2352384"/>
              <a:ext cx="2508250" cy="998340"/>
            </a:xfrm>
            <a:prstGeom prst="rect">
              <a:avLst/>
            </a:prstGeom>
            <a:noFill/>
            <a:ln>
              <a:noFill/>
            </a:ln>
          </p:spPr>
          <p:txBody>
            <a:bodyPr spcFirstLastPara="1" wrap="square" lIns="0" tIns="13325" rIns="0" bIns="0" anchor="t" anchorCtr="0">
              <a:spAutoFit/>
            </a:bodyPr>
            <a:lstStyle/>
            <a:p>
              <a:pPr marL="12700" marR="0" lvl="0" indent="0" algn="ctr" rtl="0">
                <a:lnSpc>
                  <a:spcPct val="100000"/>
                </a:lnSpc>
                <a:spcBef>
                  <a:spcPts val="0"/>
                </a:spcBef>
                <a:spcAft>
                  <a:spcPts val="0"/>
                </a:spcAft>
                <a:buNone/>
              </a:pPr>
              <a:r>
                <a:rPr lang="en-US" sz="3200" b="1" dirty="0">
                  <a:solidFill>
                    <a:srgbClr val="606164"/>
                  </a:solidFill>
                  <a:latin typeface="Arial"/>
                  <a:ea typeface="Arial"/>
                  <a:cs typeface="Arial"/>
                  <a:sym typeface="Arial"/>
                </a:rPr>
                <a:t>Virtual Water</a:t>
              </a:r>
              <a:endParaRPr sz="3200" dirty="0">
                <a:solidFill>
                  <a:schemeClr val="dk1"/>
                </a:solidFill>
                <a:latin typeface="Arial"/>
                <a:ea typeface="Arial"/>
                <a:cs typeface="Arial"/>
                <a:sym typeface="Arial"/>
              </a:endParaRPr>
            </a:p>
          </p:txBody>
        </p:sp>
        <p:sp>
          <p:nvSpPr>
            <p:cNvPr id="527" name="Google Shape;527;p17"/>
            <p:cNvSpPr/>
            <p:nvPr/>
          </p:nvSpPr>
          <p:spPr>
            <a:xfrm>
              <a:off x="10489980" y="3317531"/>
              <a:ext cx="1124697" cy="146630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8" name="Google Shape;528;p17"/>
            <p:cNvSpPr/>
            <p:nvPr/>
          </p:nvSpPr>
          <p:spPr>
            <a:xfrm>
              <a:off x="11638540" y="3317531"/>
              <a:ext cx="1124712" cy="146304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9" name="Google Shape;529;p17"/>
            <p:cNvSpPr txBox="1"/>
            <p:nvPr/>
          </p:nvSpPr>
          <p:spPr>
            <a:xfrm>
              <a:off x="10799826" y="4720208"/>
              <a:ext cx="2174240" cy="147955"/>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None/>
              </a:pPr>
              <a:r>
                <a:rPr lang="en-US" sz="800">
                  <a:solidFill>
                    <a:srgbClr val="181C1F"/>
                  </a:solidFill>
                  <a:latin typeface="Arial"/>
                  <a:ea typeface="Arial"/>
                  <a:cs typeface="Arial"/>
                  <a:sym typeface="Arial"/>
                </a:rPr>
                <a:t>Adopted and modified from: </a:t>
              </a:r>
              <a:r>
                <a:rPr lang="en-US" sz="800" i="1">
                  <a:solidFill>
                    <a:srgbClr val="181C1F"/>
                  </a:solidFill>
                  <a:latin typeface="Arial"/>
                  <a:ea typeface="Arial"/>
                  <a:cs typeface="Arial"/>
                  <a:sym typeface="Arial"/>
                </a:rPr>
                <a:t>watercalculator.org</a:t>
              </a:r>
              <a:endParaRPr sz="800">
                <a:solidFill>
                  <a:schemeClr val="dk1"/>
                </a:solidFill>
                <a:latin typeface="Arial"/>
                <a:ea typeface="Arial"/>
                <a:cs typeface="Arial"/>
                <a:sym typeface="Arial"/>
              </a:endParaRPr>
            </a:p>
          </p:txBody>
        </p:sp>
        <p:sp>
          <p:nvSpPr>
            <p:cNvPr id="530" name="Google Shape;530;p17"/>
            <p:cNvSpPr/>
            <p:nvPr/>
          </p:nvSpPr>
          <p:spPr>
            <a:xfrm>
              <a:off x="9151619" y="5036820"/>
              <a:ext cx="607060" cy="585470"/>
            </a:xfrm>
            <a:custGeom>
              <a:avLst/>
              <a:gdLst/>
              <a:ahLst/>
              <a:cxnLst/>
              <a:rect l="l" t="t" r="r" b="b"/>
              <a:pathLst>
                <a:path w="607059" h="585470" extrusionOk="0">
                  <a:moveTo>
                    <a:pt x="303275" y="0"/>
                  </a:moveTo>
                  <a:lnTo>
                    <a:pt x="254078" y="3831"/>
                  </a:lnTo>
                  <a:lnTo>
                    <a:pt x="207410" y="14923"/>
                  </a:lnTo>
                  <a:lnTo>
                    <a:pt x="163895" y="32671"/>
                  </a:lnTo>
                  <a:lnTo>
                    <a:pt x="124157" y="56473"/>
                  </a:lnTo>
                  <a:lnTo>
                    <a:pt x="88820" y="85725"/>
                  </a:lnTo>
                  <a:lnTo>
                    <a:pt x="58509" y="119822"/>
                  </a:lnTo>
                  <a:lnTo>
                    <a:pt x="33847" y="158163"/>
                  </a:lnTo>
                  <a:lnTo>
                    <a:pt x="15459" y="200143"/>
                  </a:lnTo>
                  <a:lnTo>
                    <a:pt x="3968" y="245159"/>
                  </a:lnTo>
                  <a:lnTo>
                    <a:pt x="0" y="292607"/>
                  </a:lnTo>
                  <a:lnTo>
                    <a:pt x="3968" y="340056"/>
                  </a:lnTo>
                  <a:lnTo>
                    <a:pt x="15459" y="385072"/>
                  </a:lnTo>
                  <a:lnTo>
                    <a:pt x="33847" y="427052"/>
                  </a:lnTo>
                  <a:lnTo>
                    <a:pt x="58509" y="465393"/>
                  </a:lnTo>
                  <a:lnTo>
                    <a:pt x="88820" y="499490"/>
                  </a:lnTo>
                  <a:lnTo>
                    <a:pt x="124157" y="528742"/>
                  </a:lnTo>
                  <a:lnTo>
                    <a:pt x="163895" y="552544"/>
                  </a:lnTo>
                  <a:lnTo>
                    <a:pt x="207410" y="570292"/>
                  </a:lnTo>
                  <a:lnTo>
                    <a:pt x="254078" y="581384"/>
                  </a:lnTo>
                  <a:lnTo>
                    <a:pt x="303275" y="585215"/>
                  </a:lnTo>
                  <a:lnTo>
                    <a:pt x="352473" y="581384"/>
                  </a:lnTo>
                  <a:lnTo>
                    <a:pt x="399141" y="570292"/>
                  </a:lnTo>
                  <a:lnTo>
                    <a:pt x="442656" y="552544"/>
                  </a:lnTo>
                  <a:lnTo>
                    <a:pt x="482394" y="528742"/>
                  </a:lnTo>
                  <a:lnTo>
                    <a:pt x="517731" y="499490"/>
                  </a:lnTo>
                  <a:lnTo>
                    <a:pt x="548042" y="465393"/>
                  </a:lnTo>
                  <a:lnTo>
                    <a:pt x="572704" y="427052"/>
                  </a:lnTo>
                  <a:lnTo>
                    <a:pt x="591092" y="385072"/>
                  </a:lnTo>
                  <a:lnTo>
                    <a:pt x="602583" y="340056"/>
                  </a:lnTo>
                  <a:lnTo>
                    <a:pt x="606551" y="292607"/>
                  </a:lnTo>
                  <a:lnTo>
                    <a:pt x="602583" y="245159"/>
                  </a:lnTo>
                  <a:lnTo>
                    <a:pt x="591092" y="200143"/>
                  </a:lnTo>
                  <a:lnTo>
                    <a:pt x="572704" y="158163"/>
                  </a:lnTo>
                  <a:lnTo>
                    <a:pt x="548042" y="119822"/>
                  </a:lnTo>
                  <a:lnTo>
                    <a:pt x="517731" y="85725"/>
                  </a:lnTo>
                  <a:lnTo>
                    <a:pt x="482394" y="56473"/>
                  </a:lnTo>
                  <a:lnTo>
                    <a:pt x="442656" y="32671"/>
                  </a:lnTo>
                  <a:lnTo>
                    <a:pt x="399141" y="14923"/>
                  </a:lnTo>
                  <a:lnTo>
                    <a:pt x="352473" y="3831"/>
                  </a:lnTo>
                  <a:lnTo>
                    <a:pt x="303275" y="0"/>
                  </a:lnTo>
                  <a:close/>
                </a:path>
              </a:pathLst>
            </a:custGeom>
            <a:solidFill>
              <a:srgbClr val="00783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1" name="Google Shape;531;p17"/>
            <p:cNvSpPr/>
            <p:nvPr/>
          </p:nvSpPr>
          <p:spPr>
            <a:xfrm>
              <a:off x="9151619" y="5036820"/>
              <a:ext cx="607060" cy="585470"/>
            </a:xfrm>
            <a:custGeom>
              <a:avLst/>
              <a:gdLst/>
              <a:ahLst/>
              <a:cxnLst/>
              <a:rect l="l" t="t" r="r" b="b"/>
              <a:pathLst>
                <a:path w="607059" h="585470" extrusionOk="0">
                  <a:moveTo>
                    <a:pt x="0" y="292607"/>
                  </a:moveTo>
                  <a:lnTo>
                    <a:pt x="3968" y="245159"/>
                  </a:lnTo>
                  <a:lnTo>
                    <a:pt x="15459" y="200143"/>
                  </a:lnTo>
                  <a:lnTo>
                    <a:pt x="33847" y="158163"/>
                  </a:lnTo>
                  <a:lnTo>
                    <a:pt x="58509" y="119822"/>
                  </a:lnTo>
                  <a:lnTo>
                    <a:pt x="88820" y="85725"/>
                  </a:lnTo>
                  <a:lnTo>
                    <a:pt x="124157" y="56473"/>
                  </a:lnTo>
                  <a:lnTo>
                    <a:pt x="163895" y="32671"/>
                  </a:lnTo>
                  <a:lnTo>
                    <a:pt x="207410" y="14923"/>
                  </a:lnTo>
                  <a:lnTo>
                    <a:pt x="254078" y="3831"/>
                  </a:lnTo>
                  <a:lnTo>
                    <a:pt x="303275" y="0"/>
                  </a:lnTo>
                  <a:lnTo>
                    <a:pt x="352473" y="3831"/>
                  </a:lnTo>
                  <a:lnTo>
                    <a:pt x="399141" y="14923"/>
                  </a:lnTo>
                  <a:lnTo>
                    <a:pt x="442656" y="32671"/>
                  </a:lnTo>
                  <a:lnTo>
                    <a:pt x="482394" y="56473"/>
                  </a:lnTo>
                  <a:lnTo>
                    <a:pt x="517731" y="85724"/>
                  </a:lnTo>
                  <a:lnTo>
                    <a:pt x="548042" y="119822"/>
                  </a:lnTo>
                  <a:lnTo>
                    <a:pt x="572704" y="158163"/>
                  </a:lnTo>
                  <a:lnTo>
                    <a:pt x="591092" y="200143"/>
                  </a:lnTo>
                  <a:lnTo>
                    <a:pt x="602583" y="245159"/>
                  </a:lnTo>
                  <a:lnTo>
                    <a:pt x="606551" y="292607"/>
                  </a:lnTo>
                  <a:lnTo>
                    <a:pt x="602583" y="340056"/>
                  </a:lnTo>
                  <a:lnTo>
                    <a:pt x="591092" y="385072"/>
                  </a:lnTo>
                  <a:lnTo>
                    <a:pt x="572704" y="427052"/>
                  </a:lnTo>
                  <a:lnTo>
                    <a:pt x="548042" y="465393"/>
                  </a:lnTo>
                  <a:lnTo>
                    <a:pt x="517731" y="499490"/>
                  </a:lnTo>
                  <a:lnTo>
                    <a:pt x="482394" y="528742"/>
                  </a:lnTo>
                  <a:lnTo>
                    <a:pt x="442656" y="552544"/>
                  </a:lnTo>
                  <a:lnTo>
                    <a:pt x="399141" y="570292"/>
                  </a:lnTo>
                  <a:lnTo>
                    <a:pt x="352473" y="581384"/>
                  </a:lnTo>
                  <a:lnTo>
                    <a:pt x="303275" y="585215"/>
                  </a:lnTo>
                  <a:lnTo>
                    <a:pt x="254078" y="581384"/>
                  </a:lnTo>
                  <a:lnTo>
                    <a:pt x="207410" y="570292"/>
                  </a:lnTo>
                  <a:lnTo>
                    <a:pt x="163895" y="552544"/>
                  </a:lnTo>
                  <a:lnTo>
                    <a:pt x="124157" y="528742"/>
                  </a:lnTo>
                  <a:lnTo>
                    <a:pt x="88820" y="499490"/>
                  </a:lnTo>
                  <a:lnTo>
                    <a:pt x="58509" y="465393"/>
                  </a:lnTo>
                  <a:lnTo>
                    <a:pt x="33847" y="427052"/>
                  </a:lnTo>
                  <a:lnTo>
                    <a:pt x="15459" y="385072"/>
                  </a:lnTo>
                  <a:lnTo>
                    <a:pt x="3968" y="340056"/>
                  </a:lnTo>
                  <a:lnTo>
                    <a:pt x="0" y="292607"/>
                  </a:lnTo>
                  <a:close/>
                </a:path>
              </a:pathLst>
            </a:custGeom>
            <a:noFill/>
            <a:ln w="12700" cap="flat" cmpd="sng">
              <a:solidFill>
                <a:srgbClr val="00783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2" name="Google Shape;532;p17"/>
            <p:cNvSpPr/>
            <p:nvPr/>
          </p:nvSpPr>
          <p:spPr>
            <a:xfrm>
              <a:off x="9151619" y="5836920"/>
              <a:ext cx="607060" cy="585470"/>
            </a:xfrm>
            <a:custGeom>
              <a:avLst/>
              <a:gdLst/>
              <a:ahLst/>
              <a:cxnLst/>
              <a:rect l="l" t="t" r="r" b="b"/>
              <a:pathLst>
                <a:path w="607059" h="585470" extrusionOk="0">
                  <a:moveTo>
                    <a:pt x="303275" y="0"/>
                  </a:moveTo>
                  <a:lnTo>
                    <a:pt x="254078" y="3831"/>
                  </a:lnTo>
                  <a:lnTo>
                    <a:pt x="207410" y="14923"/>
                  </a:lnTo>
                  <a:lnTo>
                    <a:pt x="163895" y="32671"/>
                  </a:lnTo>
                  <a:lnTo>
                    <a:pt x="124157" y="56473"/>
                  </a:lnTo>
                  <a:lnTo>
                    <a:pt x="88820" y="85725"/>
                  </a:lnTo>
                  <a:lnTo>
                    <a:pt x="58509" y="119822"/>
                  </a:lnTo>
                  <a:lnTo>
                    <a:pt x="33847" y="158163"/>
                  </a:lnTo>
                  <a:lnTo>
                    <a:pt x="15459" y="200143"/>
                  </a:lnTo>
                  <a:lnTo>
                    <a:pt x="3968" y="245159"/>
                  </a:lnTo>
                  <a:lnTo>
                    <a:pt x="0" y="292607"/>
                  </a:lnTo>
                  <a:lnTo>
                    <a:pt x="3968" y="340056"/>
                  </a:lnTo>
                  <a:lnTo>
                    <a:pt x="15459" y="385072"/>
                  </a:lnTo>
                  <a:lnTo>
                    <a:pt x="33847" y="427052"/>
                  </a:lnTo>
                  <a:lnTo>
                    <a:pt x="58509" y="465393"/>
                  </a:lnTo>
                  <a:lnTo>
                    <a:pt x="88820" y="499490"/>
                  </a:lnTo>
                  <a:lnTo>
                    <a:pt x="124157" y="528742"/>
                  </a:lnTo>
                  <a:lnTo>
                    <a:pt x="163895" y="552544"/>
                  </a:lnTo>
                  <a:lnTo>
                    <a:pt x="207410" y="570292"/>
                  </a:lnTo>
                  <a:lnTo>
                    <a:pt x="254078" y="581384"/>
                  </a:lnTo>
                  <a:lnTo>
                    <a:pt x="303275" y="585215"/>
                  </a:lnTo>
                  <a:lnTo>
                    <a:pt x="352473" y="581384"/>
                  </a:lnTo>
                  <a:lnTo>
                    <a:pt x="399141" y="570292"/>
                  </a:lnTo>
                  <a:lnTo>
                    <a:pt x="442656" y="552544"/>
                  </a:lnTo>
                  <a:lnTo>
                    <a:pt x="482394" y="528742"/>
                  </a:lnTo>
                  <a:lnTo>
                    <a:pt x="517731" y="499490"/>
                  </a:lnTo>
                  <a:lnTo>
                    <a:pt x="548042" y="465393"/>
                  </a:lnTo>
                  <a:lnTo>
                    <a:pt x="572704" y="427052"/>
                  </a:lnTo>
                  <a:lnTo>
                    <a:pt x="591092" y="385072"/>
                  </a:lnTo>
                  <a:lnTo>
                    <a:pt x="602583" y="340056"/>
                  </a:lnTo>
                  <a:lnTo>
                    <a:pt x="606551" y="292607"/>
                  </a:lnTo>
                  <a:lnTo>
                    <a:pt x="602583" y="245159"/>
                  </a:lnTo>
                  <a:lnTo>
                    <a:pt x="591092" y="200143"/>
                  </a:lnTo>
                  <a:lnTo>
                    <a:pt x="572704" y="158163"/>
                  </a:lnTo>
                  <a:lnTo>
                    <a:pt x="548042" y="119822"/>
                  </a:lnTo>
                  <a:lnTo>
                    <a:pt x="517731" y="85725"/>
                  </a:lnTo>
                  <a:lnTo>
                    <a:pt x="482394" y="56473"/>
                  </a:lnTo>
                  <a:lnTo>
                    <a:pt x="442656" y="32671"/>
                  </a:lnTo>
                  <a:lnTo>
                    <a:pt x="399141" y="14923"/>
                  </a:lnTo>
                  <a:lnTo>
                    <a:pt x="352473" y="3831"/>
                  </a:lnTo>
                  <a:lnTo>
                    <a:pt x="303275" y="0"/>
                  </a:lnTo>
                  <a:close/>
                </a:path>
              </a:pathLst>
            </a:custGeom>
            <a:solidFill>
              <a:srgbClr val="00338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3" name="Google Shape;533;p17"/>
            <p:cNvSpPr/>
            <p:nvPr/>
          </p:nvSpPr>
          <p:spPr>
            <a:xfrm>
              <a:off x="9151619" y="5836920"/>
              <a:ext cx="607060" cy="585470"/>
            </a:xfrm>
            <a:custGeom>
              <a:avLst/>
              <a:gdLst/>
              <a:ahLst/>
              <a:cxnLst/>
              <a:rect l="l" t="t" r="r" b="b"/>
              <a:pathLst>
                <a:path w="607059" h="585470" extrusionOk="0">
                  <a:moveTo>
                    <a:pt x="0" y="292607"/>
                  </a:moveTo>
                  <a:lnTo>
                    <a:pt x="3968" y="245159"/>
                  </a:lnTo>
                  <a:lnTo>
                    <a:pt x="15459" y="200143"/>
                  </a:lnTo>
                  <a:lnTo>
                    <a:pt x="33847" y="158163"/>
                  </a:lnTo>
                  <a:lnTo>
                    <a:pt x="58509" y="119822"/>
                  </a:lnTo>
                  <a:lnTo>
                    <a:pt x="88820" y="85725"/>
                  </a:lnTo>
                  <a:lnTo>
                    <a:pt x="124157" y="56473"/>
                  </a:lnTo>
                  <a:lnTo>
                    <a:pt x="163895" y="32671"/>
                  </a:lnTo>
                  <a:lnTo>
                    <a:pt x="207410" y="14923"/>
                  </a:lnTo>
                  <a:lnTo>
                    <a:pt x="254078" y="3831"/>
                  </a:lnTo>
                  <a:lnTo>
                    <a:pt x="303275" y="0"/>
                  </a:lnTo>
                  <a:lnTo>
                    <a:pt x="352473" y="3831"/>
                  </a:lnTo>
                  <a:lnTo>
                    <a:pt x="399141" y="14923"/>
                  </a:lnTo>
                  <a:lnTo>
                    <a:pt x="442656" y="32671"/>
                  </a:lnTo>
                  <a:lnTo>
                    <a:pt x="482394" y="56473"/>
                  </a:lnTo>
                  <a:lnTo>
                    <a:pt x="517731" y="85724"/>
                  </a:lnTo>
                  <a:lnTo>
                    <a:pt x="548042" y="119822"/>
                  </a:lnTo>
                  <a:lnTo>
                    <a:pt x="572704" y="158163"/>
                  </a:lnTo>
                  <a:lnTo>
                    <a:pt x="591092" y="200143"/>
                  </a:lnTo>
                  <a:lnTo>
                    <a:pt x="602583" y="245159"/>
                  </a:lnTo>
                  <a:lnTo>
                    <a:pt x="606551" y="292607"/>
                  </a:lnTo>
                  <a:lnTo>
                    <a:pt x="602583" y="340056"/>
                  </a:lnTo>
                  <a:lnTo>
                    <a:pt x="591092" y="385072"/>
                  </a:lnTo>
                  <a:lnTo>
                    <a:pt x="572704" y="427052"/>
                  </a:lnTo>
                  <a:lnTo>
                    <a:pt x="548042" y="465393"/>
                  </a:lnTo>
                  <a:lnTo>
                    <a:pt x="517731" y="499490"/>
                  </a:lnTo>
                  <a:lnTo>
                    <a:pt x="482394" y="528742"/>
                  </a:lnTo>
                  <a:lnTo>
                    <a:pt x="442656" y="552544"/>
                  </a:lnTo>
                  <a:lnTo>
                    <a:pt x="399141" y="570292"/>
                  </a:lnTo>
                  <a:lnTo>
                    <a:pt x="352473" y="581384"/>
                  </a:lnTo>
                  <a:lnTo>
                    <a:pt x="303275" y="585215"/>
                  </a:lnTo>
                  <a:lnTo>
                    <a:pt x="254078" y="581384"/>
                  </a:lnTo>
                  <a:lnTo>
                    <a:pt x="207410" y="570292"/>
                  </a:lnTo>
                  <a:lnTo>
                    <a:pt x="163895" y="552544"/>
                  </a:lnTo>
                  <a:lnTo>
                    <a:pt x="124157" y="528742"/>
                  </a:lnTo>
                  <a:lnTo>
                    <a:pt x="88820" y="499490"/>
                  </a:lnTo>
                  <a:lnTo>
                    <a:pt x="58509" y="465393"/>
                  </a:lnTo>
                  <a:lnTo>
                    <a:pt x="33847" y="427052"/>
                  </a:lnTo>
                  <a:lnTo>
                    <a:pt x="15459" y="385072"/>
                  </a:lnTo>
                  <a:lnTo>
                    <a:pt x="3968" y="340056"/>
                  </a:lnTo>
                  <a:lnTo>
                    <a:pt x="0" y="292607"/>
                  </a:lnTo>
                  <a:close/>
                </a:path>
              </a:pathLst>
            </a:custGeom>
            <a:noFill/>
            <a:ln w="12700" cap="flat" cmpd="sng">
              <a:solidFill>
                <a:srgbClr val="00338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4" name="Google Shape;534;p17"/>
            <p:cNvSpPr txBox="1"/>
            <p:nvPr/>
          </p:nvSpPr>
          <p:spPr>
            <a:xfrm>
              <a:off x="9940797" y="4979670"/>
              <a:ext cx="4344035" cy="145859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a:solidFill>
                    <a:srgbClr val="606164"/>
                  </a:solidFill>
                  <a:latin typeface="Arial"/>
                  <a:ea typeface="Arial"/>
                  <a:cs typeface="Arial"/>
                  <a:sym typeface="Arial"/>
                </a:rPr>
                <a:t>Soil moisture and transpiration</a:t>
              </a:r>
              <a:endParaRPr sz="2000">
                <a:solidFill>
                  <a:schemeClr val="dk1"/>
                </a:solidFill>
                <a:latin typeface="Arial"/>
                <a:ea typeface="Arial"/>
                <a:cs typeface="Arial"/>
                <a:sym typeface="Arial"/>
              </a:endParaRPr>
            </a:p>
            <a:p>
              <a:pPr marL="12700" marR="0" lvl="0" indent="0" algn="l" rtl="0">
                <a:lnSpc>
                  <a:spcPct val="100000"/>
                </a:lnSpc>
                <a:spcBef>
                  <a:spcPts val="0"/>
                </a:spcBef>
                <a:spcAft>
                  <a:spcPts val="0"/>
                </a:spcAft>
                <a:buNone/>
              </a:pPr>
              <a:r>
                <a:rPr lang="en-US" sz="2000">
                  <a:solidFill>
                    <a:srgbClr val="606164"/>
                  </a:solidFill>
                  <a:latin typeface="Arial"/>
                  <a:ea typeface="Arial"/>
                  <a:cs typeface="Arial"/>
                  <a:sym typeface="Arial"/>
                </a:rPr>
                <a:t>consumed in crop growth</a:t>
              </a:r>
              <a:endParaRPr sz="2000">
                <a:solidFill>
                  <a:schemeClr val="dk1"/>
                </a:solidFill>
                <a:latin typeface="Arial"/>
                <a:ea typeface="Arial"/>
                <a:cs typeface="Arial"/>
                <a:sym typeface="Arial"/>
              </a:endParaRPr>
            </a:p>
            <a:p>
              <a:pPr marL="12700" marR="0" lvl="0" indent="0" algn="l" rtl="0">
                <a:lnSpc>
                  <a:spcPct val="100000"/>
                </a:lnSpc>
                <a:spcBef>
                  <a:spcPts val="1675"/>
                </a:spcBef>
                <a:spcAft>
                  <a:spcPts val="0"/>
                </a:spcAft>
                <a:buNone/>
              </a:pPr>
              <a:r>
                <a:rPr lang="en-US" sz="2000">
                  <a:solidFill>
                    <a:srgbClr val="606164"/>
                  </a:solidFill>
                  <a:latin typeface="Arial"/>
                  <a:ea typeface="Arial"/>
                  <a:cs typeface="Arial"/>
                  <a:sym typeface="Arial"/>
                </a:rPr>
                <a:t>Blue = fresh surface runoff and</a:t>
              </a:r>
              <a:endParaRPr sz="2000">
                <a:solidFill>
                  <a:schemeClr val="dk1"/>
                </a:solidFill>
                <a:latin typeface="Arial"/>
                <a:ea typeface="Arial"/>
                <a:cs typeface="Arial"/>
                <a:sym typeface="Arial"/>
              </a:endParaRPr>
            </a:p>
            <a:p>
              <a:pPr marL="12700" marR="0" lvl="0" indent="0" algn="l" rtl="0">
                <a:lnSpc>
                  <a:spcPct val="100000"/>
                </a:lnSpc>
                <a:spcBef>
                  <a:spcPts val="0"/>
                </a:spcBef>
                <a:spcAft>
                  <a:spcPts val="0"/>
                </a:spcAft>
                <a:buNone/>
              </a:pPr>
              <a:r>
                <a:rPr lang="en-US" sz="2000">
                  <a:solidFill>
                    <a:srgbClr val="606164"/>
                  </a:solidFill>
                  <a:latin typeface="Arial"/>
                  <a:ea typeface="Arial"/>
                  <a:cs typeface="Arial"/>
                  <a:sym typeface="Arial"/>
                </a:rPr>
                <a:t>groundwater consumed in crop growth</a:t>
              </a:r>
              <a:endParaRPr sz="2000">
                <a:solidFill>
                  <a:schemeClr val="dk1"/>
                </a:solidFill>
                <a:latin typeface="Arial"/>
                <a:ea typeface="Arial"/>
                <a:cs typeface="Arial"/>
                <a:sym typeface="Arial"/>
              </a:endParaRPr>
            </a:p>
          </p:txBody>
        </p:sp>
      </p:grpSp>
      <p:sp>
        <p:nvSpPr>
          <p:cNvPr id="535" name="Google Shape;535;p17"/>
          <p:cNvSpPr txBox="1"/>
          <p:nvPr/>
        </p:nvSpPr>
        <p:spPr>
          <a:xfrm>
            <a:off x="6568433" y="2034197"/>
            <a:ext cx="5300098" cy="3757439"/>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Virtual water trade – Amount of water embedded in commodity production that is then traded in the global market (Allen 1998)</a:t>
            </a:r>
            <a:endParaRPr/>
          </a:p>
          <a:p>
            <a:pPr marL="355600" marR="0" lvl="0" indent="-342900" algn="l" rtl="0">
              <a:lnSpc>
                <a:spcPct val="100000"/>
              </a:lnSpc>
              <a:spcBef>
                <a:spcPts val="1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Importing is often driven by local unmet demands as a result of:</a:t>
            </a:r>
            <a:endParaRPr/>
          </a:p>
          <a:p>
            <a:pPr marL="812800" marR="0" lvl="1" indent="-342900" algn="l" rtl="0">
              <a:spcBef>
                <a:spcPts val="1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Insufficient water supply</a:t>
            </a:r>
            <a:endParaRPr/>
          </a:p>
          <a:p>
            <a:pPr marL="812800" marR="0" lvl="1" indent="-342900" algn="l" rtl="0">
              <a:spcBef>
                <a:spcPts val="1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Insufficient growing capacity (land or climate)</a:t>
            </a:r>
            <a:endParaRPr/>
          </a:p>
          <a:p>
            <a:pPr marL="812800" marR="0" lvl="1" indent="-342900" algn="l" rtl="0">
              <a:spcBef>
                <a:spcPts val="10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Cost</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16"/>
          <p:cNvSpPr txBox="1">
            <a:spLocks noGrp="1"/>
          </p:cNvSpPr>
          <p:nvPr>
            <p:ph type="title"/>
          </p:nvPr>
        </p:nvSpPr>
        <p:spPr>
          <a:xfrm>
            <a:off x="516368" y="76777"/>
            <a:ext cx="11548632" cy="9998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Tahoma"/>
              <a:buNone/>
            </a:pPr>
            <a:r>
              <a:rPr lang="en-US" sz="2800"/>
              <a:t>Future water usage in any region is complex to project, being tied to the evolution of future Ag. commodities trade dynamics</a:t>
            </a:r>
            <a:endParaRPr/>
          </a:p>
        </p:txBody>
      </p:sp>
      <p:pic>
        <p:nvPicPr>
          <p:cNvPr id="516" name="Google Shape;516;p16"/>
          <p:cNvPicPr preferRelativeResize="0"/>
          <p:nvPr/>
        </p:nvPicPr>
        <p:blipFill rotWithShape="1">
          <a:blip r:embed="rId3">
            <a:alphaModFix/>
          </a:blip>
          <a:srcRect/>
          <a:stretch/>
        </p:blipFill>
        <p:spPr>
          <a:xfrm>
            <a:off x="1716518" y="1202456"/>
            <a:ext cx="5735341" cy="5135336"/>
          </a:xfrm>
          <a:prstGeom prst="rect">
            <a:avLst/>
          </a:prstGeom>
          <a:noFill/>
          <a:ln>
            <a:noFill/>
          </a:ln>
        </p:spPr>
      </p:pic>
      <p:sp>
        <p:nvSpPr>
          <p:cNvPr id="517" name="Google Shape;517;p16"/>
          <p:cNvSpPr txBox="1"/>
          <p:nvPr/>
        </p:nvSpPr>
        <p:spPr>
          <a:xfrm>
            <a:off x="1878898" y="6473446"/>
            <a:ext cx="600196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a:solidFill>
                  <a:schemeClr val="dk1"/>
                </a:solidFill>
                <a:latin typeface="Arial"/>
                <a:ea typeface="Arial"/>
                <a:cs typeface="Arial"/>
                <a:sym typeface="Arial"/>
              </a:rPr>
              <a:t>Source: Oki et al 2017. Economic aspects of virtual water trade. ERL.</a:t>
            </a:r>
            <a:endParaRPr/>
          </a:p>
        </p:txBody>
      </p:sp>
      <p:sp>
        <p:nvSpPr>
          <p:cNvPr id="518" name="Google Shape;518;p16"/>
          <p:cNvSpPr txBox="1"/>
          <p:nvPr/>
        </p:nvSpPr>
        <p:spPr>
          <a:xfrm>
            <a:off x="7971564" y="3174863"/>
            <a:ext cx="2540000"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chemeClr val="dk1"/>
                </a:solidFill>
                <a:latin typeface="Arial"/>
                <a:ea typeface="Arial"/>
                <a:cs typeface="Arial"/>
                <a:sym typeface="Arial"/>
              </a:rPr>
              <a:t>Integrated Human-Earth System Models like GCAM are uniquely positioned to deal with regional trade</a:t>
            </a:r>
            <a:endParaRPr dirty="0"/>
          </a:p>
        </p:txBody>
      </p:sp>
    </p:spTree>
  </p:cSld>
  <p:clrMapOvr>
    <a:masterClrMapping/>
  </p:clrMapOvr>
</p:sld>
</file>

<file path=ppt/theme/theme1.xml><?xml version="1.0" encoding="utf-8"?>
<a:theme xmlns:a="http://schemas.openxmlformats.org/drawingml/2006/main" name="1_CGS Template 20190717">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NNL Whit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1358</TotalTime>
  <Words>4096</Words>
  <Application>Microsoft Macintosh PowerPoint</Application>
  <PresentationFormat>Widescreen</PresentationFormat>
  <Paragraphs>551</Paragraphs>
  <Slides>54</Slides>
  <Notes>50</Notes>
  <HiddenSlides>3</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Noto Sans Symbols</vt:lpstr>
      <vt:lpstr>Wingdings</vt:lpstr>
      <vt:lpstr>Tahoma</vt:lpstr>
      <vt:lpstr>Arimo</vt:lpstr>
      <vt:lpstr>Arial</vt:lpstr>
      <vt:lpstr>Times New Roman</vt:lpstr>
      <vt:lpstr>Calibri</vt:lpstr>
      <vt:lpstr>Cambria Math</vt:lpstr>
      <vt:lpstr>Arial Black</vt:lpstr>
      <vt:lpstr>1_CGS Template 20190717</vt:lpstr>
      <vt:lpstr>1_PNNL White Theme</vt:lpstr>
      <vt:lpstr>PNNL_Option_4</vt:lpstr>
      <vt:lpstr>Water Systems in Integrated Human-Earth System Models  Neal Graham, Ph.D Joint Global Change Research Institute</vt:lpstr>
      <vt:lpstr>Today’s Topics</vt:lpstr>
      <vt:lpstr>There is a Global Water Crisis, and Humans are Causing it</vt:lpstr>
      <vt:lpstr>PowerPoint Presentation</vt:lpstr>
      <vt:lpstr>First, Some Terminology</vt:lpstr>
      <vt:lpstr>So, how much water do countries use?</vt:lpstr>
      <vt:lpstr>Water is a Critical Input to the Agriculture, Domestic, and Industrial Sectors</vt:lpstr>
      <vt:lpstr>Future water usage in any region is complex to project, being tied to the evolution of future Ag. commodities trade dynamics</vt:lpstr>
      <vt:lpstr>Future water usage in any region is complex to project, being tied to the evolution of future Ag. commodities trade dynamics</vt:lpstr>
      <vt:lpstr>Water is a Critical Input to the Agriculture, Domestic, and Industrial Sectors</vt:lpstr>
      <vt:lpstr>Thermoelectric power plants require cooling</vt:lpstr>
      <vt:lpstr>Thermoelectric power plants require cooling</vt:lpstr>
      <vt:lpstr>Agriculture Sector is the Dominant Water User Historically, with Largest Demands in developing economies</vt:lpstr>
      <vt:lpstr>Water is a Critical Input to Economic Growth Across the Agriculture, Domestic, and Industrial Sectors</vt:lpstr>
      <vt:lpstr>Global water use varies significantly by region</vt:lpstr>
      <vt:lpstr>How are humans modifying the water cycle via water use?</vt:lpstr>
      <vt:lpstr>PowerPoint Presentation</vt:lpstr>
      <vt:lpstr>The Global Water Cycle</vt:lpstr>
      <vt:lpstr>The Global Water Cycle</vt:lpstr>
      <vt:lpstr>The Global Water Cycle</vt:lpstr>
      <vt:lpstr>Spatiotemporal distribution of water supply and demand</vt:lpstr>
      <vt:lpstr>PowerPoint Presentation</vt:lpstr>
      <vt:lpstr>Background: Hydrology</vt:lpstr>
      <vt:lpstr>How will Climate Change Impact Water Supply?</vt:lpstr>
      <vt:lpstr>How will Climate Change Impact Water Supply?</vt:lpstr>
      <vt:lpstr>How are humans modifying the water cycle via climate change?</vt:lpstr>
      <vt:lpstr>PowerPoint Presentation</vt:lpstr>
      <vt:lpstr>Why do we include water?</vt:lpstr>
      <vt:lpstr>Some Examples of Complex Sectoral Interactions Involving Water</vt:lpstr>
      <vt:lpstr>The water scarcity challenge is already present and very real</vt:lpstr>
      <vt:lpstr>How and Why do models include water?</vt:lpstr>
      <vt:lpstr>The Evolution of GCAM Research</vt:lpstr>
      <vt:lpstr>We do not typically account for two-way feedbacks. Instead, we feed climate impacts on water supply one-way.</vt:lpstr>
      <vt:lpstr>PowerPoint Presentation</vt:lpstr>
      <vt:lpstr>PowerPoint Presentation</vt:lpstr>
      <vt:lpstr>GCAM hydrological regions in the GCAM Core</vt:lpstr>
      <vt:lpstr>Schematic of the water allocation mechanism at the basin scale in GCAM</vt:lpstr>
      <vt:lpstr>PowerPoint Presentation</vt:lpstr>
      <vt:lpstr>PowerPoint Presentation</vt:lpstr>
      <vt:lpstr>PowerPoint Presentation</vt:lpstr>
      <vt:lpstr>PowerPoint Presentation</vt:lpstr>
      <vt:lpstr>PowerPoint Presentation</vt:lpstr>
      <vt:lpstr>Where will future water scarcity occur and worsen?</vt:lpstr>
      <vt:lpstr>How will climate mitigation affect water scarcity?</vt:lpstr>
      <vt:lpstr>What are the water sector implications of the energy transitions required to implement climate policy (e.g., 2°C)?</vt:lpstr>
      <vt:lpstr>Will human activities (water demands) or climate change impacts be the key driver of changes in water scarcity?</vt:lpstr>
      <vt:lpstr>Groundwater constraints reduce total consumption and hasten peak withdrawal</vt:lpstr>
      <vt:lpstr>Biggest impacts on irrigated agriculture  and electricity generation</vt:lpstr>
      <vt:lpstr>Production of irrigated crops moves  elsewhere…</vt:lpstr>
      <vt:lpstr>… and rain fed crops comprise a larger  share of production</vt:lpstr>
      <vt:lpstr>Middle East, India, Pakistan lose out, while US sees net production loss</vt:lpstr>
      <vt:lpstr>Responses to constraints often occur across different systems</vt:lpstr>
      <vt:lpstr>Summary</vt:lpstr>
      <vt:lpstr>Future Challenges to Address in Modeling Water in IAMs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Systems</dc:title>
  <dc:creator>Yiyun Cui</dc:creator>
  <cp:lastModifiedBy>Graham, Neal T</cp:lastModifiedBy>
  <cp:revision>7</cp:revision>
  <cp:lastPrinted>2023-02-22T15:23:11Z</cp:lastPrinted>
  <dcterms:created xsi:type="dcterms:W3CDTF">2021-01-09T17:06:38Z</dcterms:created>
  <dcterms:modified xsi:type="dcterms:W3CDTF">2023-02-22T16:57:01Z</dcterms:modified>
</cp:coreProperties>
</file>